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68" r:id="rId5"/>
    <p:sldId id="258" r:id="rId6"/>
    <p:sldId id="269" r:id="rId7"/>
    <p:sldId id="270" r:id="rId8"/>
    <p:sldId id="271" r:id="rId9"/>
    <p:sldId id="272" r:id="rId10"/>
    <p:sldId id="273" r:id="rId11"/>
    <p:sldId id="274" r:id="rId12"/>
    <p:sldId id="275" r:id="rId13"/>
    <p:sldId id="278" r:id="rId14"/>
    <p:sldId id="280" r:id="rId15"/>
    <p:sldId id="281" r:id="rId16"/>
    <p:sldId id="283" r:id="rId17"/>
    <p:sldId id="286" r:id="rId18"/>
    <p:sldId id="290" r:id="rId19"/>
    <p:sldId id="291" r:id="rId20"/>
    <p:sldId id="292" r:id="rId21"/>
    <p:sldId id="293" r:id="rId22"/>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5197"/>
    <a:srgbClr val="95C46C"/>
    <a:srgbClr val="79D3FF"/>
    <a:srgbClr val="434EDF"/>
    <a:srgbClr val="B8ED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67" autoAdjust="0"/>
    <p:restoredTop sz="94660"/>
  </p:normalViewPr>
  <p:slideViewPr>
    <p:cSldViewPr snapToGrid="0">
      <p:cViewPr varScale="1">
        <p:scale>
          <a:sx n="54" d="100"/>
          <a:sy n="54" d="100"/>
        </p:scale>
        <p:origin x="2865"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rk Ahrends" userId="4319949e-1bf1-4fae-94f5-c7e80ffaa492" providerId="ADAL" clId="{3131A020-D32A-4DF7-932B-88E36478EFDF}"/>
    <pc:docChg chg="undo custSel modMainMaster">
      <pc:chgData name="Dirk Ahrends" userId="4319949e-1bf1-4fae-94f5-c7e80ffaa492" providerId="ADAL" clId="{3131A020-D32A-4DF7-932B-88E36478EFDF}" dt="2026-08-05T06:12:34.082" v="3" actId="20577"/>
      <pc:docMkLst>
        <pc:docMk/>
      </pc:docMkLst>
      <pc:sldMasterChg chg="modSldLayout">
        <pc:chgData name="Dirk Ahrends" userId="4319949e-1bf1-4fae-94f5-c7e80ffaa492" providerId="ADAL" clId="{3131A020-D32A-4DF7-932B-88E36478EFDF}" dt="2026-08-05T06:12:34.082" v="3" actId="20577"/>
        <pc:sldMasterMkLst>
          <pc:docMk/>
          <pc:sldMasterMk cId="2436609279" sldId="2147483660"/>
        </pc:sldMasterMkLst>
        <pc:sldLayoutChg chg="modSp mod">
          <pc:chgData name="Dirk Ahrends" userId="4319949e-1bf1-4fae-94f5-c7e80ffaa492" providerId="ADAL" clId="{3131A020-D32A-4DF7-932B-88E36478EFDF}" dt="2026-08-05T06:12:34.082" v="3" actId="20577"/>
          <pc:sldLayoutMkLst>
            <pc:docMk/>
            <pc:sldMasterMk cId="2436609279" sldId="2147483660"/>
            <pc:sldLayoutMk cId="2956458864" sldId="2147483666"/>
          </pc:sldLayoutMkLst>
          <pc:spChg chg="mod">
            <ac:chgData name="Dirk Ahrends" userId="4319949e-1bf1-4fae-94f5-c7e80ffaa492" providerId="ADAL" clId="{3131A020-D32A-4DF7-932B-88E36478EFDF}" dt="2026-08-05T06:12:34.082" v="3" actId="20577"/>
            <ac:spMkLst>
              <pc:docMk/>
              <pc:sldMasterMk cId="2436609279" sldId="2147483660"/>
              <pc:sldLayoutMk cId="2956458864" sldId="2147483666"/>
              <ac:spMk id="12" creationId="{929FCC91-37E8-2D89-DC99-588CB187258E}"/>
            </ac:spMkLst>
          </pc:spChg>
        </pc:sldLayoutChg>
      </pc:sldMasterChg>
    </pc:docChg>
  </pc:docChgLst>
  <pc:docChgLst>
    <pc:chgData name="Franziska Händschel" userId="e2149472-3187-4d00-b16a-a19eff6fc04a" providerId="ADAL" clId="{115262D7-3E42-43D7-8E7B-C5B7CFBBF34A}"/>
    <pc:docChg chg="undo redo custSel addSld delSld modSld modMainMaster">
      <pc:chgData name="Franziska Händschel" userId="e2149472-3187-4d00-b16a-a19eff6fc04a" providerId="ADAL" clId="{115262D7-3E42-43D7-8E7B-C5B7CFBBF34A}" dt="2024-04-24T17:02:42.052" v="4048" actId="2696"/>
      <pc:docMkLst>
        <pc:docMk/>
      </pc:docMkLst>
      <pc:sldChg chg="del">
        <pc:chgData name="Franziska Händschel" userId="e2149472-3187-4d00-b16a-a19eff6fc04a" providerId="ADAL" clId="{115262D7-3E42-43D7-8E7B-C5B7CFBBF34A}" dt="2024-04-24T16:07:50.709" v="942" actId="47"/>
        <pc:sldMkLst>
          <pc:docMk/>
          <pc:sldMk cId="2025103954" sldId="256"/>
        </pc:sldMkLst>
      </pc:sldChg>
      <pc:sldChg chg="addSp delSp modSp mod">
        <pc:chgData name="Franziska Händschel" userId="e2149472-3187-4d00-b16a-a19eff6fc04a" providerId="ADAL" clId="{115262D7-3E42-43D7-8E7B-C5B7CFBBF34A}" dt="2024-04-24T15:50:20.697" v="6" actId="478"/>
        <pc:sldMkLst>
          <pc:docMk/>
          <pc:sldMk cId="3007467789" sldId="268"/>
        </pc:sldMkLst>
      </pc:sldChg>
      <pc:sldChg chg="modSp mod">
        <pc:chgData name="Franziska Händschel" userId="e2149472-3187-4d00-b16a-a19eff6fc04a" providerId="ADAL" clId="{115262D7-3E42-43D7-8E7B-C5B7CFBBF34A}" dt="2024-04-24T16:02:51.744" v="857" actId="34135"/>
        <pc:sldMkLst>
          <pc:docMk/>
          <pc:sldMk cId="675108168" sldId="270"/>
        </pc:sldMkLst>
      </pc:sldChg>
      <pc:sldChg chg="modSp mod">
        <pc:chgData name="Franziska Händschel" userId="e2149472-3187-4d00-b16a-a19eff6fc04a" providerId="ADAL" clId="{115262D7-3E42-43D7-8E7B-C5B7CFBBF34A}" dt="2024-04-24T16:19:09.120" v="2635" actId="20577"/>
        <pc:sldMkLst>
          <pc:docMk/>
          <pc:sldMk cId="1488821042" sldId="273"/>
        </pc:sldMkLst>
      </pc:sldChg>
      <pc:sldChg chg="addSp delSp modSp mod">
        <pc:chgData name="Franziska Händschel" userId="e2149472-3187-4d00-b16a-a19eff6fc04a" providerId="ADAL" clId="{115262D7-3E42-43D7-8E7B-C5B7CFBBF34A}" dt="2024-04-24T17:02:03.206" v="4032" actId="21"/>
        <pc:sldMkLst>
          <pc:docMk/>
          <pc:sldMk cId="3083859578" sldId="274"/>
        </pc:sldMkLst>
      </pc:sldChg>
      <pc:sldChg chg="addSp delSp modSp mod">
        <pc:chgData name="Franziska Händschel" userId="e2149472-3187-4d00-b16a-a19eff6fc04a" providerId="ADAL" clId="{115262D7-3E42-43D7-8E7B-C5B7CFBBF34A}" dt="2024-04-24T17:02:25.517" v="4039" actId="21"/>
        <pc:sldMkLst>
          <pc:docMk/>
          <pc:sldMk cId="360665750" sldId="275"/>
        </pc:sldMkLst>
      </pc:sldChg>
      <pc:sldChg chg="del">
        <pc:chgData name="Franziska Händschel" userId="e2149472-3187-4d00-b16a-a19eff6fc04a" providerId="ADAL" clId="{115262D7-3E42-43D7-8E7B-C5B7CFBBF34A}" dt="2024-04-24T16:23:50.355" v="2770" actId="47"/>
        <pc:sldMkLst>
          <pc:docMk/>
          <pc:sldMk cId="566316030" sldId="282"/>
        </pc:sldMkLst>
      </pc:sldChg>
      <pc:sldChg chg="del">
        <pc:chgData name="Franziska Händschel" userId="e2149472-3187-4d00-b16a-a19eff6fc04a" providerId="ADAL" clId="{115262D7-3E42-43D7-8E7B-C5B7CFBBF34A}" dt="2024-04-24T16:18:39.813" v="2633" actId="47"/>
        <pc:sldMkLst>
          <pc:docMk/>
          <pc:sldMk cId="1357214436" sldId="285"/>
        </pc:sldMkLst>
      </pc:sldChg>
      <pc:sldChg chg="del">
        <pc:chgData name="Franziska Händschel" userId="e2149472-3187-4d00-b16a-a19eff6fc04a" providerId="ADAL" clId="{115262D7-3E42-43D7-8E7B-C5B7CFBBF34A}" dt="2024-04-24T17:01:55.873" v="4029" actId="47"/>
        <pc:sldMkLst>
          <pc:docMk/>
          <pc:sldMk cId="3061196730" sldId="287"/>
        </pc:sldMkLst>
      </pc:sldChg>
      <pc:sldChg chg="del">
        <pc:chgData name="Franziska Händschel" userId="e2149472-3187-4d00-b16a-a19eff6fc04a" providerId="ADAL" clId="{115262D7-3E42-43D7-8E7B-C5B7CFBBF34A}" dt="2024-04-24T17:01:57.743" v="4030" actId="47"/>
        <pc:sldMkLst>
          <pc:docMk/>
          <pc:sldMk cId="3140150269" sldId="288"/>
        </pc:sldMkLst>
      </pc:sldChg>
      <pc:sldChg chg="del">
        <pc:chgData name="Franziska Händschel" userId="e2149472-3187-4d00-b16a-a19eff6fc04a" providerId="ADAL" clId="{115262D7-3E42-43D7-8E7B-C5B7CFBBF34A}" dt="2024-04-24T17:01:58.973" v="4031" actId="47"/>
        <pc:sldMkLst>
          <pc:docMk/>
          <pc:sldMk cId="2502570771" sldId="289"/>
        </pc:sldMkLst>
      </pc:sldChg>
      <pc:sldChg chg="new">
        <pc:chgData name="Franziska Händschel" userId="e2149472-3187-4d00-b16a-a19eff6fc04a" providerId="ADAL" clId="{115262D7-3E42-43D7-8E7B-C5B7CFBBF34A}" dt="2024-04-24T16:35:56.297" v="3043" actId="680"/>
        <pc:sldMkLst>
          <pc:docMk/>
          <pc:sldMk cId="2355350585" sldId="290"/>
        </pc:sldMkLst>
      </pc:sldChg>
      <pc:sldChg chg="new">
        <pc:chgData name="Franziska Händschel" userId="e2149472-3187-4d00-b16a-a19eff6fc04a" providerId="ADAL" clId="{115262D7-3E42-43D7-8E7B-C5B7CFBBF34A}" dt="2024-04-24T16:43:42.248" v="3209" actId="680"/>
        <pc:sldMkLst>
          <pc:docMk/>
          <pc:sldMk cId="3074018101" sldId="291"/>
        </pc:sldMkLst>
      </pc:sldChg>
      <pc:sldChg chg="new">
        <pc:chgData name="Franziska Händschel" userId="e2149472-3187-4d00-b16a-a19eff6fc04a" providerId="ADAL" clId="{115262D7-3E42-43D7-8E7B-C5B7CFBBF34A}" dt="2024-04-24T16:43:47.016" v="3210" actId="680"/>
        <pc:sldMkLst>
          <pc:docMk/>
          <pc:sldMk cId="2072960095" sldId="292"/>
        </pc:sldMkLst>
      </pc:sldChg>
      <pc:sldChg chg="new">
        <pc:chgData name="Franziska Händschel" userId="e2149472-3187-4d00-b16a-a19eff6fc04a" providerId="ADAL" clId="{115262D7-3E42-43D7-8E7B-C5B7CFBBF34A}" dt="2024-04-24T16:43:50.214" v="3211" actId="680"/>
        <pc:sldMkLst>
          <pc:docMk/>
          <pc:sldMk cId="3349544433" sldId="293"/>
        </pc:sldMkLst>
      </pc:sldChg>
      <pc:sldMasterChg chg="addSldLayout delSldLayout modSldLayout">
        <pc:chgData name="Franziska Händschel" userId="e2149472-3187-4d00-b16a-a19eff6fc04a" providerId="ADAL" clId="{115262D7-3E42-43D7-8E7B-C5B7CFBBF34A}" dt="2024-04-24T17:02:42.052" v="4048" actId="2696"/>
        <pc:sldMasterMkLst>
          <pc:docMk/>
          <pc:sldMasterMk cId="2436609279" sldId="2147483660"/>
        </pc:sldMasterMkLst>
        <pc:sldLayoutChg chg="addSp delSp modSp mod">
          <pc:chgData name="Franziska Händschel" userId="e2149472-3187-4d00-b16a-a19eff6fc04a" providerId="ADAL" clId="{115262D7-3E42-43D7-8E7B-C5B7CFBBF34A}" dt="2024-04-24T15:50:44.922" v="24" actId="20577"/>
          <pc:sldLayoutMkLst>
            <pc:docMk/>
            <pc:sldMasterMk cId="2436609279" sldId="2147483660"/>
            <pc:sldLayoutMk cId="576979586" sldId="2147483662"/>
          </pc:sldLayoutMkLst>
        </pc:sldLayoutChg>
        <pc:sldLayoutChg chg="addSp delSp modSp mod">
          <pc:chgData name="Franziska Händschel" userId="e2149472-3187-4d00-b16a-a19eff6fc04a" providerId="ADAL" clId="{115262D7-3E42-43D7-8E7B-C5B7CFBBF34A}" dt="2024-04-24T16:08:03.191" v="945" actId="6014"/>
          <pc:sldLayoutMkLst>
            <pc:docMk/>
            <pc:sldMasterMk cId="2436609279" sldId="2147483660"/>
            <pc:sldLayoutMk cId="895852067" sldId="2147483663"/>
          </pc:sldLayoutMkLst>
        </pc:sldLayoutChg>
        <pc:sldLayoutChg chg="addSp delSp modSp mod">
          <pc:chgData name="Franziska Händschel" userId="e2149472-3187-4d00-b16a-a19eff6fc04a" providerId="ADAL" clId="{115262D7-3E42-43D7-8E7B-C5B7CFBBF34A}" dt="2024-04-24T16:07:59.151" v="944" actId="6014"/>
          <pc:sldLayoutMkLst>
            <pc:docMk/>
            <pc:sldMasterMk cId="2436609279" sldId="2147483660"/>
            <pc:sldLayoutMk cId="3962537421" sldId="2147483664"/>
          </pc:sldLayoutMkLst>
        </pc:sldLayoutChg>
        <pc:sldLayoutChg chg="del">
          <pc:chgData name="Franziska Händschel" userId="e2149472-3187-4d00-b16a-a19eff6fc04a" providerId="ADAL" clId="{115262D7-3E42-43D7-8E7B-C5B7CFBBF34A}" dt="2024-04-24T16:07:54.543" v="943" actId="2696"/>
          <pc:sldLayoutMkLst>
            <pc:docMk/>
            <pc:sldMasterMk cId="2436609279" sldId="2147483660"/>
            <pc:sldLayoutMk cId="3958149729" sldId="2147483665"/>
          </pc:sldLayoutMkLst>
        </pc:sldLayoutChg>
        <pc:sldLayoutChg chg="modSp mod">
          <pc:chgData name="Franziska Händschel" userId="e2149472-3187-4d00-b16a-a19eff6fc04a" providerId="ADAL" clId="{115262D7-3E42-43D7-8E7B-C5B7CFBBF34A}" dt="2024-04-24T16:20:03.451" v="2649" actId="6014"/>
          <pc:sldLayoutMkLst>
            <pc:docMk/>
            <pc:sldMasterMk cId="2436609279" sldId="2147483660"/>
            <pc:sldLayoutMk cId="2956458864" sldId="2147483666"/>
          </pc:sldLayoutMkLst>
        </pc:sldLayoutChg>
        <pc:sldLayoutChg chg="modSp mod">
          <pc:chgData name="Franziska Händschel" userId="e2149472-3187-4d00-b16a-a19eff6fc04a" providerId="ADAL" clId="{115262D7-3E42-43D7-8E7B-C5B7CFBBF34A}" dt="2024-04-24T16:20:08.830" v="2650" actId="6014"/>
          <pc:sldLayoutMkLst>
            <pc:docMk/>
            <pc:sldMasterMk cId="2436609279" sldId="2147483660"/>
            <pc:sldLayoutMk cId="2019634000" sldId="2147483667"/>
          </pc:sldLayoutMkLst>
        </pc:sldLayoutChg>
        <pc:sldLayoutChg chg="del">
          <pc:chgData name="Franziska Händschel" userId="e2149472-3187-4d00-b16a-a19eff6fc04a" providerId="ADAL" clId="{115262D7-3E42-43D7-8E7B-C5B7CFBBF34A}" dt="2024-04-24T16:19:39.394" v="2636" actId="2696"/>
          <pc:sldLayoutMkLst>
            <pc:docMk/>
            <pc:sldMasterMk cId="2436609279" sldId="2147483660"/>
            <pc:sldLayoutMk cId="4124173424" sldId="2147483668"/>
          </pc:sldLayoutMkLst>
        </pc:sldLayoutChg>
        <pc:sldLayoutChg chg="addSp modSp mod">
          <pc:chgData name="Franziska Händschel" userId="e2149472-3187-4d00-b16a-a19eff6fc04a" providerId="ADAL" clId="{115262D7-3E42-43D7-8E7B-C5B7CFBBF34A}" dt="2024-04-24T17:02:17.135" v="4038" actId="6014"/>
          <pc:sldLayoutMkLst>
            <pc:docMk/>
            <pc:sldMasterMk cId="2436609279" sldId="2147483660"/>
            <pc:sldLayoutMk cId="1879408552" sldId="2147483669"/>
          </pc:sldLayoutMkLst>
        </pc:sldLayoutChg>
        <pc:sldLayoutChg chg="addSp modSp mod">
          <pc:chgData name="Franziska Händschel" userId="e2149472-3187-4d00-b16a-a19eff6fc04a" providerId="ADAL" clId="{115262D7-3E42-43D7-8E7B-C5B7CFBBF34A}" dt="2024-04-24T17:02:39.085" v="4045" actId="6014"/>
          <pc:sldLayoutMkLst>
            <pc:docMk/>
            <pc:sldMasterMk cId="2436609279" sldId="2147483660"/>
            <pc:sldLayoutMk cId="466601785" sldId="2147483670"/>
          </pc:sldLayoutMkLst>
        </pc:sldLayoutChg>
        <pc:sldLayoutChg chg="addSp delSp modSp mod">
          <pc:chgData name="Franziska Händschel" userId="e2149472-3187-4d00-b16a-a19eff6fc04a" providerId="ADAL" clId="{115262D7-3E42-43D7-8E7B-C5B7CFBBF34A}" dt="2024-04-24T16:24:17.342" v="2774" actId="6014"/>
          <pc:sldLayoutMkLst>
            <pc:docMk/>
            <pc:sldMasterMk cId="2436609279" sldId="2147483660"/>
            <pc:sldLayoutMk cId="3777295832" sldId="2147483673"/>
          </pc:sldLayoutMkLst>
        </pc:sldLayoutChg>
        <pc:sldLayoutChg chg="addSp delSp modSp mod">
          <pc:chgData name="Franziska Händschel" userId="e2149472-3187-4d00-b16a-a19eff6fc04a" providerId="ADAL" clId="{115262D7-3E42-43D7-8E7B-C5B7CFBBF34A}" dt="2024-04-24T16:37:06.387" v="3066" actId="20577"/>
          <pc:sldLayoutMkLst>
            <pc:docMk/>
            <pc:sldMasterMk cId="2436609279" sldId="2147483660"/>
            <pc:sldLayoutMk cId="1198309297" sldId="2147483674"/>
          </pc:sldLayoutMkLst>
        </pc:sldLayoutChg>
        <pc:sldLayoutChg chg="addSp delSp modSp mod">
          <pc:chgData name="Franziska Händschel" userId="e2149472-3187-4d00-b16a-a19eff6fc04a" providerId="ADAL" clId="{115262D7-3E42-43D7-8E7B-C5B7CFBBF34A}" dt="2024-04-24T16:24:12.347" v="2773" actId="6014"/>
          <pc:sldLayoutMkLst>
            <pc:docMk/>
            <pc:sldMasterMk cId="2436609279" sldId="2147483660"/>
            <pc:sldLayoutMk cId="2315290167" sldId="2147483675"/>
          </pc:sldLayoutMkLst>
        </pc:sldLayoutChg>
        <pc:sldLayoutChg chg="addSp delSp modSp mod">
          <pc:chgData name="Franziska Händschel" userId="e2149472-3187-4d00-b16a-a19eff6fc04a" providerId="ADAL" clId="{115262D7-3E42-43D7-8E7B-C5B7CFBBF34A}" dt="2024-04-24T16:24:05.599" v="2772" actId="6014"/>
          <pc:sldLayoutMkLst>
            <pc:docMk/>
            <pc:sldMasterMk cId="2436609279" sldId="2147483660"/>
            <pc:sldLayoutMk cId="1692561356" sldId="2147483676"/>
          </pc:sldLayoutMkLst>
        </pc:sldLayoutChg>
        <pc:sldLayoutChg chg="del">
          <pc:chgData name="Franziska Händschel" userId="e2149472-3187-4d00-b16a-a19eff6fc04a" providerId="ADAL" clId="{115262D7-3E42-43D7-8E7B-C5B7CFBBF34A}" dt="2024-04-24T16:23:59.953" v="2771" actId="2696"/>
          <pc:sldLayoutMkLst>
            <pc:docMk/>
            <pc:sldMasterMk cId="2436609279" sldId="2147483660"/>
            <pc:sldLayoutMk cId="2086043793" sldId="2147483677"/>
          </pc:sldLayoutMkLst>
        </pc:sldLayoutChg>
        <pc:sldLayoutChg chg="delSp modSp mod">
          <pc:chgData name="Franziska Händschel" userId="e2149472-3187-4d00-b16a-a19eff6fc04a" providerId="ADAL" clId="{115262D7-3E42-43D7-8E7B-C5B7CFBBF34A}" dt="2024-04-24T16:20:15.760" v="2651" actId="6014"/>
          <pc:sldLayoutMkLst>
            <pc:docMk/>
            <pc:sldMasterMk cId="2436609279" sldId="2147483660"/>
            <pc:sldLayoutMk cId="3148960724" sldId="2147483678"/>
          </pc:sldLayoutMkLst>
        </pc:sldLayoutChg>
        <pc:sldLayoutChg chg="addSp delSp modSp mod">
          <pc:chgData name="Franziska Händschel" userId="e2149472-3187-4d00-b16a-a19eff6fc04a" providerId="ADAL" clId="{115262D7-3E42-43D7-8E7B-C5B7CFBBF34A}" dt="2024-04-24T16:35:42.604" v="3041" actId="6014"/>
          <pc:sldLayoutMkLst>
            <pc:docMk/>
            <pc:sldMasterMk cId="2436609279" sldId="2147483660"/>
            <pc:sldLayoutMk cId="1769904802" sldId="2147483680"/>
          </pc:sldLayoutMkLst>
        </pc:sldLayoutChg>
        <pc:sldLayoutChg chg="del">
          <pc:chgData name="Franziska Händschel" userId="e2149472-3187-4d00-b16a-a19eff6fc04a" providerId="ADAL" clId="{115262D7-3E42-43D7-8E7B-C5B7CFBBF34A}" dt="2024-04-24T17:02:42.036" v="4046" actId="2696"/>
          <pc:sldLayoutMkLst>
            <pc:docMk/>
            <pc:sldMasterMk cId="2436609279" sldId="2147483660"/>
            <pc:sldLayoutMk cId="2062172197" sldId="2147483681"/>
          </pc:sldLayoutMkLst>
        </pc:sldLayoutChg>
        <pc:sldLayoutChg chg="del">
          <pc:chgData name="Franziska Händschel" userId="e2149472-3187-4d00-b16a-a19eff6fc04a" providerId="ADAL" clId="{115262D7-3E42-43D7-8E7B-C5B7CFBBF34A}" dt="2024-04-24T17:02:42.037" v="4047" actId="2696"/>
          <pc:sldLayoutMkLst>
            <pc:docMk/>
            <pc:sldMasterMk cId="2436609279" sldId="2147483660"/>
            <pc:sldLayoutMk cId="2930239468" sldId="2147483682"/>
          </pc:sldLayoutMkLst>
        </pc:sldLayoutChg>
        <pc:sldLayoutChg chg="del">
          <pc:chgData name="Franziska Händschel" userId="e2149472-3187-4d00-b16a-a19eff6fc04a" providerId="ADAL" clId="{115262D7-3E42-43D7-8E7B-C5B7CFBBF34A}" dt="2024-04-24T17:02:42.052" v="4048" actId="2696"/>
          <pc:sldLayoutMkLst>
            <pc:docMk/>
            <pc:sldMasterMk cId="2436609279" sldId="2147483660"/>
            <pc:sldLayoutMk cId="1807811307" sldId="2147483683"/>
          </pc:sldLayoutMkLst>
        </pc:sldLayoutChg>
        <pc:sldLayoutChg chg="delSp modSp add mod modTransition">
          <pc:chgData name="Franziska Händschel" userId="e2149472-3187-4d00-b16a-a19eff6fc04a" providerId="ADAL" clId="{115262D7-3E42-43D7-8E7B-C5B7CFBBF34A}" dt="2024-04-24T16:35:48.350" v="3042" actId="6014"/>
          <pc:sldLayoutMkLst>
            <pc:docMk/>
            <pc:sldMasterMk cId="2436609279" sldId="2147483660"/>
            <pc:sldLayoutMk cId="843606843" sldId="2147483684"/>
          </pc:sldLayoutMkLst>
        </pc:sldLayoutChg>
        <pc:sldLayoutChg chg="addSp delSp modSp mod">
          <pc:chgData name="Franziska Händschel" userId="e2149472-3187-4d00-b16a-a19eff6fc04a" providerId="ADAL" clId="{115262D7-3E42-43D7-8E7B-C5B7CFBBF34A}" dt="2024-04-24T16:43:09.533" v="3208" actId="6014"/>
          <pc:sldLayoutMkLst>
            <pc:docMk/>
            <pc:sldMasterMk cId="2436609279" sldId="2147483660"/>
            <pc:sldLayoutMk cId="2242873846" sldId="2147483685"/>
          </pc:sldLayoutMkLst>
        </pc:sldLayoutChg>
        <pc:sldLayoutChg chg="delSp modSp mod">
          <pc:chgData name="Franziska Händschel" userId="e2149472-3187-4d00-b16a-a19eff6fc04a" providerId="ADAL" clId="{115262D7-3E42-43D7-8E7B-C5B7CFBBF34A}" dt="2024-04-24T16:43:04.462" v="3207" actId="6014"/>
          <pc:sldLayoutMkLst>
            <pc:docMk/>
            <pc:sldMasterMk cId="2436609279" sldId="2147483660"/>
            <pc:sldLayoutMk cId="1154263004" sldId="2147483686"/>
          </pc:sldLayoutMkLst>
        </pc:sldLayoutChg>
        <pc:sldLayoutChg chg="modSp add mod modTransition">
          <pc:chgData name="Franziska Händschel" userId="e2149472-3187-4d00-b16a-a19eff6fc04a" providerId="ADAL" clId="{115262D7-3E42-43D7-8E7B-C5B7CFBBF34A}" dt="2024-04-24T16:42:58.306" v="3206" actId="6014"/>
          <pc:sldLayoutMkLst>
            <pc:docMk/>
            <pc:sldMasterMk cId="2436609279" sldId="2147483660"/>
            <pc:sldLayoutMk cId="3835231017" sldId="2147483687"/>
          </pc:sldLayoutMkLst>
        </pc:sldLayoutChg>
      </pc:sldMasterChg>
    </pc:docChg>
  </pc:docChgLst>
  <pc:docChgLst>
    <pc:chgData name="Dirk Ahrends" userId="4319949e-1bf1-4fae-94f5-c7e80ffaa492" providerId="ADAL" clId="{E11AE7D5-B10F-4B06-9174-809CD850194F}"/>
    <pc:docChg chg="undo custSel modMainMaster">
      <pc:chgData name="Dirk Ahrends" userId="4319949e-1bf1-4fae-94f5-c7e80ffaa492" providerId="ADAL" clId="{E11AE7D5-B10F-4B06-9174-809CD850194F}" dt="2026-06-22T07:38:01.263" v="168" actId="20577"/>
      <pc:docMkLst>
        <pc:docMk/>
      </pc:docMkLst>
      <pc:sldMasterChg chg="modSldLayout">
        <pc:chgData name="Dirk Ahrends" userId="4319949e-1bf1-4fae-94f5-c7e80ffaa492" providerId="ADAL" clId="{E11AE7D5-B10F-4B06-9174-809CD850194F}" dt="2026-06-22T07:38:01.263" v="168" actId="20577"/>
        <pc:sldMasterMkLst>
          <pc:docMk/>
          <pc:sldMasterMk cId="2436609279" sldId="2147483660"/>
        </pc:sldMasterMkLst>
        <pc:sldLayoutChg chg="modSp mod">
          <pc:chgData name="Dirk Ahrends" userId="4319949e-1bf1-4fae-94f5-c7e80ffaa492" providerId="ADAL" clId="{E11AE7D5-B10F-4B06-9174-809CD850194F}" dt="2026-06-22T07:38:01.263" v="168" actId="20577"/>
          <pc:sldLayoutMkLst>
            <pc:docMk/>
            <pc:sldMasterMk cId="2436609279" sldId="2147483660"/>
            <pc:sldLayoutMk cId="2956458864" sldId="2147483666"/>
          </pc:sldLayoutMkLst>
          <pc:spChg chg="mod">
            <ac:chgData name="Dirk Ahrends" userId="4319949e-1bf1-4fae-94f5-c7e80ffaa492" providerId="ADAL" clId="{E11AE7D5-B10F-4B06-9174-809CD850194F}" dt="2026-06-22T07:38:01.263" v="168" actId="20577"/>
            <ac:spMkLst>
              <pc:docMk/>
              <pc:sldMasterMk cId="2436609279" sldId="2147483660"/>
              <pc:sldLayoutMk cId="2956458864" sldId="2147483666"/>
              <ac:spMk id="12" creationId="{929FCC91-37E8-2D89-DC99-588CB187258E}"/>
            </ac:spMkLst>
          </pc:spChg>
          <pc:spChg chg="mod">
            <ac:chgData name="Dirk Ahrends" userId="4319949e-1bf1-4fae-94f5-c7e80ffaa492" providerId="ADAL" clId="{E11AE7D5-B10F-4B06-9174-809CD850194F}" dt="2026-06-22T07:20:57.289" v="50" actId="1036"/>
            <ac:spMkLst>
              <pc:docMk/>
              <pc:sldMasterMk cId="2436609279" sldId="2147483660"/>
              <pc:sldLayoutMk cId="2956458864" sldId="2147483666"/>
              <ac:spMk id="13" creationId="{276B0635-8F1B-0F02-55DA-EBF547986CFA}"/>
            </ac:spMkLst>
          </pc:spChg>
          <pc:spChg chg="mod">
            <ac:chgData name="Dirk Ahrends" userId="4319949e-1bf1-4fae-94f5-c7e80ffaa492" providerId="ADAL" clId="{E11AE7D5-B10F-4B06-9174-809CD850194F}" dt="2026-06-22T07:20:57.289" v="50" actId="1036"/>
            <ac:spMkLst>
              <pc:docMk/>
              <pc:sldMasterMk cId="2436609279" sldId="2147483660"/>
              <pc:sldLayoutMk cId="2956458864" sldId="2147483666"/>
              <ac:spMk id="14" creationId="{4BD61786-43E2-06D2-A5D4-3051EC942D39}"/>
            </ac:spMkLst>
          </pc:spChg>
          <pc:spChg chg="mod">
            <ac:chgData name="Dirk Ahrends" userId="4319949e-1bf1-4fae-94f5-c7e80ffaa492" providerId="ADAL" clId="{E11AE7D5-B10F-4B06-9174-809CD850194F}" dt="2026-06-22T07:20:57.289" v="50" actId="1036"/>
            <ac:spMkLst>
              <pc:docMk/>
              <pc:sldMasterMk cId="2436609279" sldId="2147483660"/>
              <pc:sldLayoutMk cId="2956458864" sldId="2147483666"/>
              <ac:spMk id="15" creationId="{875F091C-B285-ADF1-1F1A-7299881A244F}"/>
            </ac:spMkLst>
          </pc:spChg>
          <pc:spChg chg="mod">
            <ac:chgData name="Dirk Ahrends" userId="4319949e-1bf1-4fae-94f5-c7e80ffaa492" providerId="ADAL" clId="{E11AE7D5-B10F-4B06-9174-809CD850194F}" dt="2026-06-22T07:20:57.289" v="50" actId="1036"/>
            <ac:spMkLst>
              <pc:docMk/>
              <pc:sldMasterMk cId="2436609279" sldId="2147483660"/>
              <pc:sldLayoutMk cId="2956458864" sldId="2147483666"/>
              <ac:spMk id="16" creationId="{5AF08036-7B2F-C8EB-0AB6-3385D6A4E19E}"/>
            </ac:spMkLst>
          </pc:spChg>
        </pc:sldLayoutChg>
      </pc:sldMaster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gdv.de/resource/blob/198200/8eb1b7147a47641b4332601c1ab3e793/insurance-flash-versicherungsschutz-in-deutschland-data.pdf?utm" TargetMode="External"/><Relationship Id="rId2" Type="http://schemas.openxmlformats.org/officeDocument/2006/relationships/hyperlink" Target="https://www.bundderversicherten.de/de/presse/pressemitteilungen/gut-oder-geldfalle-auf-diese-versicherungen-koennen-verbraucherinnen-getrost-verzichten-m3157.html?utm" TargetMode="External"/><Relationship Id="rId1" Type="http://schemas.openxmlformats.org/officeDocument/2006/relationships/slideMaster" Target="../slideMasters/slideMaster1.xml"/><Relationship Id="rId4" Type="http://schemas.openxmlformats.org/officeDocument/2006/relationships/image" Target="../media/image1.sv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achhaltige Geldanlage | Lehrkräftematerial Titelblat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24266711-714C-5C04-E8BF-105A41E14CE1}"/>
              </a:ext>
            </a:extLst>
          </p:cNvPr>
          <p:cNvSpPr/>
          <p:nvPr userDrawn="1"/>
        </p:nvSpPr>
        <p:spPr>
          <a:xfrm>
            <a:off x="0" y="9909034"/>
            <a:ext cx="7559675" cy="7770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de-DE"/>
          </a:p>
        </p:txBody>
      </p:sp>
      <p:sp>
        <p:nvSpPr>
          <p:cNvPr id="2" name="Rechteck 1">
            <a:extLst>
              <a:ext uri="{FF2B5EF4-FFF2-40B4-BE49-F238E27FC236}">
                <a16:creationId xmlns:a16="http://schemas.microsoft.com/office/drawing/2014/main" id="{64501117-BF46-C965-0146-7132487ECCC4}"/>
              </a:ext>
            </a:extLst>
          </p:cNvPr>
          <p:cNvSpPr/>
          <p:nvPr userDrawn="1"/>
        </p:nvSpPr>
        <p:spPr>
          <a:xfrm>
            <a:off x="-1" y="4203509"/>
            <a:ext cx="7559675" cy="6488301"/>
          </a:xfrm>
          <a:prstGeom prst="rect">
            <a:avLst/>
          </a:prstGeom>
          <a:gradFill flip="none" rotWithShape="1">
            <a:gsLst>
              <a:gs pos="0">
                <a:schemeClr val="tx1">
                  <a:alpha val="90000"/>
                </a:schemeClr>
              </a:gs>
              <a:gs pos="100000">
                <a:schemeClr val="tx1">
                  <a:alpha val="0"/>
                </a:schemeClr>
              </a:gs>
            </a:gsLst>
            <a:lin ang="16200000" scaled="1"/>
            <a:tileRect/>
          </a:gradFill>
          <a:ln w="19050">
            <a:noFill/>
          </a:ln>
        </p:spPr>
        <p:style>
          <a:lnRef idx="2">
            <a:schemeClr val="accent1">
              <a:shade val="15000"/>
            </a:schemeClr>
          </a:lnRef>
          <a:fillRef idx="1">
            <a:schemeClr val="accent1"/>
          </a:fillRef>
          <a:effectRef idx="0">
            <a:schemeClr val="accent1"/>
          </a:effectRef>
          <a:fontRef idx="minor">
            <a:schemeClr val="lt1"/>
          </a:fontRef>
        </p:style>
        <p:txBody>
          <a:bodyPr lIns="582837" tIns="582837" rIns="582837" bIns="1359952" rtlCol="0" anchor="b"/>
          <a:lstStyle/>
          <a:p>
            <a:pPr defTabSz="493456">
              <a:defRPr/>
            </a:pPr>
            <a:r>
              <a:rPr lang="de-DE" sz="2590" dirty="0">
                <a:solidFill>
                  <a:srgbClr val="FFFFFF"/>
                </a:solidFill>
                <a:latin typeface="Helvetica" panose="020B0604020202020204" pitchFamily="34" charset="0"/>
                <a:cs typeface="Helvetica" panose="020B0604020202020204" pitchFamily="34" charset="0"/>
              </a:rPr>
              <a:t>Versicherungen</a:t>
            </a:r>
          </a:p>
          <a:p>
            <a:pPr defTabSz="493456">
              <a:defRPr/>
            </a:pPr>
            <a:r>
              <a:rPr lang="de-DE" sz="3454" b="1" dirty="0">
                <a:solidFill>
                  <a:srgbClr val="FFFFFF"/>
                </a:solidFill>
                <a:latin typeface="Helvetica" panose="020B0604020202020204" pitchFamily="34" charset="0"/>
                <a:cs typeface="Helvetica" panose="020B0604020202020204" pitchFamily="34" charset="0"/>
              </a:rPr>
              <a:t>Über Sinn und Unsinn verschiedener Ver­si­che­rungen aufklären</a:t>
            </a:r>
          </a:p>
          <a:p>
            <a:pPr defTabSz="493456">
              <a:defRPr/>
            </a:pPr>
            <a:endParaRPr lang="de-DE" sz="3885" b="1" dirty="0">
              <a:solidFill>
                <a:srgbClr val="FFFFFF"/>
              </a:solidFill>
              <a:latin typeface="Helvetica" panose="020B0604020202020204" pitchFamily="34" charset="0"/>
              <a:cs typeface="Helvetica" panose="020B0604020202020204" pitchFamily="34" charset="0"/>
            </a:endParaRPr>
          </a:p>
          <a:p>
            <a:pPr defTabSz="493456">
              <a:defRPr/>
            </a:pPr>
            <a:endParaRPr lang="de-DE" sz="3885" b="1" dirty="0">
              <a:solidFill>
                <a:srgbClr val="FFFFFF"/>
              </a:solidFill>
              <a:latin typeface="Helvetica" panose="020B0604020202020204" pitchFamily="34" charset="0"/>
              <a:cs typeface="Helvetica" panose="020B0604020202020204" pitchFamily="34" charset="0"/>
            </a:endParaRPr>
          </a:p>
        </p:txBody>
      </p:sp>
      <p:grpSp>
        <p:nvGrpSpPr>
          <p:cNvPr id="8" name="Gruppieren 7">
            <a:extLst>
              <a:ext uri="{FF2B5EF4-FFF2-40B4-BE49-F238E27FC236}">
                <a16:creationId xmlns:a16="http://schemas.microsoft.com/office/drawing/2014/main" id="{D8164CE2-091E-F95E-457D-16040B0CC82A}"/>
              </a:ext>
            </a:extLst>
          </p:cNvPr>
          <p:cNvGrpSpPr>
            <a:grpSpLocks/>
          </p:cNvGrpSpPr>
          <p:nvPr userDrawn="1"/>
        </p:nvGrpSpPr>
        <p:grpSpPr>
          <a:xfrm>
            <a:off x="637432" y="9872416"/>
            <a:ext cx="2475057" cy="425132"/>
            <a:chOff x="4745257" y="3390745"/>
            <a:chExt cx="709593" cy="121884"/>
          </a:xfrm>
        </p:grpSpPr>
        <p:pic>
          <p:nvPicPr>
            <p:cNvPr id="9" name="Grafik 8">
              <a:extLst>
                <a:ext uri="{FF2B5EF4-FFF2-40B4-BE49-F238E27FC236}">
                  <a16:creationId xmlns:a16="http://schemas.microsoft.com/office/drawing/2014/main" id="{3223488A-FDBF-284F-C4D5-58C481C25E8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839314" y="3402892"/>
              <a:ext cx="615536" cy="90000"/>
            </a:xfrm>
            <a:prstGeom prst="rect">
              <a:avLst/>
            </a:prstGeom>
          </p:spPr>
        </p:pic>
        <p:sp>
          <p:nvSpPr>
            <p:cNvPr id="10" name="Textfeld 9">
              <a:extLst>
                <a:ext uri="{FF2B5EF4-FFF2-40B4-BE49-F238E27FC236}">
                  <a16:creationId xmlns:a16="http://schemas.microsoft.com/office/drawing/2014/main" id="{A42DAA59-3F86-4423-DFBE-DA01B79FA352}"/>
                </a:ext>
              </a:extLst>
            </p:cNvPr>
            <p:cNvSpPr txBox="1">
              <a:spLocks/>
            </p:cNvSpPr>
            <p:nvPr/>
          </p:nvSpPr>
          <p:spPr>
            <a:xfrm>
              <a:off x="4745257" y="3390745"/>
              <a:ext cx="526843" cy="121884"/>
            </a:xfrm>
            <a:prstGeom prst="rect">
              <a:avLst/>
            </a:prstGeom>
            <a:noFill/>
          </p:spPr>
          <p:txBody>
            <a:bodyPr wrap="square" lIns="0" tIns="49347" rIns="98694" bIns="49347" rtlCol="0" anchor="t">
              <a:spAutoFit/>
            </a:bodyPr>
            <a:lstStyle/>
            <a:p>
              <a:r>
                <a:rPr lang="de-DE" sz="2115" dirty="0">
                  <a:solidFill>
                    <a:schemeClr val="bg1"/>
                  </a:solidFill>
                  <a:latin typeface="helvetica"/>
                  <a:ea typeface="Inter" panose="020B0502030000000004" pitchFamily="34" charset="0"/>
                  <a:cs typeface="Inter" panose="020B0502030000000004" pitchFamily="34" charset="0"/>
                </a:rPr>
                <a:t>© </a:t>
              </a:r>
              <a:endParaRPr lang="de-DE" sz="2115" dirty="0">
                <a:solidFill>
                  <a:schemeClr val="bg1"/>
                </a:solidFill>
                <a:latin typeface="helvetica"/>
                <a:cs typeface="helvetica"/>
              </a:endParaRPr>
            </a:p>
          </p:txBody>
        </p:sp>
      </p:grpSp>
      <p:sp>
        <p:nvSpPr>
          <p:cNvPr id="12" name="Rechteck: abgerundete Ecken 11">
            <a:extLst>
              <a:ext uri="{FF2B5EF4-FFF2-40B4-BE49-F238E27FC236}">
                <a16:creationId xmlns:a16="http://schemas.microsoft.com/office/drawing/2014/main" id="{636514CF-514A-BE5B-CEDA-F4CE94A9AC0B}"/>
              </a:ext>
            </a:extLst>
          </p:cNvPr>
          <p:cNvSpPr/>
          <p:nvPr userDrawn="1"/>
        </p:nvSpPr>
        <p:spPr>
          <a:xfrm>
            <a:off x="608857" y="8524602"/>
            <a:ext cx="4362137" cy="88442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bg1"/>
                </a:solidFill>
                <a:latin typeface="Helvetica" panose="020B0604020202020204" pitchFamily="34" charset="0"/>
                <a:cs typeface="Helvetica" panose="020B0604020202020204" pitchFamily="34" charset="0"/>
              </a:rPr>
              <a:t>Material für Lehrkräfte</a:t>
            </a:r>
          </a:p>
        </p:txBody>
      </p:sp>
      <p:pic>
        <p:nvPicPr>
          <p:cNvPr id="4" name="Grafik 3">
            <a:extLst>
              <a:ext uri="{FF2B5EF4-FFF2-40B4-BE49-F238E27FC236}">
                <a16:creationId xmlns:a16="http://schemas.microsoft.com/office/drawing/2014/main" id="{811380A3-6C8F-0726-4547-B5DA7533B05D}"/>
              </a:ext>
            </a:extLst>
          </p:cNvPr>
          <p:cNvPicPr>
            <a:picLocks noChangeAspect="1"/>
          </p:cNvPicPr>
          <p:nvPr userDrawn="1"/>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1804861" y="1216418"/>
            <a:ext cx="3889585" cy="3468925"/>
          </a:xfrm>
          <a:prstGeom prst="rect">
            <a:avLst/>
          </a:prstGeom>
        </p:spPr>
      </p:pic>
    </p:spTree>
    <p:extLst>
      <p:ext uri="{BB962C8B-B14F-4D97-AF65-F5344CB8AC3E}">
        <p14:creationId xmlns:p14="http://schemas.microsoft.com/office/powerpoint/2010/main" val="576979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llgemeines">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862865D1-4F14-47F8-613E-A7F5EBD9EF2F}"/>
              </a:ext>
            </a:extLst>
          </p:cNvPr>
          <p:cNvSpPr/>
          <p:nvPr userDrawn="1"/>
        </p:nvSpPr>
        <p:spPr>
          <a:xfrm>
            <a:off x="1031300" y="5489778"/>
            <a:ext cx="5523669" cy="29781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r>
              <a:rPr lang="de-DE" sz="1200" dirty="0">
                <a:solidFill>
                  <a:schemeClr val="tx1"/>
                </a:solidFill>
                <a:latin typeface="Helvetica" panose="020B0604020202020204" pitchFamily="34" charset="0"/>
                <a:cs typeface="Helvetica" panose="020B0604020202020204" pitchFamily="34" charset="0"/>
              </a:rPr>
              <a:t>Jede Klasse ist anders. Sie als Lehrkraft kennen Ihre Schülerinnen und Schüler am besten. Um die Materialien auf Ihre Klasse und Ihr individuelles Unterrichtssetting zuzuschneiden, können Sie sie auch als editierbare PowerPoint-Version über unsere Seite herunterladen. Diese Version ist auch für den digitalen Einsatz im Klassenzimmer geeignet.</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Beachten Sie bitte, dass der Großteil der Präsentationen im Folienmaster erstellt ist. Damit stellen wir sicher, dass beim digitalen Einsatz der Materialien keine ungewollten Änderungen passieren. Nur die Elemente, die regulär für eine Bearbeitung vorgesehen sind, lassen sich im normalen Bearbeitungsmodus ändern.</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Um Änderungen im Folienmaster vorzunehmen, gehen Sie im PowerPoint bitte auf die Registerkarte „Ansicht“ und wählen dort „Folienmaster“ aus (zu finden im Abschnitt „Masteransichten“, s. Screenshot).</a:t>
            </a:r>
          </a:p>
          <a:p>
            <a:pPr algn="ctr"/>
            <a:endParaRPr lang="de-DE" sz="1200" dirty="0"/>
          </a:p>
        </p:txBody>
      </p:sp>
      <p:sp>
        <p:nvSpPr>
          <p:cNvPr id="8" name="Rechteck 7">
            <a:extLst>
              <a:ext uri="{FF2B5EF4-FFF2-40B4-BE49-F238E27FC236}">
                <a16:creationId xmlns:a16="http://schemas.microsoft.com/office/drawing/2014/main" id="{5C5A47C3-9CD4-4B3B-E5E7-F4272B7A34AC}"/>
              </a:ext>
            </a:extLst>
          </p:cNvPr>
          <p:cNvSpPr/>
          <p:nvPr userDrawn="1"/>
        </p:nvSpPr>
        <p:spPr>
          <a:xfrm>
            <a:off x="1022861" y="5172162"/>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Editierbarkeit</a:t>
            </a:r>
            <a:endParaRPr lang="de-DE" sz="1400" dirty="0">
              <a:solidFill>
                <a:schemeClr val="tx1"/>
              </a:solidFill>
              <a:latin typeface="Helvetica" panose="020B0604020202020204" pitchFamily="34" charset="0"/>
              <a:cs typeface="Helvetica" panose="020B0604020202020204" pitchFamily="34" charset="0"/>
            </a:endParaRPr>
          </a:p>
        </p:txBody>
      </p:sp>
      <p:pic>
        <p:nvPicPr>
          <p:cNvPr id="9" name="Grafik 8">
            <a:extLst>
              <a:ext uri="{FF2B5EF4-FFF2-40B4-BE49-F238E27FC236}">
                <a16:creationId xmlns:a16="http://schemas.microsoft.com/office/drawing/2014/main" id="{224589DC-95C3-116B-E3F2-85BBC8F64DEE}"/>
              </a:ext>
            </a:extLst>
          </p:cNvPr>
          <p:cNvPicPr>
            <a:picLocks noChangeAspect="1"/>
          </p:cNvPicPr>
          <p:nvPr userDrawn="1"/>
        </p:nvPicPr>
        <p:blipFill rotWithShape="1">
          <a:blip r:embed="rId2"/>
          <a:srcRect t="4282" r="41591"/>
          <a:stretch/>
        </p:blipFill>
        <p:spPr>
          <a:xfrm>
            <a:off x="1031300" y="8570100"/>
            <a:ext cx="5497074" cy="928972"/>
          </a:xfrm>
          <a:prstGeom prst="rect">
            <a:avLst/>
          </a:prstGeom>
          <a:ln>
            <a:solidFill>
              <a:schemeClr val="bg2"/>
            </a:solidFill>
          </a:ln>
        </p:spPr>
      </p:pic>
      <p:grpSp>
        <p:nvGrpSpPr>
          <p:cNvPr id="10" name="Gruppieren 9">
            <a:extLst>
              <a:ext uri="{FF2B5EF4-FFF2-40B4-BE49-F238E27FC236}">
                <a16:creationId xmlns:a16="http://schemas.microsoft.com/office/drawing/2014/main" id="{15BDCBCE-7B8E-17DC-52EE-B4530F0FF890}"/>
              </a:ext>
            </a:extLst>
          </p:cNvPr>
          <p:cNvGrpSpPr/>
          <p:nvPr userDrawn="1"/>
        </p:nvGrpSpPr>
        <p:grpSpPr>
          <a:xfrm>
            <a:off x="1018001" y="1322443"/>
            <a:ext cx="5523669" cy="2561961"/>
            <a:chOff x="1008103" y="5345906"/>
            <a:chExt cx="5523669" cy="2561961"/>
          </a:xfrm>
        </p:grpSpPr>
        <p:sp>
          <p:nvSpPr>
            <p:cNvPr id="11" name="Rechteck 10">
              <a:extLst>
                <a:ext uri="{FF2B5EF4-FFF2-40B4-BE49-F238E27FC236}">
                  <a16:creationId xmlns:a16="http://schemas.microsoft.com/office/drawing/2014/main" id="{4820E140-558A-05AD-0AB1-F7E456189120}"/>
                </a:ext>
              </a:extLst>
            </p:cNvPr>
            <p:cNvSpPr/>
            <p:nvPr/>
          </p:nvSpPr>
          <p:spPr>
            <a:xfrm>
              <a:off x="1008103" y="5345906"/>
              <a:ext cx="5523669" cy="2561961"/>
            </a:xfrm>
            <a:prstGeom prst="rect">
              <a:avLst/>
            </a:prstGeom>
            <a:solidFill>
              <a:schemeClr val="bg1"/>
            </a:solidFill>
            <a:ln>
              <a:noFill/>
            </a:ln>
            <a:effectLst>
              <a:outerShdw blurRad="50800" dist="38100" dir="2700000" algn="tl"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3" name="Gruppieren 12">
              <a:extLst>
                <a:ext uri="{FF2B5EF4-FFF2-40B4-BE49-F238E27FC236}">
                  <a16:creationId xmlns:a16="http://schemas.microsoft.com/office/drawing/2014/main" id="{DDA38161-01F4-6F74-FBB5-D977F70DE8F0}"/>
                </a:ext>
              </a:extLst>
            </p:cNvPr>
            <p:cNvGrpSpPr/>
            <p:nvPr/>
          </p:nvGrpSpPr>
          <p:grpSpPr>
            <a:xfrm>
              <a:off x="1177558" y="5676105"/>
              <a:ext cx="2319182" cy="1901562"/>
              <a:chOff x="0" y="0"/>
              <a:chExt cx="2644775" cy="2168525"/>
            </a:xfrm>
          </p:grpSpPr>
          <p:pic>
            <p:nvPicPr>
              <p:cNvPr id="14" name="Grafik 13">
                <a:extLst>
                  <a:ext uri="{FF2B5EF4-FFF2-40B4-BE49-F238E27FC236}">
                    <a16:creationId xmlns:a16="http://schemas.microsoft.com/office/drawing/2014/main" id="{F2341CB5-488E-3BA4-B8FA-A859595D0D0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688" r="11098"/>
              <a:stretch/>
            </p:blipFill>
            <p:spPr bwMode="auto">
              <a:xfrm>
                <a:off x="0" y="0"/>
                <a:ext cx="2644775" cy="1924050"/>
              </a:xfrm>
              <a:prstGeom prst="rect">
                <a:avLst/>
              </a:prstGeom>
              <a:noFill/>
              <a:ln>
                <a:noFill/>
              </a:ln>
              <a:extLst>
                <a:ext uri="{53640926-AAD7-44D8-BBD7-CCE9431645EC}">
                  <a14:shadowObscured xmlns:a14="http://schemas.microsoft.com/office/drawing/2010/main"/>
                </a:ext>
              </a:extLst>
            </p:spPr>
          </p:pic>
          <p:pic>
            <p:nvPicPr>
              <p:cNvPr id="15" name="Grafik 14">
                <a:extLst>
                  <a:ext uri="{FF2B5EF4-FFF2-40B4-BE49-F238E27FC236}">
                    <a16:creationId xmlns:a16="http://schemas.microsoft.com/office/drawing/2014/main" id="{92C58FA4-6559-8324-4888-75B0A777DE6F}"/>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350" y="1819275"/>
                <a:ext cx="2388235" cy="349250"/>
              </a:xfrm>
              <a:prstGeom prst="rect">
                <a:avLst/>
              </a:prstGeom>
            </p:spPr>
          </p:pic>
        </p:grpSp>
      </p:grpSp>
      <p:sp>
        <p:nvSpPr>
          <p:cNvPr id="16" name="Rechteck 15">
            <a:extLst>
              <a:ext uri="{FF2B5EF4-FFF2-40B4-BE49-F238E27FC236}">
                <a16:creationId xmlns:a16="http://schemas.microsoft.com/office/drawing/2014/main" id="{59D14F21-5476-DC2D-C0A8-01E45339CB8D}"/>
              </a:ext>
            </a:extLst>
          </p:cNvPr>
          <p:cNvSpPr/>
          <p:nvPr userDrawn="1"/>
        </p:nvSpPr>
        <p:spPr>
          <a:xfrm>
            <a:off x="1022861" y="1004827"/>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Herausgeber</a:t>
            </a:r>
            <a:endParaRPr lang="de-DE" sz="1400" dirty="0">
              <a:solidFill>
                <a:schemeClr val="tx1"/>
              </a:solidFill>
              <a:latin typeface="Helvetica" panose="020B0604020202020204" pitchFamily="34" charset="0"/>
              <a:cs typeface="Helvetica" panose="020B0604020202020204" pitchFamily="34" charset="0"/>
            </a:endParaRPr>
          </a:p>
        </p:txBody>
      </p:sp>
      <p:sp>
        <p:nvSpPr>
          <p:cNvPr id="17" name="Rechteck 16">
            <a:extLst>
              <a:ext uri="{FF2B5EF4-FFF2-40B4-BE49-F238E27FC236}">
                <a16:creationId xmlns:a16="http://schemas.microsoft.com/office/drawing/2014/main" id="{0F208A8B-F76C-2F13-82F0-75A553FCF9A5}"/>
              </a:ext>
            </a:extLst>
          </p:cNvPr>
          <p:cNvSpPr/>
          <p:nvPr userDrawn="1"/>
        </p:nvSpPr>
        <p:spPr>
          <a:xfrm>
            <a:off x="1022861" y="4183825"/>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Kontakt</a:t>
            </a:r>
            <a:endParaRPr lang="de-DE" sz="1400" dirty="0">
              <a:solidFill>
                <a:schemeClr val="tx1"/>
              </a:solidFill>
              <a:latin typeface="Helvetica" panose="020B0604020202020204" pitchFamily="34" charset="0"/>
              <a:cs typeface="Helvetica" panose="020B0604020202020204" pitchFamily="34" charset="0"/>
            </a:endParaRPr>
          </a:p>
        </p:txBody>
      </p:sp>
      <p:sp>
        <p:nvSpPr>
          <p:cNvPr id="19" name="Rechteck: abgerundete Ecken 18">
            <a:extLst>
              <a:ext uri="{FF2B5EF4-FFF2-40B4-BE49-F238E27FC236}">
                <a16:creationId xmlns:a16="http://schemas.microsoft.com/office/drawing/2014/main" id="{6CD57C1A-08C9-5A10-6CF0-963F34F93213}"/>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Tree>
    <p:extLst>
      <p:ext uri="{BB962C8B-B14F-4D97-AF65-F5344CB8AC3E}">
        <p14:creationId xmlns:p14="http://schemas.microsoft.com/office/powerpoint/2010/main" val="1406212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halt 1/2">
    <p:spTree>
      <p:nvGrpSpPr>
        <p:cNvPr id="1" name=""/>
        <p:cNvGrpSpPr/>
        <p:nvPr/>
      </p:nvGrpSpPr>
      <p:grpSpPr>
        <a:xfrm>
          <a:off x="0" y="0"/>
          <a:ext cx="0" cy="0"/>
          <a:chOff x="0" y="0"/>
          <a:chExt cx="0" cy="0"/>
        </a:xfrm>
      </p:grpSpPr>
      <p:sp>
        <p:nvSpPr>
          <p:cNvPr id="7" name="Rechteck: abgerundete Ecken 6">
            <a:extLst>
              <a:ext uri="{FF2B5EF4-FFF2-40B4-BE49-F238E27FC236}">
                <a16:creationId xmlns:a16="http://schemas.microsoft.com/office/drawing/2014/main" id="{95E1ABED-E937-4B03-C0A4-9F568330DE05}"/>
              </a:ext>
            </a:extLst>
          </p:cNvPr>
          <p:cNvSpPr/>
          <p:nvPr userDrawn="1"/>
        </p:nvSpPr>
        <p:spPr>
          <a:xfrm>
            <a:off x="1020525" y="3210977"/>
            <a:ext cx="670472" cy="360187"/>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V-a</a:t>
            </a:r>
          </a:p>
        </p:txBody>
      </p:sp>
      <p:sp>
        <p:nvSpPr>
          <p:cNvPr id="8" name="Rechteck: abgerundete Ecken 7">
            <a:extLst>
              <a:ext uri="{FF2B5EF4-FFF2-40B4-BE49-F238E27FC236}">
                <a16:creationId xmlns:a16="http://schemas.microsoft.com/office/drawing/2014/main" id="{D841FB08-77D4-969F-B672-B72BA6DF635F}"/>
              </a:ext>
            </a:extLst>
          </p:cNvPr>
          <p:cNvSpPr/>
          <p:nvPr userDrawn="1"/>
        </p:nvSpPr>
        <p:spPr>
          <a:xfrm>
            <a:off x="1022753" y="3663990"/>
            <a:ext cx="670472"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V-b</a:t>
            </a:r>
          </a:p>
        </p:txBody>
      </p:sp>
      <p:sp>
        <p:nvSpPr>
          <p:cNvPr id="9" name="Rechteck 8">
            <a:extLst>
              <a:ext uri="{FF2B5EF4-FFF2-40B4-BE49-F238E27FC236}">
                <a16:creationId xmlns:a16="http://schemas.microsoft.com/office/drawing/2014/main" id="{88E0BCFD-70D6-BB53-003B-9CC4F2C88CB4}"/>
              </a:ext>
            </a:extLst>
          </p:cNvPr>
          <p:cNvSpPr/>
          <p:nvPr userDrawn="1"/>
        </p:nvSpPr>
        <p:spPr>
          <a:xfrm>
            <a:off x="1022861" y="1004827"/>
            <a:ext cx="5513950" cy="2462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600" b="1" dirty="0">
                <a:solidFill>
                  <a:schemeClr val="tx2"/>
                </a:solidFill>
                <a:latin typeface="Helvetica" panose="020B0604020202020204" pitchFamily="34" charset="0"/>
                <a:cs typeface="Helvetica" panose="020B0604020202020204" pitchFamily="34" charset="0"/>
              </a:rPr>
              <a:t>Inhalte der Einheit „Versicherungen“</a:t>
            </a:r>
            <a:endParaRPr lang="de-DE" sz="1600" dirty="0">
              <a:solidFill>
                <a:schemeClr val="tx2"/>
              </a:solidFill>
              <a:latin typeface="Helvetica" panose="020B0604020202020204" pitchFamily="34" charset="0"/>
              <a:cs typeface="Helvetica" panose="020B0604020202020204" pitchFamily="34" charset="0"/>
            </a:endParaRPr>
          </a:p>
        </p:txBody>
      </p:sp>
      <p:sp>
        <p:nvSpPr>
          <p:cNvPr id="11" name="Rechteck: abgerundete Ecken 10">
            <a:extLst>
              <a:ext uri="{FF2B5EF4-FFF2-40B4-BE49-F238E27FC236}">
                <a16:creationId xmlns:a16="http://schemas.microsoft.com/office/drawing/2014/main" id="{D0404B70-6333-4F7F-0155-E18C025FC80A}"/>
              </a:ext>
            </a:extLst>
          </p:cNvPr>
          <p:cNvSpPr/>
          <p:nvPr userDrawn="1"/>
        </p:nvSpPr>
        <p:spPr>
          <a:xfrm>
            <a:off x="1020525" y="4112785"/>
            <a:ext cx="670472"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V-c</a:t>
            </a:r>
          </a:p>
        </p:txBody>
      </p:sp>
      <p:sp>
        <p:nvSpPr>
          <p:cNvPr id="14" name="Rechteck: abgerundete Ecken 13">
            <a:extLst>
              <a:ext uri="{FF2B5EF4-FFF2-40B4-BE49-F238E27FC236}">
                <a16:creationId xmlns:a16="http://schemas.microsoft.com/office/drawing/2014/main" id="{9F98F104-F03D-68F3-CC5F-B8039C635D23}"/>
              </a:ext>
            </a:extLst>
          </p:cNvPr>
          <p:cNvSpPr/>
          <p:nvPr userDrawn="1"/>
        </p:nvSpPr>
        <p:spPr>
          <a:xfrm>
            <a:off x="1020525" y="5385164"/>
            <a:ext cx="670472" cy="355969"/>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V-1</a:t>
            </a:r>
          </a:p>
        </p:txBody>
      </p:sp>
      <p:sp>
        <p:nvSpPr>
          <p:cNvPr id="15" name="Rechteck: abgerundete Ecken 14">
            <a:extLst>
              <a:ext uri="{FF2B5EF4-FFF2-40B4-BE49-F238E27FC236}">
                <a16:creationId xmlns:a16="http://schemas.microsoft.com/office/drawing/2014/main" id="{2F3BB778-68F5-E4CE-E5CD-11B4427CA6A2}"/>
              </a:ext>
            </a:extLst>
          </p:cNvPr>
          <p:cNvSpPr/>
          <p:nvPr userDrawn="1"/>
        </p:nvSpPr>
        <p:spPr>
          <a:xfrm>
            <a:off x="1022753" y="5833959"/>
            <a:ext cx="670472" cy="355969"/>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V-2</a:t>
            </a:r>
          </a:p>
        </p:txBody>
      </p:sp>
      <p:sp>
        <p:nvSpPr>
          <p:cNvPr id="16" name="Rechteck: abgerundete Ecken 15">
            <a:extLst>
              <a:ext uri="{FF2B5EF4-FFF2-40B4-BE49-F238E27FC236}">
                <a16:creationId xmlns:a16="http://schemas.microsoft.com/office/drawing/2014/main" id="{31DE11FF-F0AA-2000-E927-4E08E5C54F1F}"/>
              </a:ext>
            </a:extLst>
          </p:cNvPr>
          <p:cNvSpPr/>
          <p:nvPr userDrawn="1"/>
        </p:nvSpPr>
        <p:spPr>
          <a:xfrm>
            <a:off x="1020525" y="6282754"/>
            <a:ext cx="670472" cy="355969"/>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V-3</a:t>
            </a:r>
          </a:p>
        </p:txBody>
      </p:sp>
      <p:sp>
        <p:nvSpPr>
          <p:cNvPr id="17" name="Rechteck: abgerundete Ecken 16">
            <a:extLst>
              <a:ext uri="{FF2B5EF4-FFF2-40B4-BE49-F238E27FC236}">
                <a16:creationId xmlns:a16="http://schemas.microsoft.com/office/drawing/2014/main" id="{AD3BAAB8-8CBF-1B3A-FE6A-64B6B921DB88}"/>
              </a:ext>
            </a:extLst>
          </p:cNvPr>
          <p:cNvSpPr/>
          <p:nvPr userDrawn="1"/>
        </p:nvSpPr>
        <p:spPr>
          <a:xfrm>
            <a:off x="1020525" y="6731549"/>
            <a:ext cx="670472" cy="360187"/>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V-4</a:t>
            </a:r>
          </a:p>
        </p:txBody>
      </p:sp>
      <p:sp>
        <p:nvSpPr>
          <p:cNvPr id="18" name="Rechteck: abgerundete Ecken 17">
            <a:extLst>
              <a:ext uri="{FF2B5EF4-FFF2-40B4-BE49-F238E27FC236}">
                <a16:creationId xmlns:a16="http://schemas.microsoft.com/office/drawing/2014/main" id="{52275CD9-FDF9-5071-4200-B2300BB1BF8A}"/>
              </a:ext>
            </a:extLst>
          </p:cNvPr>
          <p:cNvSpPr/>
          <p:nvPr userDrawn="1"/>
        </p:nvSpPr>
        <p:spPr>
          <a:xfrm>
            <a:off x="1022753" y="7286164"/>
            <a:ext cx="670472" cy="355969"/>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V-A</a:t>
            </a:r>
          </a:p>
        </p:txBody>
      </p:sp>
      <p:sp>
        <p:nvSpPr>
          <p:cNvPr id="19" name="Rechteck: abgerundete Ecken 18">
            <a:extLst>
              <a:ext uri="{FF2B5EF4-FFF2-40B4-BE49-F238E27FC236}">
                <a16:creationId xmlns:a16="http://schemas.microsoft.com/office/drawing/2014/main" id="{5BCF4849-ED41-82C6-272B-7771174FD431}"/>
              </a:ext>
            </a:extLst>
          </p:cNvPr>
          <p:cNvSpPr/>
          <p:nvPr userDrawn="1"/>
        </p:nvSpPr>
        <p:spPr>
          <a:xfrm>
            <a:off x="1020525" y="7734959"/>
            <a:ext cx="670472" cy="355969"/>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V-B</a:t>
            </a:r>
          </a:p>
        </p:txBody>
      </p:sp>
      <p:sp>
        <p:nvSpPr>
          <p:cNvPr id="20" name="Rechteck 19">
            <a:extLst>
              <a:ext uri="{FF2B5EF4-FFF2-40B4-BE49-F238E27FC236}">
                <a16:creationId xmlns:a16="http://schemas.microsoft.com/office/drawing/2014/main" id="{F047959D-AF81-ABC3-7B9A-8987EFE562B1}"/>
              </a:ext>
            </a:extLst>
          </p:cNvPr>
          <p:cNvSpPr/>
          <p:nvPr userDrawn="1"/>
        </p:nvSpPr>
        <p:spPr>
          <a:xfrm>
            <a:off x="1797120" y="3210977"/>
            <a:ext cx="4737355" cy="3601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r>
              <a:rPr lang="de-DE" sz="1200" b="1" dirty="0">
                <a:solidFill>
                  <a:schemeClr val="tx1"/>
                </a:solidFill>
                <a:latin typeface="Helvetica" panose="020B0604020202020204" pitchFamily="34" charset="0"/>
                <a:cs typeface="Helvetica" panose="020B0604020202020204" pitchFamily="34" charset="0"/>
              </a:rPr>
              <a:t>Übersicht</a:t>
            </a:r>
            <a:r>
              <a:rPr lang="de-DE" sz="1200" dirty="0">
                <a:solidFill>
                  <a:schemeClr val="tx1"/>
                </a:solidFill>
                <a:latin typeface="Helvetica" panose="020B0604020202020204" pitchFamily="34" charset="0"/>
                <a:cs typeface="Helvetica" panose="020B0604020202020204" pitchFamily="34" charset="0"/>
              </a:rPr>
              <a:t> über Anwendungsmöglichkeiten, Lernziele und Kompetenzen</a:t>
            </a:r>
          </a:p>
        </p:txBody>
      </p:sp>
      <p:sp>
        <p:nvSpPr>
          <p:cNvPr id="21" name="Rechteck 20">
            <a:extLst>
              <a:ext uri="{FF2B5EF4-FFF2-40B4-BE49-F238E27FC236}">
                <a16:creationId xmlns:a16="http://schemas.microsoft.com/office/drawing/2014/main" id="{652AFF11-341E-9BFC-BC96-E7BBB9D8FD1C}"/>
              </a:ext>
            </a:extLst>
          </p:cNvPr>
          <p:cNvSpPr/>
          <p:nvPr userDrawn="1"/>
        </p:nvSpPr>
        <p:spPr>
          <a:xfrm>
            <a:off x="1797119" y="3663999"/>
            <a:ext cx="4737355" cy="3601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r>
              <a:rPr lang="de-DE" sz="1200" b="1" dirty="0">
                <a:solidFill>
                  <a:schemeClr val="tx1"/>
                </a:solidFill>
                <a:latin typeface="Helvetica" panose="020B0604020202020204" pitchFamily="34" charset="0"/>
                <a:cs typeface="Helvetica" panose="020B0604020202020204" pitchFamily="34" charset="0"/>
              </a:rPr>
              <a:t>Stundenverlaufsplan</a:t>
            </a:r>
            <a:r>
              <a:rPr lang="de-DE" sz="1200" dirty="0">
                <a:solidFill>
                  <a:schemeClr val="tx1"/>
                </a:solidFill>
                <a:latin typeface="Helvetica" panose="020B0604020202020204" pitchFamily="34" charset="0"/>
                <a:cs typeface="Helvetica" panose="020B0604020202020204" pitchFamily="34" charset="0"/>
              </a:rPr>
              <a:t> für eine Doppelstunde</a:t>
            </a:r>
          </a:p>
        </p:txBody>
      </p:sp>
      <p:sp>
        <p:nvSpPr>
          <p:cNvPr id="22" name="Rechteck 21">
            <a:extLst>
              <a:ext uri="{FF2B5EF4-FFF2-40B4-BE49-F238E27FC236}">
                <a16:creationId xmlns:a16="http://schemas.microsoft.com/office/drawing/2014/main" id="{FF6B5713-C2E7-1691-6A1E-F24CCD84DC13}"/>
              </a:ext>
            </a:extLst>
          </p:cNvPr>
          <p:cNvSpPr/>
          <p:nvPr userDrawn="1"/>
        </p:nvSpPr>
        <p:spPr>
          <a:xfrm>
            <a:off x="1797119" y="4108173"/>
            <a:ext cx="4737355" cy="3601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r>
              <a:rPr lang="de-DE" sz="1200" b="1" dirty="0">
                <a:solidFill>
                  <a:schemeClr val="tx1"/>
                </a:solidFill>
                <a:latin typeface="Helvetica" panose="020B0604020202020204" pitchFamily="34" charset="0"/>
                <a:cs typeface="Helvetica" panose="020B0604020202020204" pitchFamily="34" charset="0"/>
              </a:rPr>
              <a:t>Lösungen und Ausfüllhinweise </a:t>
            </a:r>
            <a:r>
              <a:rPr lang="de-DE" sz="1200" dirty="0">
                <a:solidFill>
                  <a:schemeClr val="tx1"/>
                </a:solidFill>
                <a:latin typeface="Helvetica" panose="020B0604020202020204" pitchFamily="34" charset="0"/>
                <a:cs typeface="Helvetica" panose="020B0604020202020204" pitchFamily="34" charset="0"/>
              </a:rPr>
              <a:t>zu den Klassenmaterialien</a:t>
            </a:r>
          </a:p>
        </p:txBody>
      </p:sp>
      <p:sp>
        <p:nvSpPr>
          <p:cNvPr id="25" name="Rechteck 24">
            <a:extLst>
              <a:ext uri="{FF2B5EF4-FFF2-40B4-BE49-F238E27FC236}">
                <a16:creationId xmlns:a16="http://schemas.microsoft.com/office/drawing/2014/main" id="{6A0D7CC5-6D3B-5C64-B94A-7C160E08F4BD}"/>
              </a:ext>
            </a:extLst>
          </p:cNvPr>
          <p:cNvSpPr/>
          <p:nvPr userDrawn="1"/>
        </p:nvSpPr>
        <p:spPr>
          <a:xfrm>
            <a:off x="1797118" y="5385164"/>
            <a:ext cx="4737355" cy="3601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r>
              <a:rPr lang="de-DE" sz="1200" b="1" dirty="0">
                <a:solidFill>
                  <a:schemeClr val="tx1"/>
                </a:solidFill>
                <a:latin typeface="Helvetica" panose="020B0604020202020204" pitchFamily="34" charset="0"/>
                <a:cs typeface="Helvetica" panose="020B0604020202020204" pitchFamily="34" charset="0"/>
              </a:rPr>
              <a:t>Präsentation </a:t>
            </a:r>
            <a:r>
              <a:rPr lang="de-DE" sz="1200" b="0" dirty="0">
                <a:solidFill>
                  <a:schemeClr val="tx1"/>
                </a:solidFill>
                <a:latin typeface="Helvetica" panose="020B0604020202020204" pitchFamily="34" charset="0"/>
                <a:cs typeface="Helvetica" panose="020B0604020202020204" pitchFamily="34" charset="0"/>
              </a:rPr>
              <a:t>zum Einstieg in das Mystery</a:t>
            </a:r>
          </a:p>
        </p:txBody>
      </p:sp>
      <p:sp>
        <p:nvSpPr>
          <p:cNvPr id="26" name="Rechteck 25">
            <a:extLst>
              <a:ext uri="{FF2B5EF4-FFF2-40B4-BE49-F238E27FC236}">
                <a16:creationId xmlns:a16="http://schemas.microsoft.com/office/drawing/2014/main" id="{BCA53FFA-7C83-4A49-9FF8-0C8EF5705CE5}"/>
              </a:ext>
            </a:extLst>
          </p:cNvPr>
          <p:cNvSpPr/>
          <p:nvPr userDrawn="1"/>
        </p:nvSpPr>
        <p:spPr>
          <a:xfrm>
            <a:off x="1797118" y="5829741"/>
            <a:ext cx="4737355" cy="3601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r>
              <a:rPr lang="de-DE" sz="1200" b="1" dirty="0">
                <a:solidFill>
                  <a:schemeClr val="tx1"/>
                </a:solidFill>
                <a:latin typeface="Helvetica" panose="020B0604020202020204" pitchFamily="34" charset="0"/>
                <a:cs typeface="Helvetica" panose="020B0604020202020204" pitchFamily="34" charset="0"/>
              </a:rPr>
              <a:t>Arbeitsblätter </a:t>
            </a:r>
            <a:r>
              <a:rPr lang="de-DE" sz="1200" b="0" dirty="0">
                <a:solidFill>
                  <a:schemeClr val="tx1"/>
                </a:solidFill>
                <a:latin typeface="Helvetica" panose="020B0604020202020204" pitchFamily="34" charset="0"/>
                <a:cs typeface="Helvetica" panose="020B0604020202020204" pitchFamily="34" charset="0"/>
              </a:rPr>
              <a:t>zum Mystery</a:t>
            </a:r>
          </a:p>
        </p:txBody>
      </p:sp>
      <p:sp>
        <p:nvSpPr>
          <p:cNvPr id="27" name="Rechteck 26">
            <a:extLst>
              <a:ext uri="{FF2B5EF4-FFF2-40B4-BE49-F238E27FC236}">
                <a16:creationId xmlns:a16="http://schemas.microsoft.com/office/drawing/2014/main" id="{BFA7FE67-5E96-5C3E-B62E-5002CF67303C}"/>
              </a:ext>
            </a:extLst>
          </p:cNvPr>
          <p:cNvSpPr/>
          <p:nvPr userDrawn="1"/>
        </p:nvSpPr>
        <p:spPr>
          <a:xfrm>
            <a:off x="1797117" y="6281966"/>
            <a:ext cx="4737355" cy="3601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r>
              <a:rPr lang="de-DE" sz="1200" b="1" dirty="0">
                <a:solidFill>
                  <a:schemeClr val="tx1"/>
                </a:solidFill>
                <a:latin typeface="Helvetica" panose="020B0604020202020204" pitchFamily="34" charset="0"/>
                <a:cs typeface="Helvetica" panose="020B0604020202020204" pitchFamily="34" charset="0"/>
              </a:rPr>
              <a:t>Textgrundlage </a:t>
            </a:r>
            <a:r>
              <a:rPr lang="de-DE" sz="1200" b="0" dirty="0">
                <a:solidFill>
                  <a:schemeClr val="tx1"/>
                </a:solidFill>
                <a:latin typeface="Helvetica" panose="020B0604020202020204" pitchFamily="34" charset="0"/>
                <a:cs typeface="Helvetica" panose="020B0604020202020204" pitchFamily="34" charset="0"/>
              </a:rPr>
              <a:t>für die Einordnung verschiedener Versicherungen</a:t>
            </a:r>
          </a:p>
        </p:txBody>
      </p:sp>
      <p:sp>
        <p:nvSpPr>
          <p:cNvPr id="28" name="Rechteck 27">
            <a:extLst>
              <a:ext uri="{FF2B5EF4-FFF2-40B4-BE49-F238E27FC236}">
                <a16:creationId xmlns:a16="http://schemas.microsoft.com/office/drawing/2014/main" id="{EA8360EF-0521-F902-5C84-6211E4BF0845}"/>
              </a:ext>
            </a:extLst>
          </p:cNvPr>
          <p:cNvSpPr/>
          <p:nvPr userDrawn="1"/>
        </p:nvSpPr>
        <p:spPr>
          <a:xfrm>
            <a:off x="1797116" y="6726140"/>
            <a:ext cx="4737355" cy="3601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r>
              <a:rPr lang="de-DE" sz="1200" b="1" dirty="0">
                <a:solidFill>
                  <a:schemeClr val="tx1"/>
                </a:solidFill>
                <a:latin typeface="Helvetica" panose="020B0604020202020204" pitchFamily="34" charset="0"/>
                <a:cs typeface="Helvetica" panose="020B0604020202020204" pitchFamily="34" charset="0"/>
              </a:rPr>
              <a:t>Vorlage </a:t>
            </a:r>
            <a:r>
              <a:rPr lang="de-DE" sz="1200" b="0" dirty="0">
                <a:solidFill>
                  <a:schemeClr val="tx1"/>
                </a:solidFill>
                <a:latin typeface="Helvetica" panose="020B0604020202020204" pitchFamily="34" charset="0"/>
                <a:cs typeface="Helvetica" panose="020B0604020202020204" pitchFamily="34" charset="0"/>
              </a:rPr>
              <a:t>für weitere Domino-Karten</a:t>
            </a:r>
          </a:p>
        </p:txBody>
      </p:sp>
      <p:sp>
        <p:nvSpPr>
          <p:cNvPr id="29" name="Rechteck 28">
            <a:extLst>
              <a:ext uri="{FF2B5EF4-FFF2-40B4-BE49-F238E27FC236}">
                <a16:creationId xmlns:a16="http://schemas.microsoft.com/office/drawing/2014/main" id="{59B69867-709B-B7C5-2247-DA7E1DF4FA25}"/>
              </a:ext>
            </a:extLst>
          </p:cNvPr>
          <p:cNvSpPr/>
          <p:nvPr userDrawn="1"/>
        </p:nvSpPr>
        <p:spPr>
          <a:xfrm>
            <a:off x="1797116" y="7284054"/>
            <a:ext cx="4737355" cy="3601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r>
              <a:rPr lang="de-DE" sz="1200" b="1" dirty="0">
                <a:solidFill>
                  <a:schemeClr val="tx1"/>
                </a:solidFill>
                <a:latin typeface="Helvetica" panose="020B0604020202020204" pitchFamily="34" charset="0"/>
                <a:cs typeface="Helvetica" panose="020B0604020202020204" pitchFamily="34" charset="0"/>
              </a:rPr>
              <a:t>Schnittvorlage </a:t>
            </a:r>
            <a:r>
              <a:rPr lang="de-DE" sz="1200" b="0" dirty="0">
                <a:solidFill>
                  <a:schemeClr val="tx1"/>
                </a:solidFill>
                <a:latin typeface="Helvetica" panose="020B0604020202020204" pitchFamily="34" charset="0"/>
                <a:cs typeface="Helvetica" panose="020B0604020202020204" pitchFamily="34" charset="0"/>
              </a:rPr>
              <a:t>zum Mystery</a:t>
            </a:r>
          </a:p>
        </p:txBody>
      </p:sp>
      <p:sp>
        <p:nvSpPr>
          <p:cNvPr id="30" name="Rechteck 29">
            <a:extLst>
              <a:ext uri="{FF2B5EF4-FFF2-40B4-BE49-F238E27FC236}">
                <a16:creationId xmlns:a16="http://schemas.microsoft.com/office/drawing/2014/main" id="{C390C07B-3A3F-B6AC-A2CD-A21BF78312C6}"/>
              </a:ext>
            </a:extLst>
          </p:cNvPr>
          <p:cNvSpPr/>
          <p:nvPr userDrawn="1"/>
        </p:nvSpPr>
        <p:spPr>
          <a:xfrm>
            <a:off x="1797115" y="7732849"/>
            <a:ext cx="4737355" cy="3601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r>
              <a:rPr lang="de-DE" sz="1200" b="1" dirty="0">
                <a:solidFill>
                  <a:schemeClr val="tx1"/>
                </a:solidFill>
                <a:latin typeface="Helvetica" panose="020B0604020202020204" pitchFamily="34" charset="0"/>
                <a:cs typeface="Helvetica" panose="020B0604020202020204" pitchFamily="34" charset="0"/>
              </a:rPr>
              <a:t>Schnittvorlage </a:t>
            </a:r>
            <a:r>
              <a:rPr lang="de-DE" sz="1200" b="0" dirty="0">
                <a:solidFill>
                  <a:schemeClr val="tx1"/>
                </a:solidFill>
                <a:latin typeface="Helvetica" panose="020B0604020202020204" pitchFamily="34" charset="0"/>
                <a:cs typeface="Helvetica" panose="020B0604020202020204" pitchFamily="34" charset="0"/>
              </a:rPr>
              <a:t>zum Domino</a:t>
            </a:r>
          </a:p>
        </p:txBody>
      </p:sp>
      <p:sp>
        <p:nvSpPr>
          <p:cNvPr id="31" name="Textfeld 30">
            <a:extLst>
              <a:ext uri="{FF2B5EF4-FFF2-40B4-BE49-F238E27FC236}">
                <a16:creationId xmlns:a16="http://schemas.microsoft.com/office/drawing/2014/main" id="{61BA26F2-87A9-AAC4-ECC7-7FCA78FDB1ED}"/>
              </a:ext>
            </a:extLst>
          </p:cNvPr>
          <p:cNvSpPr txBox="1"/>
          <p:nvPr userDrawn="1"/>
        </p:nvSpPr>
        <p:spPr>
          <a:xfrm>
            <a:off x="1018184" y="8905136"/>
            <a:ext cx="5516286" cy="973793"/>
          </a:xfrm>
          <a:prstGeom prst="rect">
            <a:avLst/>
          </a:prstGeom>
          <a:noFill/>
        </p:spPr>
        <p:txBody>
          <a:bodyPr wrap="square" lIns="0" tIns="0" rIns="0" bIns="0">
            <a:spAutoFit/>
          </a:bodyPr>
          <a:lstStyle/>
          <a:p>
            <a:pPr>
              <a:lnSpc>
                <a:spcPct val="107000"/>
              </a:lnSpc>
              <a:spcAft>
                <a:spcPts val="800"/>
              </a:spcAft>
            </a:pPr>
            <a:r>
              <a:rPr lang="de-DE" sz="1200" i="1" dirty="0">
                <a:solidFill>
                  <a:srgbClr val="243039"/>
                </a:solidFill>
                <a:effectLst/>
                <a:latin typeface="Helvetica" panose="020B0604020202020204" pitchFamily="34" charset="0"/>
                <a:ea typeface="Calibri" panose="020F0502020204030204" pitchFamily="34" charset="0"/>
                <a:cs typeface="Arial" panose="020B0604020202020204" pitchFamily="34" charset="0"/>
              </a:rPr>
              <a:t>Die Materialien sind mit Kürzeln versehen: V steht für „Versicherungen“, Ziffern nummerieren Klassenmaterialien, Lehrkräfte-Materialien werden durch Kleinbuchstaben gekennzeichnet. Großbuchstaben stehen für Klassenmaterial, das vorab von der Lehrkraft vorbereitet werden muss. Klassenmaterialien sind farbenfroh gestaltet, Material für Lehrkräfte grau und orange gehalten.</a:t>
            </a:r>
          </a:p>
        </p:txBody>
      </p:sp>
      <p:sp>
        <p:nvSpPr>
          <p:cNvPr id="32" name="Rechteck 31">
            <a:extLst>
              <a:ext uri="{FF2B5EF4-FFF2-40B4-BE49-F238E27FC236}">
                <a16:creationId xmlns:a16="http://schemas.microsoft.com/office/drawing/2014/main" id="{9727E269-1D09-2925-4D56-58F1E72E1DD0}"/>
              </a:ext>
            </a:extLst>
          </p:cNvPr>
          <p:cNvSpPr/>
          <p:nvPr userDrawn="1"/>
        </p:nvSpPr>
        <p:spPr>
          <a:xfrm>
            <a:off x="1025200" y="2747142"/>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Liste aller enthaltenen Materialien</a:t>
            </a:r>
            <a:endParaRPr lang="de-DE" sz="1400" dirty="0">
              <a:solidFill>
                <a:schemeClr val="tx1"/>
              </a:solidFill>
              <a:latin typeface="Helvetica" panose="020B0604020202020204" pitchFamily="34" charset="0"/>
              <a:cs typeface="Helvetica" panose="020B0604020202020204" pitchFamily="34" charset="0"/>
            </a:endParaRPr>
          </a:p>
        </p:txBody>
      </p:sp>
      <p:sp>
        <p:nvSpPr>
          <p:cNvPr id="33" name="Rechteck: abgerundete Ecken 32">
            <a:extLst>
              <a:ext uri="{FF2B5EF4-FFF2-40B4-BE49-F238E27FC236}">
                <a16:creationId xmlns:a16="http://schemas.microsoft.com/office/drawing/2014/main" id="{B3BD88C0-34F0-B343-577E-9F3169F1331E}"/>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34" name="Rechteck: abgerundete Ecken 33">
            <a:extLst>
              <a:ext uri="{FF2B5EF4-FFF2-40B4-BE49-F238E27FC236}">
                <a16:creationId xmlns:a16="http://schemas.microsoft.com/office/drawing/2014/main" id="{876A621A-B3D4-F11F-709E-33348B15B9AC}"/>
              </a:ext>
            </a:extLst>
          </p:cNvPr>
          <p:cNvSpPr/>
          <p:nvPr userDrawn="1"/>
        </p:nvSpPr>
        <p:spPr>
          <a:xfrm>
            <a:off x="5549899" y="393570"/>
            <a:ext cx="989251"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Inhalt 1/2</a:t>
            </a:r>
          </a:p>
        </p:txBody>
      </p:sp>
      <p:grpSp>
        <p:nvGrpSpPr>
          <p:cNvPr id="35" name="Gruppieren 34">
            <a:extLst>
              <a:ext uri="{FF2B5EF4-FFF2-40B4-BE49-F238E27FC236}">
                <a16:creationId xmlns:a16="http://schemas.microsoft.com/office/drawing/2014/main" id="{939D0712-642C-794A-121F-06EB0C0CBF49}"/>
              </a:ext>
            </a:extLst>
          </p:cNvPr>
          <p:cNvGrpSpPr>
            <a:grpSpLocks/>
          </p:cNvGrpSpPr>
          <p:nvPr userDrawn="1"/>
        </p:nvGrpSpPr>
        <p:grpSpPr>
          <a:xfrm>
            <a:off x="1031300" y="10073302"/>
            <a:ext cx="1069511" cy="253546"/>
            <a:chOff x="4740892" y="3380559"/>
            <a:chExt cx="716795" cy="169928"/>
          </a:xfrm>
        </p:grpSpPr>
        <p:pic>
          <p:nvPicPr>
            <p:cNvPr id="36" name="Grafik 35">
              <a:extLst>
                <a:ext uri="{FF2B5EF4-FFF2-40B4-BE49-F238E27FC236}">
                  <a16:creationId xmlns:a16="http://schemas.microsoft.com/office/drawing/2014/main" id="{98EBA585-7BEF-9BF6-1B27-DAD5BCA7291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842151" y="3420042"/>
              <a:ext cx="615536" cy="90000"/>
            </a:xfrm>
            <a:prstGeom prst="rect">
              <a:avLst/>
            </a:prstGeom>
          </p:spPr>
        </p:pic>
        <p:sp>
          <p:nvSpPr>
            <p:cNvPr id="37" name="Textfeld 36">
              <a:extLst>
                <a:ext uri="{FF2B5EF4-FFF2-40B4-BE49-F238E27FC236}">
                  <a16:creationId xmlns:a16="http://schemas.microsoft.com/office/drawing/2014/main" id="{9450A7AD-87E1-E56E-8180-D6308A8C212E}"/>
                </a:ext>
              </a:extLst>
            </p:cNvPr>
            <p:cNvSpPr txBox="1">
              <a:spLocks/>
            </p:cNvSpPr>
            <p:nvPr/>
          </p:nvSpPr>
          <p:spPr>
            <a:xfrm>
              <a:off x="4740892" y="3380559"/>
              <a:ext cx="526843" cy="169928"/>
            </a:xfrm>
            <a:prstGeom prst="rect">
              <a:avLst/>
            </a:prstGeom>
            <a:noFill/>
          </p:spPr>
          <p:txBody>
            <a:bodyPr wrap="square" lIns="0" tIns="49347" rIns="98694" bIns="49347" rtlCol="0" anchor="t">
              <a:spAutoFit/>
            </a:bodyPr>
            <a:lstStyle/>
            <a:p>
              <a:r>
                <a:rPr lang="de-DE" sz="1000" dirty="0">
                  <a:solidFill>
                    <a:schemeClr val="bg2">
                      <a:lumMod val="75000"/>
                    </a:schemeClr>
                  </a:solidFill>
                  <a:latin typeface="helvetica"/>
                  <a:ea typeface="Inter" panose="020B0502030000000004" pitchFamily="34" charset="0"/>
                  <a:cs typeface="Inter" panose="020B0502030000000004" pitchFamily="34" charset="0"/>
                </a:rPr>
                <a:t>© </a:t>
              </a:r>
              <a:endParaRPr lang="de-DE" sz="1000" dirty="0">
                <a:solidFill>
                  <a:schemeClr val="bg2">
                    <a:lumMod val="75000"/>
                  </a:schemeClr>
                </a:solidFill>
                <a:latin typeface="helvetica"/>
                <a:cs typeface="helvetica"/>
              </a:endParaRPr>
            </a:p>
          </p:txBody>
        </p:sp>
      </p:grpSp>
      <p:sp>
        <p:nvSpPr>
          <p:cNvPr id="4" name="Rechteck 3">
            <a:extLst>
              <a:ext uri="{FF2B5EF4-FFF2-40B4-BE49-F238E27FC236}">
                <a16:creationId xmlns:a16="http://schemas.microsoft.com/office/drawing/2014/main" id="{B665B885-2C46-D42D-4D31-E9A185452A0E}"/>
              </a:ext>
            </a:extLst>
          </p:cNvPr>
          <p:cNvSpPr/>
          <p:nvPr userDrawn="1"/>
        </p:nvSpPr>
        <p:spPr>
          <a:xfrm>
            <a:off x="1018184" y="1440067"/>
            <a:ext cx="5516286" cy="8317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oAutofit/>
          </a:bodyPr>
          <a:lstStyle/>
          <a:p>
            <a:r>
              <a:rPr lang="de-DE" sz="1200" b="1" dirty="0">
                <a:solidFill>
                  <a:schemeClr val="tx1"/>
                </a:solidFill>
                <a:latin typeface="Helvetica" panose="020B0604020202020204" pitchFamily="34" charset="0"/>
                <a:cs typeface="Helvetica" panose="020B0604020202020204" pitchFamily="34" charset="0"/>
              </a:rPr>
              <a:t>Es gibt Versicherungen für fast alles. Doch wie sinnvoll ist etwa eine Handyversicherung? In dieser Lektion entwickeln die Schülerinnen und Schüler ein Verständnis dafür, welche privaten Versicherungen wirklich wichtig sind – und welche eher den Versicherern nutzen.</a:t>
            </a:r>
          </a:p>
        </p:txBody>
      </p:sp>
      <p:sp>
        <p:nvSpPr>
          <p:cNvPr id="2" name="Rechteck: abgerundete Ecken 1">
            <a:extLst>
              <a:ext uri="{FF2B5EF4-FFF2-40B4-BE49-F238E27FC236}">
                <a16:creationId xmlns:a16="http://schemas.microsoft.com/office/drawing/2014/main" id="{AF2F13CD-C1D7-CF23-264E-6EE57F9FAC36}"/>
              </a:ext>
            </a:extLst>
          </p:cNvPr>
          <p:cNvSpPr/>
          <p:nvPr userDrawn="1"/>
        </p:nvSpPr>
        <p:spPr>
          <a:xfrm>
            <a:off x="1025200" y="4535292"/>
            <a:ext cx="670472"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V-d</a:t>
            </a:r>
          </a:p>
        </p:txBody>
      </p:sp>
      <p:sp>
        <p:nvSpPr>
          <p:cNvPr id="3" name="Rechteck 2">
            <a:extLst>
              <a:ext uri="{FF2B5EF4-FFF2-40B4-BE49-F238E27FC236}">
                <a16:creationId xmlns:a16="http://schemas.microsoft.com/office/drawing/2014/main" id="{BF32498B-D375-9A41-AA5C-F2E272887113}"/>
              </a:ext>
            </a:extLst>
          </p:cNvPr>
          <p:cNvSpPr/>
          <p:nvPr userDrawn="1"/>
        </p:nvSpPr>
        <p:spPr>
          <a:xfrm>
            <a:off x="1801794" y="4530680"/>
            <a:ext cx="4737355" cy="3601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r>
              <a:rPr lang="de-DE" sz="1200" b="1" dirty="0">
                <a:solidFill>
                  <a:schemeClr val="tx1"/>
                </a:solidFill>
                <a:latin typeface="Helvetica" panose="020B0604020202020204" pitchFamily="34" charset="0"/>
                <a:cs typeface="Helvetica" panose="020B0604020202020204" pitchFamily="34" charset="0"/>
              </a:rPr>
              <a:t>Methodenblatt </a:t>
            </a:r>
            <a:r>
              <a:rPr lang="de-DE" sz="1200" b="0" dirty="0">
                <a:solidFill>
                  <a:schemeClr val="tx1"/>
                </a:solidFill>
                <a:latin typeface="Helvetica" panose="020B0604020202020204" pitchFamily="34" charset="0"/>
                <a:cs typeface="Helvetica" panose="020B0604020202020204" pitchFamily="34" charset="0"/>
              </a:rPr>
              <a:t>zur Durchführung von Mystery und Domino</a:t>
            </a:r>
            <a:endParaRPr lang="de-DE" sz="1200" dirty="0">
              <a:solidFill>
                <a:schemeClr val="tx1"/>
              </a:solidFill>
              <a:latin typeface="Helvetica" panose="020B0604020202020204" pitchFamily="34" charset="0"/>
              <a:cs typeface="Helvetica" panose="020B0604020202020204" pitchFamily="34" charset="0"/>
            </a:endParaRPr>
          </a:p>
        </p:txBody>
      </p:sp>
      <p:sp>
        <p:nvSpPr>
          <p:cNvPr id="10" name="Rechteck 9">
            <a:extLst>
              <a:ext uri="{FF2B5EF4-FFF2-40B4-BE49-F238E27FC236}">
                <a16:creationId xmlns:a16="http://schemas.microsoft.com/office/drawing/2014/main" id="{E9FE091B-8171-0DF1-B137-F3352126B615}"/>
              </a:ext>
            </a:extLst>
          </p:cNvPr>
          <p:cNvSpPr/>
          <p:nvPr userDrawn="1"/>
        </p:nvSpPr>
        <p:spPr>
          <a:xfrm>
            <a:off x="905933" y="7187929"/>
            <a:ext cx="5689600" cy="1048746"/>
          </a:xfrm>
          <a:prstGeom prst="rect">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abgerundete Ecken 11">
            <a:extLst>
              <a:ext uri="{FF2B5EF4-FFF2-40B4-BE49-F238E27FC236}">
                <a16:creationId xmlns:a16="http://schemas.microsoft.com/office/drawing/2014/main" id="{78331A4C-D757-3C6D-C644-C6C82A0AB37F}"/>
              </a:ext>
            </a:extLst>
          </p:cNvPr>
          <p:cNvSpPr/>
          <p:nvPr userDrawn="1"/>
        </p:nvSpPr>
        <p:spPr>
          <a:xfrm>
            <a:off x="4495768" y="7415790"/>
            <a:ext cx="1905032" cy="582161"/>
          </a:xfrm>
          <a:prstGeom prst="roundRect">
            <a:avLst>
              <a:gd name="adj" fmla="val 5000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latin typeface="Helvetica" panose="020B0604020202020204" pitchFamily="34" charset="0"/>
                <a:cs typeface="Helvetica" panose="020B0604020202020204" pitchFamily="34" charset="0"/>
              </a:rPr>
              <a:t>Vorbereitung durch die Lehrkraft nötig</a:t>
            </a:r>
          </a:p>
        </p:txBody>
      </p:sp>
      <p:sp>
        <p:nvSpPr>
          <p:cNvPr id="23" name="Rechteck: abgerundete Ecken 22">
            <a:extLst>
              <a:ext uri="{FF2B5EF4-FFF2-40B4-BE49-F238E27FC236}">
                <a16:creationId xmlns:a16="http://schemas.microsoft.com/office/drawing/2014/main" id="{4A8A6B72-8562-49C7-5C82-146136A8A899}"/>
              </a:ext>
            </a:extLst>
          </p:cNvPr>
          <p:cNvSpPr/>
          <p:nvPr userDrawn="1"/>
        </p:nvSpPr>
        <p:spPr>
          <a:xfrm>
            <a:off x="1018184" y="4961292"/>
            <a:ext cx="670472"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V-e</a:t>
            </a:r>
          </a:p>
        </p:txBody>
      </p:sp>
      <p:sp>
        <p:nvSpPr>
          <p:cNvPr id="24" name="Rechteck 23">
            <a:extLst>
              <a:ext uri="{FF2B5EF4-FFF2-40B4-BE49-F238E27FC236}">
                <a16:creationId xmlns:a16="http://schemas.microsoft.com/office/drawing/2014/main" id="{08C78C72-B730-772A-754E-A0357F5E576C}"/>
              </a:ext>
            </a:extLst>
          </p:cNvPr>
          <p:cNvSpPr/>
          <p:nvPr userDrawn="1"/>
        </p:nvSpPr>
        <p:spPr>
          <a:xfrm>
            <a:off x="1794778" y="4956680"/>
            <a:ext cx="4737355" cy="3601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r>
              <a:rPr lang="de-DE" sz="1200" b="1" dirty="0">
                <a:solidFill>
                  <a:schemeClr val="tx1"/>
                </a:solidFill>
                <a:latin typeface="Helvetica" panose="020B0604020202020204" pitchFamily="34" charset="0"/>
                <a:cs typeface="Helvetica" panose="020B0604020202020204" pitchFamily="34" charset="0"/>
              </a:rPr>
              <a:t>Glossar </a:t>
            </a:r>
            <a:r>
              <a:rPr lang="de-DE" sz="1200" b="0" dirty="0">
                <a:solidFill>
                  <a:schemeClr val="tx1"/>
                </a:solidFill>
                <a:latin typeface="Helvetica" panose="020B0604020202020204" pitchFamily="34" charset="0"/>
                <a:cs typeface="Helvetica" panose="020B0604020202020204" pitchFamily="34" charset="0"/>
              </a:rPr>
              <a:t>mit den wichtigsten Versicherungen und deren Relevanz</a:t>
            </a:r>
            <a:endParaRPr lang="de-DE" sz="120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895852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alt 2/2">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C3A3B832-652D-C944-FA92-5C150DB49328}"/>
              </a:ext>
            </a:extLst>
          </p:cNvPr>
          <p:cNvSpPr/>
          <p:nvPr userDrawn="1"/>
        </p:nvSpPr>
        <p:spPr>
          <a:xfrm>
            <a:off x="2548327" y="2015309"/>
            <a:ext cx="3988484" cy="14330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r>
              <a:rPr lang="de-DE" sz="1200" dirty="0">
                <a:solidFill>
                  <a:schemeClr val="tx1"/>
                </a:solidFill>
                <a:latin typeface="Helvetica" panose="020B0604020202020204" pitchFamily="34" charset="0"/>
                <a:cs typeface="Helvetica" panose="020B0604020202020204" pitchFamily="34" charset="0"/>
              </a:rPr>
              <a:t>In diesem Baustein lernen Ihre Schülerinnen und Schüler am Beispiel von Claus und dessen Lebensentscheidungen, wie wichtig einige Versicherungen und wie unwichtig wiederum andere Versicherungen sind. Bei diesem Baustein handelt es sich um ein Mystery. Hier müssen die Lernenden zunächst die Lebensstationen von Claus ordnen, um die Antwort auf die Leitfrage, sprich die Ursache für Claus' finanziellen Ruin zu finden.</a:t>
            </a:r>
          </a:p>
        </p:txBody>
      </p:sp>
      <p:sp>
        <p:nvSpPr>
          <p:cNvPr id="9" name="Rechteck 8">
            <a:extLst>
              <a:ext uri="{FF2B5EF4-FFF2-40B4-BE49-F238E27FC236}">
                <a16:creationId xmlns:a16="http://schemas.microsoft.com/office/drawing/2014/main" id="{F6D885EC-A22B-3BB2-2BAE-27E02C85C778}"/>
              </a:ext>
            </a:extLst>
          </p:cNvPr>
          <p:cNvSpPr/>
          <p:nvPr userDrawn="1"/>
        </p:nvSpPr>
        <p:spPr>
          <a:xfrm>
            <a:off x="1022861" y="1354075"/>
            <a:ext cx="5513950" cy="580069"/>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108000" rIns="108000" bIns="108000" rtlCol="0" anchor="t">
            <a:noAutofit/>
          </a:bodyPr>
          <a:lstStyle/>
          <a:p>
            <a:r>
              <a:rPr lang="de-DE" sz="1200" b="1" dirty="0">
                <a:solidFill>
                  <a:schemeClr val="tx2"/>
                </a:solidFill>
                <a:latin typeface="Helvetica" panose="020B0604020202020204" pitchFamily="34" charset="0"/>
                <a:cs typeface="Helvetica" panose="020B0604020202020204" pitchFamily="34" charset="0"/>
              </a:rPr>
              <a:t>Baustein 1: Mystery: Warum ist Claus finanziell ruiniert?</a:t>
            </a:r>
          </a:p>
          <a:p>
            <a:r>
              <a:rPr lang="de-DE" sz="1200" b="1" dirty="0">
                <a:solidFill>
                  <a:schemeClr val="tx1"/>
                </a:solidFill>
                <a:latin typeface="Helvetica" panose="020B0604020202020204" pitchFamily="34" charset="0"/>
                <a:cs typeface="Helvetica" panose="020B0604020202020204" pitchFamily="34" charset="0"/>
              </a:rPr>
              <a:t>45 bis 80 Minuten | Unterrichtseinstieg oder Vertiefung</a:t>
            </a:r>
          </a:p>
          <a:p>
            <a:endParaRPr lang="de-DE" sz="1200" dirty="0">
              <a:solidFill>
                <a:schemeClr val="tx2"/>
              </a:solidFill>
              <a:latin typeface="Helvetica" panose="020B0604020202020204" pitchFamily="34" charset="0"/>
              <a:cs typeface="Helvetica" panose="020B0604020202020204" pitchFamily="34" charset="0"/>
            </a:endParaRPr>
          </a:p>
        </p:txBody>
      </p:sp>
      <p:sp>
        <p:nvSpPr>
          <p:cNvPr id="11" name="Rechteck 10">
            <a:extLst>
              <a:ext uri="{FF2B5EF4-FFF2-40B4-BE49-F238E27FC236}">
                <a16:creationId xmlns:a16="http://schemas.microsoft.com/office/drawing/2014/main" id="{59AEC7F8-CA36-E65E-3543-418F3746A484}"/>
              </a:ext>
            </a:extLst>
          </p:cNvPr>
          <p:cNvSpPr/>
          <p:nvPr userDrawn="1"/>
        </p:nvSpPr>
        <p:spPr>
          <a:xfrm>
            <a:off x="1022861" y="1004827"/>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Bausteine der Einheit</a:t>
            </a:r>
            <a:endParaRPr lang="de-DE" sz="1400" dirty="0">
              <a:solidFill>
                <a:schemeClr val="tx1"/>
              </a:solidFill>
              <a:latin typeface="Helvetica" panose="020B0604020202020204" pitchFamily="34" charset="0"/>
              <a:cs typeface="Helvetica" panose="020B0604020202020204" pitchFamily="34" charset="0"/>
            </a:endParaRPr>
          </a:p>
        </p:txBody>
      </p:sp>
      <p:sp>
        <p:nvSpPr>
          <p:cNvPr id="13" name="Rechteck 12">
            <a:extLst>
              <a:ext uri="{FF2B5EF4-FFF2-40B4-BE49-F238E27FC236}">
                <a16:creationId xmlns:a16="http://schemas.microsoft.com/office/drawing/2014/main" id="{80EE6847-4BA4-4F37-0053-01752B80BA23}"/>
              </a:ext>
            </a:extLst>
          </p:cNvPr>
          <p:cNvSpPr/>
          <p:nvPr userDrawn="1"/>
        </p:nvSpPr>
        <p:spPr>
          <a:xfrm>
            <a:off x="1022861" y="3604617"/>
            <a:ext cx="1428750" cy="2355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r>
              <a:rPr lang="de-DE" sz="1200" b="1" dirty="0">
                <a:solidFill>
                  <a:schemeClr val="tx1"/>
                </a:solidFill>
                <a:latin typeface="Helvetica" panose="020B0604020202020204" pitchFamily="34" charset="0"/>
                <a:cs typeface="Helvetica" panose="020B0604020202020204" pitchFamily="34" charset="0"/>
              </a:rPr>
              <a:t>Material:</a:t>
            </a:r>
          </a:p>
        </p:txBody>
      </p:sp>
      <p:sp>
        <p:nvSpPr>
          <p:cNvPr id="14" name="Rechteck: abgerundete Ecken 13">
            <a:extLst>
              <a:ext uri="{FF2B5EF4-FFF2-40B4-BE49-F238E27FC236}">
                <a16:creationId xmlns:a16="http://schemas.microsoft.com/office/drawing/2014/main" id="{5B14E262-7848-31B0-81FD-8807EAB9F992}"/>
              </a:ext>
            </a:extLst>
          </p:cNvPr>
          <p:cNvSpPr/>
          <p:nvPr userDrawn="1"/>
        </p:nvSpPr>
        <p:spPr>
          <a:xfrm>
            <a:off x="1781031" y="3542292"/>
            <a:ext cx="670472" cy="360187"/>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V-1</a:t>
            </a:r>
          </a:p>
        </p:txBody>
      </p:sp>
      <p:sp>
        <p:nvSpPr>
          <p:cNvPr id="15" name="Rechteck: abgerundete Ecken 14">
            <a:extLst>
              <a:ext uri="{FF2B5EF4-FFF2-40B4-BE49-F238E27FC236}">
                <a16:creationId xmlns:a16="http://schemas.microsoft.com/office/drawing/2014/main" id="{668FBB89-980F-D4A3-D1D8-E3C528431B82}"/>
              </a:ext>
            </a:extLst>
          </p:cNvPr>
          <p:cNvSpPr/>
          <p:nvPr userDrawn="1"/>
        </p:nvSpPr>
        <p:spPr>
          <a:xfrm>
            <a:off x="2495406" y="3544401"/>
            <a:ext cx="670472" cy="355969"/>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V-B</a:t>
            </a:r>
          </a:p>
        </p:txBody>
      </p:sp>
      <p:sp>
        <p:nvSpPr>
          <p:cNvPr id="18" name="Rechteck 17">
            <a:extLst>
              <a:ext uri="{FF2B5EF4-FFF2-40B4-BE49-F238E27FC236}">
                <a16:creationId xmlns:a16="http://schemas.microsoft.com/office/drawing/2014/main" id="{C3AFD97B-D706-C0FB-62F4-40B00AB96C69}"/>
              </a:ext>
            </a:extLst>
          </p:cNvPr>
          <p:cNvSpPr/>
          <p:nvPr userDrawn="1"/>
        </p:nvSpPr>
        <p:spPr>
          <a:xfrm>
            <a:off x="2545991" y="6171861"/>
            <a:ext cx="3988484" cy="14330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r>
              <a:rPr lang="de-DE" sz="1200" dirty="0">
                <a:solidFill>
                  <a:schemeClr val="tx1"/>
                </a:solidFill>
                <a:latin typeface="Helvetica" panose="020B0604020202020204" pitchFamily="34" charset="0"/>
                <a:cs typeface="Helvetica" panose="020B0604020202020204" pitchFamily="34" charset="0"/>
              </a:rPr>
              <a:t>In diesem Baustein beschäftigen sich Ihre Schülerinnen und Schüler vertiefend mit verschiedenen Statistiken rund ums Thema Versicherungen. Diese sind in Dominosteinen angeordnet und müssen von den Lernenden korrekt miteinander kombiniert werden. </a:t>
            </a:r>
            <a:endParaRPr lang="de-DE" sz="1200" i="1" dirty="0">
              <a:solidFill>
                <a:schemeClr val="tx1"/>
              </a:solidFill>
              <a:latin typeface="Helvetica" panose="020B0604020202020204" pitchFamily="34" charset="0"/>
              <a:cs typeface="Helvetica" panose="020B0604020202020204" pitchFamily="34" charset="0"/>
            </a:endParaRPr>
          </a:p>
        </p:txBody>
      </p:sp>
      <p:sp>
        <p:nvSpPr>
          <p:cNvPr id="19" name="Rechteck 18">
            <a:extLst>
              <a:ext uri="{FF2B5EF4-FFF2-40B4-BE49-F238E27FC236}">
                <a16:creationId xmlns:a16="http://schemas.microsoft.com/office/drawing/2014/main" id="{37803F57-3605-E2CF-C4FF-D1318C2CFC4D}"/>
              </a:ext>
            </a:extLst>
          </p:cNvPr>
          <p:cNvSpPr/>
          <p:nvPr userDrawn="1"/>
        </p:nvSpPr>
        <p:spPr>
          <a:xfrm>
            <a:off x="1020525" y="5510627"/>
            <a:ext cx="5513950" cy="580069"/>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108000" rIns="108000" bIns="108000" rtlCol="0" anchor="t">
            <a:noAutofit/>
          </a:bodyPr>
          <a:lstStyle/>
          <a:p>
            <a:r>
              <a:rPr lang="de-DE" sz="1200" b="1" dirty="0">
                <a:solidFill>
                  <a:schemeClr val="tx2"/>
                </a:solidFill>
                <a:latin typeface="Helvetica" panose="020B0604020202020204" pitchFamily="34" charset="0"/>
                <a:cs typeface="Helvetica" panose="020B0604020202020204" pitchFamily="34" charset="0"/>
              </a:rPr>
              <a:t>Baustein 2: Domino (Statistiken zu Versicherungen)</a:t>
            </a:r>
          </a:p>
          <a:p>
            <a:r>
              <a:rPr lang="de-DE" sz="1200" b="1" dirty="0">
                <a:solidFill>
                  <a:schemeClr val="tx1"/>
                </a:solidFill>
                <a:latin typeface="Helvetica" panose="020B0604020202020204" pitchFamily="34" charset="0"/>
                <a:cs typeface="Helvetica" panose="020B0604020202020204" pitchFamily="34" charset="0"/>
              </a:rPr>
              <a:t>ab 10 Minuten | Vertiefung, Hausaufgabe</a:t>
            </a:r>
          </a:p>
        </p:txBody>
      </p:sp>
      <p:sp>
        <p:nvSpPr>
          <p:cNvPr id="22" name="Rechteck 21">
            <a:extLst>
              <a:ext uri="{FF2B5EF4-FFF2-40B4-BE49-F238E27FC236}">
                <a16:creationId xmlns:a16="http://schemas.microsoft.com/office/drawing/2014/main" id="{A1484A13-0112-DF9A-9248-F230349BEF5A}"/>
              </a:ext>
            </a:extLst>
          </p:cNvPr>
          <p:cNvSpPr/>
          <p:nvPr userDrawn="1"/>
        </p:nvSpPr>
        <p:spPr>
          <a:xfrm>
            <a:off x="1020525" y="7761169"/>
            <a:ext cx="1428750" cy="2355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rmAutofit/>
          </a:bodyPr>
          <a:lstStyle/>
          <a:p>
            <a:r>
              <a:rPr lang="de-DE" sz="1200" b="1" dirty="0">
                <a:solidFill>
                  <a:schemeClr val="tx1"/>
                </a:solidFill>
                <a:latin typeface="Helvetica" panose="020B0604020202020204" pitchFamily="34" charset="0"/>
                <a:cs typeface="Helvetica" panose="020B0604020202020204" pitchFamily="34" charset="0"/>
              </a:rPr>
              <a:t>Material:</a:t>
            </a:r>
          </a:p>
        </p:txBody>
      </p:sp>
      <p:sp>
        <p:nvSpPr>
          <p:cNvPr id="26" name="Rechteck: abgerundete Ecken 25">
            <a:extLst>
              <a:ext uri="{FF2B5EF4-FFF2-40B4-BE49-F238E27FC236}">
                <a16:creationId xmlns:a16="http://schemas.microsoft.com/office/drawing/2014/main" id="{3AF60B87-6AD7-72CC-5E22-0670480F8516}"/>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27" name="Rechteck: abgerundete Ecken 26">
            <a:extLst>
              <a:ext uri="{FF2B5EF4-FFF2-40B4-BE49-F238E27FC236}">
                <a16:creationId xmlns:a16="http://schemas.microsoft.com/office/drawing/2014/main" id="{0E514834-5F8A-9ED0-FE3F-9D481EC97E43}"/>
              </a:ext>
            </a:extLst>
          </p:cNvPr>
          <p:cNvSpPr/>
          <p:nvPr userDrawn="1"/>
        </p:nvSpPr>
        <p:spPr>
          <a:xfrm>
            <a:off x="5549899" y="393570"/>
            <a:ext cx="989251"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Inhalt 2/2</a:t>
            </a:r>
          </a:p>
        </p:txBody>
      </p:sp>
      <p:sp>
        <p:nvSpPr>
          <p:cNvPr id="21" name="Rechteck: abgerundete Ecken 20">
            <a:extLst>
              <a:ext uri="{FF2B5EF4-FFF2-40B4-BE49-F238E27FC236}">
                <a16:creationId xmlns:a16="http://schemas.microsoft.com/office/drawing/2014/main" id="{54A7F613-8F92-8677-80D0-2D341F5A5727}"/>
              </a:ext>
            </a:extLst>
          </p:cNvPr>
          <p:cNvSpPr/>
          <p:nvPr userDrawn="1"/>
        </p:nvSpPr>
        <p:spPr>
          <a:xfrm>
            <a:off x="1778868" y="3953323"/>
            <a:ext cx="670472"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V-c</a:t>
            </a:r>
          </a:p>
        </p:txBody>
      </p:sp>
      <p:sp>
        <p:nvSpPr>
          <p:cNvPr id="30" name="Rechteck: abgerundete Ecken 29">
            <a:extLst>
              <a:ext uri="{FF2B5EF4-FFF2-40B4-BE49-F238E27FC236}">
                <a16:creationId xmlns:a16="http://schemas.microsoft.com/office/drawing/2014/main" id="{5CFF20BC-EE21-0028-6E65-22A51CC99475}"/>
              </a:ext>
            </a:extLst>
          </p:cNvPr>
          <p:cNvSpPr/>
          <p:nvPr userDrawn="1"/>
        </p:nvSpPr>
        <p:spPr>
          <a:xfrm>
            <a:off x="1781031" y="7700953"/>
            <a:ext cx="670472" cy="360187"/>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V-B</a:t>
            </a:r>
          </a:p>
        </p:txBody>
      </p:sp>
      <p:sp>
        <p:nvSpPr>
          <p:cNvPr id="31" name="Rechteck: abgerundete Ecken 30">
            <a:extLst>
              <a:ext uri="{FF2B5EF4-FFF2-40B4-BE49-F238E27FC236}">
                <a16:creationId xmlns:a16="http://schemas.microsoft.com/office/drawing/2014/main" id="{17E252E1-DC5C-3635-9937-A3985B8DB7FC}"/>
              </a:ext>
            </a:extLst>
          </p:cNvPr>
          <p:cNvSpPr/>
          <p:nvPr userDrawn="1"/>
        </p:nvSpPr>
        <p:spPr>
          <a:xfrm>
            <a:off x="2495406" y="7703062"/>
            <a:ext cx="670472" cy="355969"/>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V-4</a:t>
            </a:r>
          </a:p>
        </p:txBody>
      </p:sp>
      <p:sp>
        <p:nvSpPr>
          <p:cNvPr id="32" name="Rechteck: abgerundete Ecken 31">
            <a:extLst>
              <a:ext uri="{FF2B5EF4-FFF2-40B4-BE49-F238E27FC236}">
                <a16:creationId xmlns:a16="http://schemas.microsoft.com/office/drawing/2014/main" id="{E900D6BF-4AE9-45B8-AB3D-FA7407D56618}"/>
              </a:ext>
            </a:extLst>
          </p:cNvPr>
          <p:cNvSpPr/>
          <p:nvPr userDrawn="1"/>
        </p:nvSpPr>
        <p:spPr>
          <a:xfrm>
            <a:off x="3209673" y="7703062"/>
            <a:ext cx="670472"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V-d</a:t>
            </a:r>
          </a:p>
        </p:txBody>
      </p:sp>
      <p:sp>
        <p:nvSpPr>
          <p:cNvPr id="2" name="Rechteck: abgerundete Ecken 1">
            <a:extLst>
              <a:ext uri="{FF2B5EF4-FFF2-40B4-BE49-F238E27FC236}">
                <a16:creationId xmlns:a16="http://schemas.microsoft.com/office/drawing/2014/main" id="{A0D53908-4B57-554D-29EF-DC2E0CFDC0D0}"/>
              </a:ext>
            </a:extLst>
          </p:cNvPr>
          <p:cNvSpPr/>
          <p:nvPr userDrawn="1"/>
        </p:nvSpPr>
        <p:spPr>
          <a:xfrm>
            <a:off x="2493135" y="3951214"/>
            <a:ext cx="670472"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V-d</a:t>
            </a:r>
          </a:p>
        </p:txBody>
      </p:sp>
      <p:sp>
        <p:nvSpPr>
          <p:cNvPr id="3" name="Rechteck: abgerundete Ecken 2">
            <a:extLst>
              <a:ext uri="{FF2B5EF4-FFF2-40B4-BE49-F238E27FC236}">
                <a16:creationId xmlns:a16="http://schemas.microsoft.com/office/drawing/2014/main" id="{5B17B068-28C4-B60B-62A2-04CB5950379F}"/>
              </a:ext>
            </a:extLst>
          </p:cNvPr>
          <p:cNvSpPr/>
          <p:nvPr userDrawn="1"/>
        </p:nvSpPr>
        <p:spPr>
          <a:xfrm>
            <a:off x="3190875" y="3951214"/>
            <a:ext cx="670472"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V-e</a:t>
            </a:r>
          </a:p>
        </p:txBody>
      </p:sp>
      <p:sp>
        <p:nvSpPr>
          <p:cNvPr id="4" name="Rechteck: abgerundete Ecken 3">
            <a:extLst>
              <a:ext uri="{FF2B5EF4-FFF2-40B4-BE49-F238E27FC236}">
                <a16:creationId xmlns:a16="http://schemas.microsoft.com/office/drawing/2014/main" id="{147219A4-C36E-0E2C-C3DA-A98FBFB5E3A9}"/>
              </a:ext>
            </a:extLst>
          </p:cNvPr>
          <p:cNvSpPr/>
          <p:nvPr userDrawn="1"/>
        </p:nvSpPr>
        <p:spPr>
          <a:xfrm>
            <a:off x="3209673" y="3542292"/>
            <a:ext cx="670472" cy="355969"/>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V-2</a:t>
            </a:r>
          </a:p>
        </p:txBody>
      </p:sp>
      <p:sp>
        <p:nvSpPr>
          <p:cNvPr id="5" name="Rechteck: abgerundete Ecken 4">
            <a:extLst>
              <a:ext uri="{FF2B5EF4-FFF2-40B4-BE49-F238E27FC236}">
                <a16:creationId xmlns:a16="http://schemas.microsoft.com/office/drawing/2014/main" id="{6E46D95A-CA90-F9C9-A967-EC0FB2E55264}"/>
              </a:ext>
            </a:extLst>
          </p:cNvPr>
          <p:cNvSpPr/>
          <p:nvPr userDrawn="1"/>
        </p:nvSpPr>
        <p:spPr>
          <a:xfrm>
            <a:off x="3929567" y="3542292"/>
            <a:ext cx="670472" cy="355969"/>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V-3</a:t>
            </a:r>
          </a:p>
        </p:txBody>
      </p:sp>
      <p:pic>
        <p:nvPicPr>
          <p:cNvPr id="17" name="Grafik 16">
            <a:extLst>
              <a:ext uri="{FF2B5EF4-FFF2-40B4-BE49-F238E27FC236}">
                <a16:creationId xmlns:a16="http://schemas.microsoft.com/office/drawing/2014/main" id="{8A32ECF7-D2C2-D2AD-A196-426CD1E4459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25200" y="6186692"/>
            <a:ext cx="1423965" cy="1423965"/>
          </a:xfrm>
          <a:prstGeom prst="rect">
            <a:avLst/>
          </a:prstGeom>
        </p:spPr>
      </p:pic>
      <p:pic>
        <p:nvPicPr>
          <p:cNvPr id="23" name="Grafik 22">
            <a:extLst>
              <a:ext uri="{FF2B5EF4-FFF2-40B4-BE49-F238E27FC236}">
                <a16:creationId xmlns:a16="http://schemas.microsoft.com/office/drawing/2014/main" id="{F517F87D-A4AA-E131-1E86-17E008C899A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8519" y="2013786"/>
            <a:ext cx="1430647" cy="1430647"/>
          </a:xfrm>
          <a:prstGeom prst="rect">
            <a:avLst/>
          </a:prstGeom>
        </p:spPr>
      </p:pic>
    </p:spTree>
    <p:extLst>
      <p:ext uri="{BB962C8B-B14F-4D97-AF65-F5344CB8AC3E}">
        <p14:creationId xmlns:p14="http://schemas.microsoft.com/office/powerpoint/2010/main" val="3962537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a 1/3">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9C8C6178-CB57-D842-EBAA-662E7A672424}"/>
              </a:ext>
            </a:extLst>
          </p:cNvPr>
          <p:cNvSpPr/>
          <p:nvPr userDrawn="1"/>
        </p:nvSpPr>
        <p:spPr>
          <a:xfrm>
            <a:off x="1022861" y="1506430"/>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Allgemeine Informationen</a:t>
            </a:r>
            <a:endParaRPr lang="de-DE" sz="1400" dirty="0">
              <a:solidFill>
                <a:schemeClr val="tx1"/>
              </a:solidFill>
              <a:latin typeface="Helvetica" panose="020B0604020202020204" pitchFamily="34" charset="0"/>
              <a:cs typeface="Helvetica" panose="020B0604020202020204" pitchFamily="34" charset="0"/>
            </a:endParaRPr>
          </a:p>
        </p:txBody>
      </p:sp>
      <p:sp>
        <p:nvSpPr>
          <p:cNvPr id="7" name="Rechteck 6">
            <a:extLst>
              <a:ext uri="{FF2B5EF4-FFF2-40B4-BE49-F238E27FC236}">
                <a16:creationId xmlns:a16="http://schemas.microsoft.com/office/drawing/2014/main" id="{4F8215C2-A12A-8C12-F32D-DEB75F8F19FE}"/>
              </a:ext>
            </a:extLst>
          </p:cNvPr>
          <p:cNvSpPr/>
          <p:nvPr userDrawn="1"/>
        </p:nvSpPr>
        <p:spPr>
          <a:xfrm>
            <a:off x="1020525" y="1790286"/>
            <a:ext cx="5513950" cy="1014212"/>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wrap="square" lIns="108000" tIns="108000" rIns="108000" bIns="108000" rtlCol="0" anchor="ctr">
            <a:noAutofit/>
          </a:bodyPr>
          <a:lstStyle/>
          <a:p>
            <a:r>
              <a:rPr lang="de-DE" sz="1200" b="1" dirty="0">
                <a:solidFill>
                  <a:schemeClr val="tx1"/>
                </a:solidFill>
                <a:latin typeface="Helvetica" panose="020B0604020202020204" pitchFamily="34" charset="0"/>
                <a:cs typeface="Helvetica" panose="020B0604020202020204" pitchFamily="34" charset="0"/>
              </a:rPr>
              <a:t>Dauer der Einheit:</a:t>
            </a:r>
            <a:r>
              <a:rPr lang="de-DE" sz="1200" dirty="0">
                <a:solidFill>
                  <a:schemeClr val="tx1"/>
                </a:solidFill>
                <a:latin typeface="Helvetica" panose="020B0604020202020204" pitchFamily="34" charset="0"/>
                <a:cs typeface="Helvetica" panose="020B0604020202020204" pitchFamily="34" charset="0"/>
              </a:rPr>
              <a:t>		90 Min.</a:t>
            </a:r>
          </a:p>
          <a:p>
            <a:r>
              <a:rPr lang="de-DE" sz="1200" b="1" dirty="0">
                <a:solidFill>
                  <a:schemeClr val="tx1"/>
                </a:solidFill>
                <a:latin typeface="Helvetica" panose="020B0604020202020204" pitchFamily="34" charset="0"/>
                <a:cs typeface="Helvetica" panose="020B0604020202020204" pitchFamily="34" charset="0"/>
              </a:rPr>
              <a:t>Jahrgangsstufen:</a:t>
            </a:r>
            <a:r>
              <a:rPr lang="de-DE" sz="1200" dirty="0">
                <a:solidFill>
                  <a:schemeClr val="tx1"/>
                </a:solidFill>
                <a:latin typeface="Helvetica" panose="020B0604020202020204" pitchFamily="34" charset="0"/>
                <a:cs typeface="Helvetica" panose="020B0604020202020204" pitchFamily="34" charset="0"/>
              </a:rPr>
              <a:t>		ab Klasse 8</a:t>
            </a:r>
          </a:p>
          <a:p>
            <a:r>
              <a:rPr lang="de-DE" sz="1200" b="1" dirty="0">
                <a:solidFill>
                  <a:schemeClr val="tx1"/>
                </a:solidFill>
                <a:latin typeface="Helvetica" panose="020B0604020202020204" pitchFamily="34" charset="0"/>
                <a:cs typeface="Helvetica" panose="020B0604020202020204" pitchFamily="34" charset="0"/>
              </a:rPr>
              <a:t>Schulformen:</a:t>
            </a:r>
            <a:r>
              <a:rPr lang="de-DE" sz="1200" dirty="0">
                <a:solidFill>
                  <a:schemeClr val="tx1"/>
                </a:solidFill>
                <a:latin typeface="Helvetica" panose="020B0604020202020204" pitchFamily="34" charset="0"/>
                <a:cs typeface="Helvetica" panose="020B0604020202020204" pitchFamily="34" charset="0"/>
              </a:rPr>
              <a:t>		alle weiterführenden Schulen</a:t>
            </a:r>
          </a:p>
          <a:p>
            <a:r>
              <a:rPr lang="de-DE" sz="1200" b="1" dirty="0">
                <a:solidFill>
                  <a:schemeClr val="tx1"/>
                </a:solidFill>
                <a:latin typeface="Helvetica" panose="020B0604020202020204" pitchFamily="34" charset="0"/>
                <a:cs typeface="Helvetica" panose="020B0604020202020204" pitchFamily="34" charset="0"/>
              </a:rPr>
              <a:t>Fächerbezug:</a:t>
            </a:r>
            <a:r>
              <a:rPr lang="de-DE" sz="1200" dirty="0">
                <a:solidFill>
                  <a:schemeClr val="tx1"/>
                </a:solidFill>
                <a:latin typeface="Helvetica" panose="020B0604020202020204" pitchFamily="34" charset="0"/>
                <a:cs typeface="Helvetica" panose="020B0604020202020204" pitchFamily="34" charset="0"/>
              </a:rPr>
              <a:t>		Politik, Sozialwissenschaften, Wirtschaftsunterricht</a:t>
            </a:r>
          </a:p>
        </p:txBody>
      </p:sp>
      <p:sp>
        <p:nvSpPr>
          <p:cNvPr id="9" name="Rechteck: abgerundete Ecken 8">
            <a:extLst>
              <a:ext uri="{FF2B5EF4-FFF2-40B4-BE49-F238E27FC236}">
                <a16:creationId xmlns:a16="http://schemas.microsoft.com/office/drawing/2014/main" id="{C43682D1-B20F-C7F3-4910-E62D142EE084}"/>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10" name="Rechteck 9">
            <a:extLst>
              <a:ext uri="{FF2B5EF4-FFF2-40B4-BE49-F238E27FC236}">
                <a16:creationId xmlns:a16="http://schemas.microsoft.com/office/drawing/2014/main" id="{A8A02B5F-1106-82B3-187F-DEC7D65D2958}"/>
              </a:ext>
            </a:extLst>
          </p:cNvPr>
          <p:cNvSpPr/>
          <p:nvPr userDrawn="1"/>
        </p:nvSpPr>
        <p:spPr>
          <a:xfrm>
            <a:off x="1022861" y="1004827"/>
            <a:ext cx="5513950" cy="2462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600" b="1" dirty="0">
                <a:solidFill>
                  <a:schemeClr val="tx2"/>
                </a:solidFill>
                <a:latin typeface="Helvetica" panose="020B0604020202020204" pitchFamily="34" charset="0"/>
                <a:cs typeface="Helvetica" panose="020B0604020202020204" pitchFamily="34" charset="0"/>
              </a:rPr>
              <a:t>Übersicht zur Einheit „Nachhaltige Geldanlage“</a:t>
            </a:r>
            <a:endParaRPr lang="de-DE" sz="1600" dirty="0">
              <a:solidFill>
                <a:schemeClr val="tx2"/>
              </a:solidFill>
              <a:latin typeface="Helvetica" panose="020B0604020202020204" pitchFamily="34" charset="0"/>
              <a:cs typeface="Helvetica" panose="020B0604020202020204" pitchFamily="34" charset="0"/>
            </a:endParaRPr>
          </a:p>
        </p:txBody>
      </p:sp>
      <p:sp>
        <p:nvSpPr>
          <p:cNvPr id="11" name="Rechteck 10">
            <a:extLst>
              <a:ext uri="{FF2B5EF4-FFF2-40B4-BE49-F238E27FC236}">
                <a16:creationId xmlns:a16="http://schemas.microsoft.com/office/drawing/2014/main" id="{AF922BB2-96C1-2640-0273-8D67FAEFAEC7}"/>
              </a:ext>
            </a:extLst>
          </p:cNvPr>
          <p:cNvSpPr/>
          <p:nvPr userDrawn="1"/>
        </p:nvSpPr>
        <p:spPr>
          <a:xfrm>
            <a:off x="1041162" y="3128292"/>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Inhaltliche Relevanz des Themas</a:t>
            </a:r>
            <a:endParaRPr lang="de-DE" sz="1400" dirty="0">
              <a:solidFill>
                <a:schemeClr val="tx1"/>
              </a:solidFill>
              <a:latin typeface="Helvetica" panose="020B0604020202020204" pitchFamily="34" charset="0"/>
              <a:cs typeface="Helvetica" panose="020B0604020202020204" pitchFamily="34" charset="0"/>
            </a:endParaRPr>
          </a:p>
        </p:txBody>
      </p:sp>
      <p:sp>
        <p:nvSpPr>
          <p:cNvPr id="12" name="Rechteck 11">
            <a:extLst>
              <a:ext uri="{FF2B5EF4-FFF2-40B4-BE49-F238E27FC236}">
                <a16:creationId xmlns:a16="http://schemas.microsoft.com/office/drawing/2014/main" id="{929FCC91-37E8-2D89-DC99-588CB187258E}"/>
              </a:ext>
            </a:extLst>
          </p:cNvPr>
          <p:cNvSpPr/>
          <p:nvPr userDrawn="1"/>
        </p:nvSpPr>
        <p:spPr>
          <a:xfrm>
            <a:off x="1041162" y="3450785"/>
            <a:ext cx="5523669" cy="33309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r>
              <a:rPr lang="de-DE" sz="1200" dirty="0">
                <a:solidFill>
                  <a:schemeClr val="tx1"/>
                </a:solidFill>
                <a:latin typeface="Helvetica" panose="020B0604020202020204" pitchFamily="34" charset="0"/>
                <a:cs typeface="Helvetica" panose="020B0604020202020204" pitchFamily="34" charset="0"/>
              </a:rPr>
              <a:t>Für fast jeden Schadensfall gibt es eine Versicherung – doch nicht jede ist sinnvoll. In Deutschland gab es laut dem </a:t>
            </a:r>
            <a:r>
              <a:rPr lang="de-DE" sz="1200" dirty="0">
                <a:solidFill>
                  <a:schemeClr val="tx1"/>
                </a:solidFill>
                <a:latin typeface="Helvetica" panose="020B0604020202020204" pitchFamily="34" charset="0"/>
                <a:cs typeface="Helvetica" panose="020B0604020202020204" pitchFamily="34" charset="0"/>
                <a:hlinkClick r:id="rId2"/>
              </a:rPr>
              <a:t>BdV</a:t>
            </a:r>
            <a:r>
              <a:rPr lang="de-DE" sz="1200" dirty="0">
                <a:solidFill>
                  <a:schemeClr val="tx1"/>
                </a:solidFill>
                <a:latin typeface="Helvetica" panose="020B0604020202020204" pitchFamily="34" charset="0"/>
                <a:cs typeface="Helvetica" panose="020B0604020202020204" pitchFamily="34" charset="0"/>
              </a:rPr>
              <a:t> 2023 durchschnittlich 11,5 Versicherungen pro Haushalt; diese hohe Zahl sagt jedoch noch nichts darüber aus, ob zentrale Risiken tatsächlich gut abgesichert sind. Manche Policen kosten langfristig mehr, als sie im Ernstfall absichern. Andere schützen dagegen vor existenziellen Risiken: So wird statistisch etwa jede vierte Person im Laufe ihres Arbeitslebens mindestens einmal berufsunfähig, während 2023 laut dem </a:t>
            </a:r>
            <a:r>
              <a:rPr lang="de-DE" sz="1200" dirty="0">
                <a:solidFill>
                  <a:schemeClr val="tx1"/>
                </a:solidFill>
                <a:latin typeface="Helvetica" panose="020B0604020202020204" pitchFamily="34" charset="0"/>
                <a:cs typeface="Helvetica" panose="020B0604020202020204" pitchFamily="34" charset="0"/>
                <a:hlinkClick r:id="rId3"/>
              </a:rPr>
              <a:t>GDV</a:t>
            </a:r>
            <a:r>
              <a:rPr lang="de-DE" sz="1200" dirty="0">
                <a:solidFill>
                  <a:schemeClr val="tx1"/>
                </a:solidFill>
                <a:latin typeface="Helvetica" panose="020B0604020202020204" pitchFamily="34" charset="0"/>
                <a:cs typeface="Helvetica" panose="020B0604020202020204" pitchFamily="34" charset="0"/>
              </a:rPr>
              <a:t> nur 26,7 % der privaten Haushalte in Deutschland über eine Berufsunfähigkeitsversicherung verfügten.</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Zu wissen, welche Versicherungen wirklich wichtige Risiken absichern und welche eher unnötige Kosten verursachen, gehört daher zu den Grundlagen finanzieller Bildung. Diese Einheit vermittelt Schülerinnen und Schülern genau </a:t>
            </a:r>
            <a:r>
              <a:rPr lang="de-DE" sz="1200">
                <a:solidFill>
                  <a:schemeClr val="tx1"/>
                </a:solidFill>
                <a:latin typeface="Helvetica" panose="020B0604020202020204" pitchFamily="34" charset="0"/>
                <a:cs typeface="Helvetica" panose="020B0604020202020204" pitchFamily="34" charset="0"/>
              </a:rPr>
              <a:t>diese Entscheidungsgrundlage.</a:t>
            </a:r>
            <a:endParaRPr lang="de-DE" sz="1200" dirty="0">
              <a:solidFill>
                <a:schemeClr val="tx1"/>
              </a:solidFill>
              <a:latin typeface="Helvetica" panose="020B0604020202020204" pitchFamily="34" charset="0"/>
              <a:cs typeface="Helvetica" panose="020B0604020202020204" pitchFamily="34" charset="0"/>
            </a:endParaRPr>
          </a:p>
        </p:txBody>
      </p:sp>
      <p:sp>
        <p:nvSpPr>
          <p:cNvPr id="13" name="Textfeld 12">
            <a:extLst>
              <a:ext uri="{FF2B5EF4-FFF2-40B4-BE49-F238E27FC236}">
                <a16:creationId xmlns:a16="http://schemas.microsoft.com/office/drawing/2014/main" id="{276B0635-8F1B-0F02-55DA-EBF547986CFA}"/>
              </a:ext>
            </a:extLst>
          </p:cNvPr>
          <p:cNvSpPr txBox="1"/>
          <p:nvPr userDrawn="1"/>
        </p:nvSpPr>
        <p:spPr>
          <a:xfrm>
            <a:off x="1061800" y="7382282"/>
            <a:ext cx="5523668" cy="1370440"/>
          </a:xfrm>
          <a:prstGeom prst="rect">
            <a:avLst/>
          </a:prstGeom>
          <a:noFill/>
        </p:spPr>
        <p:txBody>
          <a:bodyPr wrap="square" lIns="0" tIns="0" rIns="0" bIns="0">
            <a:spAutoFit/>
          </a:bodyPr>
          <a:lstStyle/>
          <a:p>
            <a:pPr marL="342900" lvl="0" indent="-342900">
              <a:lnSpc>
                <a:spcPct val="107000"/>
              </a:lnSpc>
              <a:buFont typeface="Symbol" panose="05050102010706020507" pitchFamily="18" charset="2"/>
              <a:buChar char=""/>
            </a:pPr>
            <a:r>
              <a:rPr lang="de-DE" sz="1200" b="1"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Fachlich-inhaltlich: </a:t>
            </a: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Für dieses Modul sollten die Schülerinnen und Schüler ein grobes Verständnis vom Nutzen einer Versicherung mitbringen.</a:t>
            </a:r>
          </a:p>
          <a:p>
            <a:pPr marL="342900" lvl="0" indent="-342900">
              <a:lnSpc>
                <a:spcPct val="107000"/>
              </a:lnSpc>
              <a:buFont typeface="Symbol" panose="05050102010706020507" pitchFamily="18" charset="2"/>
              <a:buChar char=""/>
            </a:pPr>
            <a:endParaRPr lang="de-DE" sz="1200" dirty="0">
              <a:effectLst/>
              <a:latin typeface="Inter" panose="020B05020300000000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e-DE" sz="1200" b="1"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Methodisch:</a:t>
            </a: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 Die Schülerinnen und Schüler sollten idealerweise die Methode „Mystery“ bereits kennen. Alternativ sollte die Lehrkraft die Schülerinnen und Schülern diese Methode zu Beginn der Doppelstunde in diese Methode einführen.</a:t>
            </a:r>
            <a:endParaRPr lang="de-DE" sz="1200" dirty="0">
              <a:effectLst/>
              <a:latin typeface="Inter" panose="020B0502030000000004" pitchFamily="34" charset="0"/>
              <a:ea typeface="Calibri" panose="020F0502020204030204" pitchFamily="34" charset="0"/>
              <a:cs typeface="Times New Roman" panose="02020603050405020304" pitchFamily="18" charset="0"/>
            </a:endParaRPr>
          </a:p>
        </p:txBody>
      </p:sp>
      <p:sp>
        <p:nvSpPr>
          <p:cNvPr id="14" name="Rechteck 13">
            <a:extLst>
              <a:ext uri="{FF2B5EF4-FFF2-40B4-BE49-F238E27FC236}">
                <a16:creationId xmlns:a16="http://schemas.microsoft.com/office/drawing/2014/main" id="{4BD61786-43E2-06D2-A5D4-3051EC942D39}"/>
              </a:ext>
            </a:extLst>
          </p:cNvPr>
          <p:cNvSpPr/>
          <p:nvPr userDrawn="1"/>
        </p:nvSpPr>
        <p:spPr>
          <a:xfrm>
            <a:off x="1041162" y="7056201"/>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Erforderliche Vorkenntnisse</a:t>
            </a:r>
            <a:endParaRPr lang="de-DE" sz="1400" dirty="0">
              <a:solidFill>
                <a:schemeClr val="tx1"/>
              </a:solidFill>
              <a:latin typeface="Helvetica" panose="020B0604020202020204" pitchFamily="34" charset="0"/>
              <a:cs typeface="Helvetica" panose="020B0604020202020204" pitchFamily="34" charset="0"/>
            </a:endParaRPr>
          </a:p>
        </p:txBody>
      </p:sp>
      <p:sp>
        <p:nvSpPr>
          <p:cNvPr id="15" name="Textfeld 14">
            <a:extLst>
              <a:ext uri="{FF2B5EF4-FFF2-40B4-BE49-F238E27FC236}">
                <a16:creationId xmlns:a16="http://schemas.microsoft.com/office/drawing/2014/main" id="{875F091C-B285-ADF1-1F1A-7299881A244F}"/>
              </a:ext>
            </a:extLst>
          </p:cNvPr>
          <p:cNvSpPr txBox="1"/>
          <p:nvPr userDrawn="1"/>
        </p:nvSpPr>
        <p:spPr>
          <a:xfrm>
            <a:off x="1061799" y="9353291"/>
            <a:ext cx="5513949" cy="579967"/>
          </a:xfrm>
          <a:prstGeom prst="rect">
            <a:avLst/>
          </a:prstGeom>
          <a:noFill/>
        </p:spPr>
        <p:txBody>
          <a:bodyPr wrap="square" lIns="0" tIns="0" rIns="0" bIns="0">
            <a:spAutoFit/>
          </a:bodyPr>
          <a:lstStyle/>
          <a:p>
            <a:pPr marL="342900" lvl="0" indent="-342900">
              <a:lnSpc>
                <a:spcPct val="107000"/>
              </a:lnSpc>
              <a:buFont typeface="Symbol" panose="05050102010706020507" pitchFamily="18" charset="2"/>
              <a:buChar char=""/>
            </a:pP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Diese Unterrichtseinheit können Sie </a:t>
            </a:r>
            <a:r>
              <a:rPr lang="de-DE" sz="1200" b="1"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vollständig analog </a:t>
            </a: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durchführen. Es empfiehlt sich jedoch, für Präsentationen einen Laptop oder PC sowie einen </a:t>
            </a:r>
            <a:r>
              <a:rPr lang="de-DE" sz="1200" dirty="0" err="1">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Beamer</a:t>
            </a: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 oder eine andere Präsentationsmöglichkeit zu nutzen.</a:t>
            </a:r>
            <a:endParaRPr lang="de-DE" sz="1200" dirty="0">
              <a:effectLst/>
              <a:latin typeface="Inter" panose="020B0502030000000004" pitchFamily="34" charset="0"/>
              <a:ea typeface="Calibri" panose="020F0502020204030204" pitchFamily="34" charset="0"/>
              <a:cs typeface="Times New Roman" panose="02020603050405020304" pitchFamily="18" charset="0"/>
            </a:endParaRPr>
          </a:p>
        </p:txBody>
      </p:sp>
      <p:sp>
        <p:nvSpPr>
          <p:cNvPr id="16" name="Rechteck 15">
            <a:extLst>
              <a:ext uri="{FF2B5EF4-FFF2-40B4-BE49-F238E27FC236}">
                <a16:creationId xmlns:a16="http://schemas.microsoft.com/office/drawing/2014/main" id="{5AF08036-7B2F-C8EB-0AB6-3385D6A4E19E}"/>
              </a:ext>
            </a:extLst>
          </p:cNvPr>
          <p:cNvSpPr/>
          <p:nvPr userDrawn="1"/>
        </p:nvSpPr>
        <p:spPr>
          <a:xfrm>
            <a:off x="1041162" y="9022828"/>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Erforderliche technische Ausstattung</a:t>
            </a:r>
            <a:endParaRPr lang="de-DE" sz="1400" dirty="0">
              <a:solidFill>
                <a:schemeClr val="tx1"/>
              </a:solidFill>
              <a:latin typeface="Helvetica" panose="020B0604020202020204" pitchFamily="34" charset="0"/>
              <a:cs typeface="Helvetica" panose="020B0604020202020204" pitchFamily="34" charset="0"/>
            </a:endParaRPr>
          </a:p>
        </p:txBody>
      </p:sp>
      <p:grpSp>
        <p:nvGrpSpPr>
          <p:cNvPr id="17" name="Gruppieren 16">
            <a:extLst>
              <a:ext uri="{FF2B5EF4-FFF2-40B4-BE49-F238E27FC236}">
                <a16:creationId xmlns:a16="http://schemas.microsoft.com/office/drawing/2014/main" id="{A4ABC4E2-ADD4-D6EB-FFC5-9D005021D1E8}"/>
              </a:ext>
            </a:extLst>
          </p:cNvPr>
          <p:cNvGrpSpPr>
            <a:grpSpLocks/>
          </p:cNvGrpSpPr>
          <p:nvPr userDrawn="1"/>
        </p:nvGrpSpPr>
        <p:grpSpPr>
          <a:xfrm>
            <a:off x="1031300" y="10073302"/>
            <a:ext cx="1069511" cy="253546"/>
            <a:chOff x="4740892" y="3380559"/>
            <a:chExt cx="716795" cy="169928"/>
          </a:xfrm>
        </p:grpSpPr>
        <p:pic>
          <p:nvPicPr>
            <p:cNvPr id="18" name="Grafik 17">
              <a:extLst>
                <a:ext uri="{FF2B5EF4-FFF2-40B4-BE49-F238E27FC236}">
                  <a16:creationId xmlns:a16="http://schemas.microsoft.com/office/drawing/2014/main" id="{98A17369-3E42-997D-222E-783B2043C3D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42151" y="3420042"/>
              <a:ext cx="615536" cy="90000"/>
            </a:xfrm>
            <a:prstGeom prst="rect">
              <a:avLst/>
            </a:prstGeom>
          </p:spPr>
        </p:pic>
        <p:sp>
          <p:nvSpPr>
            <p:cNvPr id="19" name="Textfeld 18">
              <a:extLst>
                <a:ext uri="{FF2B5EF4-FFF2-40B4-BE49-F238E27FC236}">
                  <a16:creationId xmlns:a16="http://schemas.microsoft.com/office/drawing/2014/main" id="{0F35FB5D-48BD-3723-72C7-368B6874CC9A}"/>
                </a:ext>
              </a:extLst>
            </p:cNvPr>
            <p:cNvSpPr txBox="1">
              <a:spLocks/>
            </p:cNvSpPr>
            <p:nvPr/>
          </p:nvSpPr>
          <p:spPr>
            <a:xfrm>
              <a:off x="4740892" y="3380559"/>
              <a:ext cx="526843" cy="169928"/>
            </a:xfrm>
            <a:prstGeom prst="rect">
              <a:avLst/>
            </a:prstGeom>
            <a:noFill/>
          </p:spPr>
          <p:txBody>
            <a:bodyPr wrap="square" lIns="0" tIns="49347" rIns="98694" bIns="49347" rtlCol="0" anchor="t">
              <a:spAutoFit/>
            </a:bodyPr>
            <a:lstStyle/>
            <a:p>
              <a:r>
                <a:rPr lang="de-DE" sz="1000" dirty="0">
                  <a:solidFill>
                    <a:schemeClr val="bg2">
                      <a:lumMod val="75000"/>
                    </a:schemeClr>
                  </a:solidFill>
                  <a:latin typeface="helvetica"/>
                  <a:ea typeface="Inter" panose="020B0502030000000004" pitchFamily="34" charset="0"/>
                  <a:cs typeface="Inter" panose="020B0502030000000004" pitchFamily="34" charset="0"/>
                </a:rPr>
                <a:t>© </a:t>
              </a:r>
              <a:endParaRPr lang="de-DE" sz="1000" dirty="0">
                <a:solidFill>
                  <a:schemeClr val="bg2">
                    <a:lumMod val="75000"/>
                  </a:schemeClr>
                </a:solidFill>
                <a:latin typeface="helvetica"/>
                <a:cs typeface="helvetica"/>
              </a:endParaRPr>
            </a:p>
          </p:txBody>
        </p:sp>
      </p:grpSp>
      <p:sp>
        <p:nvSpPr>
          <p:cNvPr id="2" name="Rechteck: abgerundete Ecken 1">
            <a:extLst>
              <a:ext uri="{FF2B5EF4-FFF2-40B4-BE49-F238E27FC236}">
                <a16:creationId xmlns:a16="http://schemas.microsoft.com/office/drawing/2014/main" id="{AD1CAE5C-29ED-7D56-0D38-F65F6B734220}"/>
              </a:ext>
            </a:extLst>
          </p:cNvPr>
          <p:cNvSpPr/>
          <p:nvPr userDrawn="1"/>
        </p:nvSpPr>
        <p:spPr>
          <a:xfrm>
            <a:off x="5544475" y="389629"/>
            <a:ext cx="990000"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200" dirty="0">
                <a:solidFill>
                  <a:schemeClr val="tx1"/>
                </a:solidFill>
                <a:latin typeface="Helvetica" panose="020B0604020202020204" pitchFamily="34" charset="0"/>
                <a:cs typeface="Helvetica" panose="020B0604020202020204" pitchFamily="34" charset="0"/>
              </a:rPr>
              <a:t>V-a 1/3</a:t>
            </a:r>
          </a:p>
        </p:txBody>
      </p:sp>
    </p:spTree>
    <p:extLst>
      <p:ext uri="{BB962C8B-B14F-4D97-AF65-F5344CB8AC3E}">
        <p14:creationId xmlns:p14="http://schemas.microsoft.com/office/powerpoint/2010/main" val="2956458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a 2/3">
    <p:spTree>
      <p:nvGrpSpPr>
        <p:cNvPr id="1" name=""/>
        <p:cNvGrpSpPr/>
        <p:nvPr/>
      </p:nvGrpSpPr>
      <p:grpSpPr>
        <a:xfrm>
          <a:off x="0" y="0"/>
          <a:ext cx="0" cy="0"/>
          <a:chOff x="0" y="0"/>
          <a:chExt cx="0" cy="0"/>
        </a:xfrm>
      </p:grpSpPr>
      <p:sp>
        <p:nvSpPr>
          <p:cNvPr id="6" name="Rechteck: abgerundete Ecken 5">
            <a:extLst>
              <a:ext uri="{FF2B5EF4-FFF2-40B4-BE49-F238E27FC236}">
                <a16:creationId xmlns:a16="http://schemas.microsoft.com/office/drawing/2014/main" id="{215F60BC-218B-B98C-2CD0-0385B3FACE2E}"/>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10" name="Rechteck 9">
            <a:extLst>
              <a:ext uri="{FF2B5EF4-FFF2-40B4-BE49-F238E27FC236}">
                <a16:creationId xmlns:a16="http://schemas.microsoft.com/office/drawing/2014/main" id="{79A267CA-5BAB-D3DD-1338-0108C95DD759}"/>
              </a:ext>
            </a:extLst>
          </p:cNvPr>
          <p:cNvSpPr/>
          <p:nvPr userDrawn="1"/>
        </p:nvSpPr>
        <p:spPr>
          <a:xfrm>
            <a:off x="1041162" y="1013752"/>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Lernziele und Kompetenzen</a:t>
            </a:r>
            <a:endParaRPr lang="de-DE" sz="1400" dirty="0">
              <a:solidFill>
                <a:schemeClr val="tx1"/>
              </a:solidFill>
              <a:latin typeface="Helvetica" panose="020B0604020202020204" pitchFamily="34" charset="0"/>
              <a:cs typeface="Helvetica" panose="020B0604020202020204" pitchFamily="34" charset="0"/>
            </a:endParaRPr>
          </a:p>
        </p:txBody>
      </p:sp>
      <p:sp>
        <p:nvSpPr>
          <p:cNvPr id="11" name="Rechteck 10">
            <a:extLst>
              <a:ext uri="{FF2B5EF4-FFF2-40B4-BE49-F238E27FC236}">
                <a16:creationId xmlns:a16="http://schemas.microsoft.com/office/drawing/2014/main" id="{C7BEF658-889C-5331-2715-0A287BA208B8}"/>
              </a:ext>
            </a:extLst>
          </p:cNvPr>
          <p:cNvSpPr/>
          <p:nvPr userDrawn="1"/>
        </p:nvSpPr>
        <p:spPr>
          <a:xfrm>
            <a:off x="1041162" y="1336245"/>
            <a:ext cx="5523669" cy="874140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800"/>
              </a:spcAft>
            </a:pP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In diesem Modul erwerben bzw. stärken die Schülerinnen und Schüler folgende Kompetenzen.</a:t>
            </a:r>
            <a:endParaRPr lang="de-DE" sz="1200" dirty="0">
              <a:effectLst/>
              <a:latin typeface="Inter" panose="020B05020300000000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b="1"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Sachkompetenz:</a:t>
            </a:r>
            <a:endParaRPr lang="de-DE" sz="1200" dirty="0">
              <a:effectLst/>
              <a:latin typeface="Inter" panose="020B05020300000000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Die Schülerinnen und Schüler können unterschiedliche Versicherungen voneinander unterscheiden und erkennen, welche Versicherungen eine große Bedeutung für ihr Leben haben bzw. welche Lebensrisiken sie versichern sollten. </a:t>
            </a:r>
          </a:p>
          <a:p>
            <a:pPr marL="342900" lvl="0" indent="-342900">
              <a:lnSpc>
                <a:spcPct val="107000"/>
              </a:lnSpc>
              <a:buFont typeface="Symbol" panose="05050102010706020507" pitchFamily="18" charset="2"/>
              <a:buChar char=""/>
            </a:pPr>
            <a:endPar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Sie erkennen, dass auch die Lebensphase darüber entscheidet, welche Versicherungen benötigt werden.</a:t>
            </a:r>
          </a:p>
          <a:p>
            <a:pPr marL="342900" lvl="0" indent="-342900">
              <a:lnSpc>
                <a:spcPct val="107000"/>
              </a:lnSpc>
              <a:buFont typeface="Symbol" panose="05050102010706020507" pitchFamily="18" charset="2"/>
              <a:buChar char=""/>
            </a:pPr>
            <a:endPar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Sie erkennen, dass die Absicherung von zentralen Lebensrisiken auch ein Aspekt ist, den sie bei ihrer persönlichen Finanzplanung berücksichtigen müssen. </a:t>
            </a:r>
            <a:br>
              <a:rPr lang="de-DE" sz="1200" dirty="0">
                <a:solidFill>
                  <a:srgbClr val="243039"/>
                </a:solidFill>
                <a:latin typeface="Helvetica" panose="020B0604020202020204" pitchFamily="34" charset="0"/>
                <a:ea typeface="Calibri" panose="020F0502020204030204" pitchFamily="34" charset="0"/>
                <a:cs typeface="Times New Roman" panose="02020603050405020304" pitchFamily="18" charset="0"/>
              </a:rPr>
            </a:br>
            <a:endParaRPr lang="de-DE" sz="1200" dirty="0">
              <a:solidFill>
                <a:srgbClr val="243039"/>
              </a:solidFill>
              <a:latin typeface="Helvetica" panose="020B060402020202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de-DE" sz="1200" b="1"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Methodenkompetenz:</a:t>
            </a:r>
            <a:endParaRPr lang="de-DE" sz="1200" dirty="0">
              <a:effectLst/>
              <a:latin typeface="Inter" panose="020B05020300000000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Die Schülerinnen und Schüler können ein Wirkungsgefüge als eine Möglichkeit der Strukturierung nutzen und in diesem begründet Anordnungen vornehmen.</a:t>
            </a:r>
          </a:p>
          <a:p>
            <a:pPr marL="342900" lvl="0" indent="-342900">
              <a:lnSpc>
                <a:spcPct val="107000"/>
              </a:lnSpc>
              <a:buFont typeface="Symbol" panose="05050102010706020507" pitchFamily="18" charset="2"/>
              <a:buChar char=""/>
            </a:pPr>
            <a:endPar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Sie können in einem provisorischen Wirkungsgefüge Informationen anordnen.</a:t>
            </a:r>
            <a:br>
              <a:rPr lang="de-DE" sz="1200" dirty="0">
                <a:solidFill>
                  <a:srgbClr val="243039"/>
                </a:solidFill>
                <a:latin typeface="Inter" panose="020B0502030000000004" pitchFamily="34" charset="0"/>
                <a:ea typeface="Calibri" panose="020F0502020204030204" pitchFamily="34" charset="0"/>
                <a:cs typeface="Times New Roman" panose="02020603050405020304" pitchFamily="18" charset="0"/>
              </a:rPr>
            </a:br>
            <a:endParaRPr lang="de-DE" sz="1200" dirty="0">
              <a:effectLst/>
              <a:latin typeface="Inter" panose="020B05020300000000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b="1"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Urteilskompetenz:</a:t>
            </a:r>
            <a:endParaRPr lang="de-DE" sz="1200" dirty="0">
              <a:effectLst/>
              <a:latin typeface="Inter" panose="020B05020300000000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Die Schülerinnen und Schüler können unterschiedliche Wirkungsgefüge bewerten. </a:t>
            </a:r>
          </a:p>
          <a:p>
            <a:pPr marL="342900" lvl="0" indent="-342900">
              <a:lnSpc>
                <a:spcPct val="107000"/>
              </a:lnSpc>
              <a:buFont typeface="Symbol" panose="05050102010706020507" pitchFamily="18" charset="2"/>
              <a:buChar char=""/>
            </a:pPr>
            <a:endPar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Sie können die Bedeutung von Versicherungen einordnen und notwendige Versicherungen von unnötigen und optionalen differenzieren. </a:t>
            </a:r>
          </a:p>
          <a:p>
            <a:pPr marL="342900" lvl="0" indent="-342900">
              <a:lnSpc>
                <a:spcPct val="107000"/>
              </a:lnSpc>
              <a:buFont typeface="Symbol" panose="05050102010706020507" pitchFamily="18" charset="2"/>
              <a:buChar char=""/>
            </a:pPr>
            <a:endPar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b="1"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Selbst- und Sozialkompetenz:</a:t>
            </a:r>
            <a:endParaRPr lang="de-DE" sz="1200" dirty="0">
              <a:effectLst/>
              <a:latin typeface="Inter" panose="020B05020300000000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Die Schülerinnen und Schüler können den Umgang mit Informationsvielfalt erörtern und organisieren. </a:t>
            </a:r>
          </a:p>
          <a:p>
            <a:pPr marL="342900" lvl="0" indent="-342900">
              <a:lnSpc>
                <a:spcPct val="107000"/>
              </a:lnSpc>
              <a:buFont typeface="Symbol" panose="05050102010706020507" pitchFamily="18" charset="2"/>
              <a:buChar char=""/>
            </a:pPr>
            <a:endPar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Sie können einem Filmbeitrag oder einer Textgrundlage für sie entscheidende Informationen entnehmen. </a:t>
            </a:r>
          </a:p>
          <a:p>
            <a:pPr marL="342900" lvl="0" indent="-342900">
              <a:lnSpc>
                <a:spcPct val="107000"/>
              </a:lnSpc>
              <a:buFont typeface="Symbol" panose="05050102010706020507" pitchFamily="18" charset="2"/>
              <a:buChar char=""/>
            </a:pPr>
            <a:endPar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Sie können in Gruppen gemeinsam und begründet Entscheidungen treffen. </a:t>
            </a:r>
            <a:br>
              <a:rPr lang="de-DE" sz="1200" dirty="0">
                <a:solidFill>
                  <a:srgbClr val="243039"/>
                </a:solidFill>
                <a:latin typeface="Helvetica" panose="020B0604020202020204" pitchFamily="34" charset="0"/>
                <a:ea typeface="Calibri" panose="020F0502020204030204" pitchFamily="34" charset="0"/>
                <a:cs typeface="Times New Roman" panose="02020603050405020304" pitchFamily="18" charset="0"/>
              </a:rPr>
            </a:br>
            <a:endParaRPr lang="de-DE" sz="1200" dirty="0">
              <a:solidFill>
                <a:srgbClr val="243039"/>
              </a:solidFill>
              <a:latin typeface="Helvetica" panose="020B060402020202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de-DE" sz="1200" b="1"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Medienkompetenz:</a:t>
            </a:r>
            <a:endParaRPr lang="de-DE" sz="1200" dirty="0">
              <a:effectLst/>
              <a:latin typeface="Inter" panose="020B05020300000000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Die Schülerinnen und Schüler lernen ihre Ergebnisse zu präsentieren.</a:t>
            </a:r>
          </a:p>
        </p:txBody>
      </p:sp>
      <p:sp>
        <p:nvSpPr>
          <p:cNvPr id="3" name="Rechteck: abgerundete Ecken 2">
            <a:extLst>
              <a:ext uri="{FF2B5EF4-FFF2-40B4-BE49-F238E27FC236}">
                <a16:creationId xmlns:a16="http://schemas.microsoft.com/office/drawing/2014/main" id="{E2553D25-6CB9-3B1D-F4FB-4DC35FB97FC7}"/>
              </a:ext>
            </a:extLst>
          </p:cNvPr>
          <p:cNvSpPr/>
          <p:nvPr userDrawn="1"/>
        </p:nvSpPr>
        <p:spPr>
          <a:xfrm>
            <a:off x="5544475" y="389629"/>
            <a:ext cx="990000"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200" dirty="0">
                <a:solidFill>
                  <a:schemeClr val="tx1"/>
                </a:solidFill>
                <a:latin typeface="Helvetica" panose="020B0604020202020204" pitchFamily="34" charset="0"/>
                <a:cs typeface="Helvetica" panose="020B0604020202020204" pitchFamily="34" charset="0"/>
              </a:rPr>
              <a:t>V-a 2/2</a:t>
            </a:r>
          </a:p>
        </p:txBody>
      </p:sp>
    </p:spTree>
    <p:extLst>
      <p:ext uri="{BB962C8B-B14F-4D97-AF65-F5344CB8AC3E}">
        <p14:creationId xmlns:p14="http://schemas.microsoft.com/office/powerpoint/2010/main" val="2019634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a 3/3">
    <p:spTree>
      <p:nvGrpSpPr>
        <p:cNvPr id="1" name=""/>
        <p:cNvGrpSpPr/>
        <p:nvPr/>
      </p:nvGrpSpPr>
      <p:grpSpPr>
        <a:xfrm>
          <a:off x="0" y="0"/>
          <a:ext cx="0" cy="0"/>
          <a:chOff x="0" y="0"/>
          <a:chExt cx="0" cy="0"/>
        </a:xfrm>
      </p:grpSpPr>
      <p:sp>
        <p:nvSpPr>
          <p:cNvPr id="6" name="Rechteck: abgerundete Ecken 5">
            <a:extLst>
              <a:ext uri="{FF2B5EF4-FFF2-40B4-BE49-F238E27FC236}">
                <a16:creationId xmlns:a16="http://schemas.microsoft.com/office/drawing/2014/main" id="{215F60BC-218B-B98C-2CD0-0385B3FACE2E}"/>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3" name="Rechteck: abgerundete Ecken 2">
            <a:extLst>
              <a:ext uri="{FF2B5EF4-FFF2-40B4-BE49-F238E27FC236}">
                <a16:creationId xmlns:a16="http://schemas.microsoft.com/office/drawing/2014/main" id="{E2553D25-6CB9-3B1D-F4FB-4DC35FB97FC7}"/>
              </a:ext>
            </a:extLst>
          </p:cNvPr>
          <p:cNvSpPr/>
          <p:nvPr userDrawn="1"/>
        </p:nvSpPr>
        <p:spPr>
          <a:xfrm>
            <a:off x="5544475" y="389629"/>
            <a:ext cx="990000"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200" dirty="0">
                <a:solidFill>
                  <a:schemeClr val="tx1"/>
                </a:solidFill>
                <a:latin typeface="Helvetica" panose="020B0604020202020204" pitchFamily="34" charset="0"/>
                <a:cs typeface="Helvetica" panose="020B0604020202020204" pitchFamily="34" charset="0"/>
              </a:rPr>
              <a:t>V-a 3/3</a:t>
            </a:r>
          </a:p>
        </p:txBody>
      </p:sp>
      <p:sp>
        <p:nvSpPr>
          <p:cNvPr id="4" name="Rechteck 3">
            <a:extLst>
              <a:ext uri="{FF2B5EF4-FFF2-40B4-BE49-F238E27FC236}">
                <a16:creationId xmlns:a16="http://schemas.microsoft.com/office/drawing/2014/main" id="{FA517660-A1FA-3030-9395-EAD98130CCD5}"/>
              </a:ext>
            </a:extLst>
          </p:cNvPr>
          <p:cNvSpPr/>
          <p:nvPr userDrawn="1"/>
        </p:nvSpPr>
        <p:spPr>
          <a:xfrm>
            <a:off x="1041162" y="1013752"/>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Hintergrundinformationen</a:t>
            </a:r>
            <a:endParaRPr lang="de-DE" sz="140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148960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b 1/2">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C198A9B0-CEC1-F7F1-E9E1-7E0C98E3026C}"/>
              </a:ext>
            </a:extLst>
          </p:cNvPr>
          <p:cNvSpPr/>
          <p:nvPr userDrawn="1"/>
        </p:nvSpPr>
        <p:spPr>
          <a:xfrm>
            <a:off x="1022861" y="1004827"/>
            <a:ext cx="5513950" cy="2462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600" b="1" dirty="0">
                <a:solidFill>
                  <a:schemeClr val="tx2"/>
                </a:solidFill>
                <a:latin typeface="Helvetica" panose="020B0604020202020204" pitchFamily="34" charset="0"/>
                <a:cs typeface="Helvetica" panose="020B0604020202020204" pitchFamily="34" charset="0"/>
              </a:rPr>
              <a:t>Stundenverlauf zur Einheit „Versicherungen“</a:t>
            </a:r>
            <a:endParaRPr lang="de-DE" sz="1600" dirty="0">
              <a:solidFill>
                <a:schemeClr val="tx2"/>
              </a:solidFill>
              <a:latin typeface="Helvetica" panose="020B0604020202020204" pitchFamily="34" charset="0"/>
              <a:cs typeface="Helvetica" panose="020B0604020202020204" pitchFamily="34" charset="0"/>
            </a:endParaRPr>
          </a:p>
        </p:txBody>
      </p:sp>
      <p:sp>
        <p:nvSpPr>
          <p:cNvPr id="9" name="Rechteck: abgerundete Ecken 8">
            <a:extLst>
              <a:ext uri="{FF2B5EF4-FFF2-40B4-BE49-F238E27FC236}">
                <a16:creationId xmlns:a16="http://schemas.microsoft.com/office/drawing/2014/main" id="{81295B9D-ECB3-45F6-CCF9-4E210C5437FC}"/>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17" name="Rechteck: abgerundete Ecken 16">
            <a:extLst>
              <a:ext uri="{FF2B5EF4-FFF2-40B4-BE49-F238E27FC236}">
                <a16:creationId xmlns:a16="http://schemas.microsoft.com/office/drawing/2014/main" id="{CF220EA1-BFC8-8B77-F373-14F43E321187}"/>
              </a:ext>
            </a:extLst>
          </p:cNvPr>
          <p:cNvSpPr/>
          <p:nvPr userDrawn="1"/>
        </p:nvSpPr>
        <p:spPr>
          <a:xfrm>
            <a:off x="5634474" y="389629"/>
            <a:ext cx="900000"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200" dirty="0">
                <a:solidFill>
                  <a:schemeClr val="tx1"/>
                </a:solidFill>
                <a:latin typeface="Helvetica" panose="020B0604020202020204" pitchFamily="34" charset="0"/>
                <a:cs typeface="Helvetica" panose="020B0604020202020204" pitchFamily="34" charset="0"/>
              </a:rPr>
              <a:t>EA-b 1/2</a:t>
            </a:r>
          </a:p>
        </p:txBody>
      </p:sp>
      <p:sp>
        <p:nvSpPr>
          <p:cNvPr id="6" name="Rechteck: abgerundete Ecken 5">
            <a:extLst>
              <a:ext uri="{FF2B5EF4-FFF2-40B4-BE49-F238E27FC236}">
                <a16:creationId xmlns:a16="http://schemas.microsoft.com/office/drawing/2014/main" id="{7B3E4000-8DB5-11E5-2107-44FEBAF6EF7A}"/>
              </a:ext>
            </a:extLst>
          </p:cNvPr>
          <p:cNvSpPr/>
          <p:nvPr userDrawn="1"/>
        </p:nvSpPr>
        <p:spPr>
          <a:xfrm>
            <a:off x="5544475" y="389629"/>
            <a:ext cx="990000"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200" dirty="0">
                <a:solidFill>
                  <a:schemeClr val="tx1"/>
                </a:solidFill>
                <a:latin typeface="Helvetica" panose="020B0604020202020204" pitchFamily="34" charset="0"/>
                <a:cs typeface="Helvetica" panose="020B0604020202020204" pitchFamily="34" charset="0"/>
              </a:rPr>
              <a:t>V-b 1/2</a:t>
            </a:r>
          </a:p>
        </p:txBody>
      </p:sp>
      <p:sp>
        <p:nvSpPr>
          <p:cNvPr id="7" name="Rechteck: abgerundete Ecken 6">
            <a:extLst>
              <a:ext uri="{FF2B5EF4-FFF2-40B4-BE49-F238E27FC236}">
                <a16:creationId xmlns:a16="http://schemas.microsoft.com/office/drawing/2014/main" id="{599AD724-0F0E-95FF-40BF-54EE030DFBEF}"/>
              </a:ext>
            </a:extLst>
          </p:cNvPr>
          <p:cNvSpPr/>
          <p:nvPr userDrawn="1"/>
        </p:nvSpPr>
        <p:spPr>
          <a:xfrm>
            <a:off x="2002739" y="2545141"/>
            <a:ext cx="670472" cy="360187"/>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V-1</a:t>
            </a:r>
          </a:p>
        </p:txBody>
      </p:sp>
      <p:sp>
        <p:nvSpPr>
          <p:cNvPr id="2" name="Rechteck: abgerundete Ecken 1">
            <a:extLst>
              <a:ext uri="{FF2B5EF4-FFF2-40B4-BE49-F238E27FC236}">
                <a16:creationId xmlns:a16="http://schemas.microsoft.com/office/drawing/2014/main" id="{D4C64205-D9E3-1AF5-D47D-2296B10359FF}"/>
              </a:ext>
            </a:extLst>
          </p:cNvPr>
          <p:cNvSpPr/>
          <p:nvPr userDrawn="1"/>
        </p:nvSpPr>
        <p:spPr>
          <a:xfrm>
            <a:off x="2002739" y="4070994"/>
            <a:ext cx="670472" cy="360187"/>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V-2</a:t>
            </a:r>
          </a:p>
        </p:txBody>
      </p:sp>
      <p:sp>
        <p:nvSpPr>
          <p:cNvPr id="4" name="Rechteck: abgerundete Ecken 3">
            <a:extLst>
              <a:ext uri="{FF2B5EF4-FFF2-40B4-BE49-F238E27FC236}">
                <a16:creationId xmlns:a16="http://schemas.microsoft.com/office/drawing/2014/main" id="{5786A487-94E2-9EAA-C3BE-AF2BCC28F710}"/>
              </a:ext>
            </a:extLst>
          </p:cNvPr>
          <p:cNvSpPr/>
          <p:nvPr userDrawn="1"/>
        </p:nvSpPr>
        <p:spPr>
          <a:xfrm>
            <a:off x="2002739" y="4459186"/>
            <a:ext cx="670472" cy="360187"/>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V-A</a:t>
            </a:r>
          </a:p>
        </p:txBody>
      </p:sp>
      <p:sp>
        <p:nvSpPr>
          <p:cNvPr id="5" name="Rechteck: abgerundete Ecken 4">
            <a:extLst>
              <a:ext uri="{FF2B5EF4-FFF2-40B4-BE49-F238E27FC236}">
                <a16:creationId xmlns:a16="http://schemas.microsoft.com/office/drawing/2014/main" id="{A9D6E199-C12C-7291-3899-A499EAA93474}"/>
              </a:ext>
            </a:extLst>
          </p:cNvPr>
          <p:cNvSpPr/>
          <p:nvPr userDrawn="1"/>
        </p:nvSpPr>
        <p:spPr>
          <a:xfrm>
            <a:off x="2002739" y="4847378"/>
            <a:ext cx="670472" cy="360187"/>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V-d</a:t>
            </a:r>
          </a:p>
        </p:txBody>
      </p:sp>
      <p:sp>
        <p:nvSpPr>
          <p:cNvPr id="3" name="Rechteck: abgerundete Ecken 2">
            <a:extLst>
              <a:ext uri="{FF2B5EF4-FFF2-40B4-BE49-F238E27FC236}">
                <a16:creationId xmlns:a16="http://schemas.microsoft.com/office/drawing/2014/main" id="{EAF11D5B-7173-F25F-CFD5-6583CFC1B892}"/>
              </a:ext>
            </a:extLst>
          </p:cNvPr>
          <p:cNvSpPr/>
          <p:nvPr userDrawn="1"/>
        </p:nvSpPr>
        <p:spPr>
          <a:xfrm>
            <a:off x="2002739" y="5482476"/>
            <a:ext cx="670472" cy="360187"/>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V-2</a:t>
            </a:r>
          </a:p>
        </p:txBody>
      </p:sp>
      <p:sp>
        <p:nvSpPr>
          <p:cNvPr id="10" name="Rechteck: abgerundete Ecken 9">
            <a:extLst>
              <a:ext uri="{FF2B5EF4-FFF2-40B4-BE49-F238E27FC236}">
                <a16:creationId xmlns:a16="http://schemas.microsoft.com/office/drawing/2014/main" id="{1FE82B27-C1B1-5523-CE4A-E27D4FD4BB4F}"/>
              </a:ext>
            </a:extLst>
          </p:cNvPr>
          <p:cNvSpPr/>
          <p:nvPr userDrawn="1"/>
        </p:nvSpPr>
        <p:spPr>
          <a:xfrm>
            <a:off x="2002739" y="5870668"/>
            <a:ext cx="670472" cy="360187"/>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V-A</a:t>
            </a:r>
          </a:p>
        </p:txBody>
      </p:sp>
      <p:sp>
        <p:nvSpPr>
          <p:cNvPr id="11" name="Rechteck: abgerundete Ecken 10">
            <a:extLst>
              <a:ext uri="{FF2B5EF4-FFF2-40B4-BE49-F238E27FC236}">
                <a16:creationId xmlns:a16="http://schemas.microsoft.com/office/drawing/2014/main" id="{93AE98FA-6031-F541-BE5B-D1515BC5BD97}"/>
              </a:ext>
            </a:extLst>
          </p:cNvPr>
          <p:cNvSpPr/>
          <p:nvPr userDrawn="1"/>
        </p:nvSpPr>
        <p:spPr>
          <a:xfrm>
            <a:off x="2002739" y="6258860"/>
            <a:ext cx="670472" cy="360187"/>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V-d</a:t>
            </a:r>
          </a:p>
        </p:txBody>
      </p:sp>
      <p:sp>
        <p:nvSpPr>
          <p:cNvPr id="12" name="Rechteck: abgerundete Ecken 11">
            <a:extLst>
              <a:ext uri="{FF2B5EF4-FFF2-40B4-BE49-F238E27FC236}">
                <a16:creationId xmlns:a16="http://schemas.microsoft.com/office/drawing/2014/main" id="{D37BC5F4-C2C9-4048-7679-62F835C6CC81}"/>
              </a:ext>
            </a:extLst>
          </p:cNvPr>
          <p:cNvSpPr/>
          <p:nvPr userDrawn="1"/>
        </p:nvSpPr>
        <p:spPr>
          <a:xfrm>
            <a:off x="2002739" y="9453343"/>
            <a:ext cx="670472" cy="360187"/>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V-2</a:t>
            </a:r>
          </a:p>
        </p:txBody>
      </p:sp>
      <p:sp>
        <p:nvSpPr>
          <p:cNvPr id="13" name="Rechteck: abgerundete Ecken 12">
            <a:extLst>
              <a:ext uri="{FF2B5EF4-FFF2-40B4-BE49-F238E27FC236}">
                <a16:creationId xmlns:a16="http://schemas.microsoft.com/office/drawing/2014/main" id="{CD4C3330-2EFC-6000-AA1D-8B141E0EEF26}"/>
              </a:ext>
            </a:extLst>
          </p:cNvPr>
          <p:cNvSpPr/>
          <p:nvPr userDrawn="1"/>
        </p:nvSpPr>
        <p:spPr>
          <a:xfrm>
            <a:off x="2002739" y="6647052"/>
            <a:ext cx="670472" cy="360187"/>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V-e</a:t>
            </a:r>
          </a:p>
        </p:txBody>
      </p:sp>
    </p:spTree>
    <p:extLst>
      <p:ext uri="{BB962C8B-B14F-4D97-AF65-F5344CB8AC3E}">
        <p14:creationId xmlns:p14="http://schemas.microsoft.com/office/powerpoint/2010/main" val="1879408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b 2/2">
    <p:spTree>
      <p:nvGrpSpPr>
        <p:cNvPr id="1" name=""/>
        <p:cNvGrpSpPr/>
        <p:nvPr/>
      </p:nvGrpSpPr>
      <p:grpSpPr>
        <a:xfrm>
          <a:off x="0" y="0"/>
          <a:ext cx="0" cy="0"/>
          <a:chOff x="0" y="0"/>
          <a:chExt cx="0" cy="0"/>
        </a:xfrm>
      </p:grpSpPr>
      <p:sp>
        <p:nvSpPr>
          <p:cNvPr id="8" name="Rechteck: abgerundete Ecken 7">
            <a:extLst>
              <a:ext uri="{FF2B5EF4-FFF2-40B4-BE49-F238E27FC236}">
                <a16:creationId xmlns:a16="http://schemas.microsoft.com/office/drawing/2014/main" id="{38962B0E-79F7-3C18-7BBA-F35108BD6D24}"/>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3" name="Rechteck: abgerundete Ecken 2">
            <a:extLst>
              <a:ext uri="{FF2B5EF4-FFF2-40B4-BE49-F238E27FC236}">
                <a16:creationId xmlns:a16="http://schemas.microsoft.com/office/drawing/2014/main" id="{A89E1503-7EAD-6166-F98B-DCAF1864FB47}"/>
              </a:ext>
            </a:extLst>
          </p:cNvPr>
          <p:cNvSpPr/>
          <p:nvPr userDrawn="1"/>
        </p:nvSpPr>
        <p:spPr>
          <a:xfrm>
            <a:off x="5544475" y="389629"/>
            <a:ext cx="990000"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200" dirty="0">
                <a:solidFill>
                  <a:schemeClr val="tx1"/>
                </a:solidFill>
                <a:latin typeface="Helvetica" panose="020B0604020202020204" pitchFamily="34" charset="0"/>
                <a:cs typeface="Helvetica" panose="020B0604020202020204" pitchFamily="34" charset="0"/>
              </a:rPr>
              <a:t>V-b 2/2</a:t>
            </a:r>
          </a:p>
        </p:txBody>
      </p:sp>
      <p:sp>
        <p:nvSpPr>
          <p:cNvPr id="5" name="Rechteck: abgerundete Ecken 4">
            <a:extLst>
              <a:ext uri="{FF2B5EF4-FFF2-40B4-BE49-F238E27FC236}">
                <a16:creationId xmlns:a16="http://schemas.microsoft.com/office/drawing/2014/main" id="{1F9171CF-A104-78B1-CB66-10F95F038D89}"/>
              </a:ext>
            </a:extLst>
          </p:cNvPr>
          <p:cNvSpPr/>
          <p:nvPr userDrawn="1"/>
        </p:nvSpPr>
        <p:spPr>
          <a:xfrm>
            <a:off x="2002739" y="1742326"/>
            <a:ext cx="670472" cy="360187"/>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V-3</a:t>
            </a:r>
          </a:p>
        </p:txBody>
      </p:sp>
      <p:sp>
        <p:nvSpPr>
          <p:cNvPr id="6" name="Rechteck: abgerundete Ecken 5">
            <a:extLst>
              <a:ext uri="{FF2B5EF4-FFF2-40B4-BE49-F238E27FC236}">
                <a16:creationId xmlns:a16="http://schemas.microsoft.com/office/drawing/2014/main" id="{21DB096B-AD18-00E8-C106-5F6CBABB8CC2}"/>
              </a:ext>
            </a:extLst>
          </p:cNvPr>
          <p:cNvSpPr/>
          <p:nvPr userDrawn="1"/>
        </p:nvSpPr>
        <p:spPr>
          <a:xfrm>
            <a:off x="2002739" y="2130518"/>
            <a:ext cx="670472" cy="360187"/>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V-A</a:t>
            </a:r>
          </a:p>
        </p:txBody>
      </p:sp>
      <p:sp>
        <p:nvSpPr>
          <p:cNvPr id="7" name="Rechteck: abgerundete Ecken 6">
            <a:extLst>
              <a:ext uri="{FF2B5EF4-FFF2-40B4-BE49-F238E27FC236}">
                <a16:creationId xmlns:a16="http://schemas.microsoft.com/office/drawing/2014/main" id="{BA1FB9D5-CE3C-91FD-B2FE-C8EA3CE56EF9}"/>
              </a:ext>
            </a:extLst>
          </p:cNvPr>
          <p:cNvSpPr/>
          <p:nvPr userDrawn="1"/>
        </p:nvSpPr>
        <p:spPr>
          <a:xfrm>
            <a:off x="2002739" y="2518710"/>
            <a:ext cx="670472" cy="360187"/>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V-d</a:t>
            </a:r>
          </a:p>
        </p:txBody>
      </p:sp>
      <p:sp>
        <p:nvSpPr>
          <p:cNvPr id="2" name="Rechteck: abgerundete Ecken 1">
            <a:extLst>
              <a:ext uri="{FF2B5EF4-FFF2-40B4-BE49-F238E27FC236}">
                <a16:creationId xmlns:a16="http://schemas.microsoft.com/office/drawing/2014/main" id="{FC6CB3AA-21F9-FDDB-1475-14B9A89F3BDB}"/>
              </a:ext>
            </a:extLst>
          </p:cNvPr>
          <p:cNvSpPr/>
          <p:nvPr userDrawn="1"/>
        </p:nvSpPr>
        <p:spPr>
          <a:xfrm>
            <a:off x="2002739" y="2906902"/>
            <a:ext cx="670472" cy="360187"/>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V-e</a:t>
            </a:r>
          </a:p>
        </p:txBody>
      </p:sp>
      <p:sp>
        <p:nvSpPr>
          <p:cNvPr id="9" name="Rechteck: abgerundete Ecken 8">
            <a:extLst>
              <a:ext uri="{FF2B5EF4-FFF2-40B4-BE49-F238E27FC236}">
                <a16:creationId xmlns:a16="http://schemas.microsoft.com/office/drawing/2014/main" id="{45E426F5-CA9C-FDF4-D678-7C3529271E43}"/>
              </a:ext>
            </a:extLst>
          </p:cNvPr>
          <p:cNvSpPr/>
          <p:nvPr userDrawn="1"/>
        </p:nvSpPr>
        <p:spPr>
          <a:xfrm>
            <a:off x="2002739" y="5628526"/>
            <a:ext cx="670472" cy="360187"/>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V-3</a:t>
            </a:r>
          </a:p>
        </p:txBody>
      </p:sp>
      <p:sp>
        <p:nvSpPr>
          <p:cNvPr id="10" name="Rechteck: abgerundete Ecken 9">
            <a:extLst>
              <a:ext uri="{FF2B5EF4-FFF2-40B4-BE49-F238E27FC236}">
                <a16:creationId xmlns:a16="http://schemas.microsoft.com/office/drawing/2014/main" id="{44687B07-3250-E848-BF53-ABB4D658B6A2}"/>
              </a:ext>
            </a:extLst>
          </p:cNvPr>
          <p:cNvSpPr/>
          <p:nvPr userDrawn="1"/>
        </p:nvSpPr>
        <p:spPr>
          <a:xfrm>
            <a:off x="2002739" y="6388607"/>
            <a:ext cx="670472" cy="360187"/>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V-B</a:t>
            </a:r>
          </a:p>
        </p:txBody>
      </p:sp>
      <p:sp>
        <p:nvSpPr>
          <p:cNvPr id="11" name="Rechteck: abgerundete Ecken 10">
            <a:extLst>
              <a:ext uri="{FF2B5EF4-FFF2-40B4-BE49-F238E27FC236}">
                <a16:creationId xmlns:a16="http://schemas.microsoft.com/office/drawing/2014/main" id="{B11A1ED3-CD8D-6AA1-07A4-E8DE4C54CDFA}"/>
              </a:ext>
            </a:extLst>
          </p:cNvPr>
          <p:cNvSpPr/>
          <p:nvPr userDrawn="1"/>
        </p:nvSpPr>
        <p:spPr>
          <a:xfrm>
            <a:off x="2002739" y="6776799"/>
            <a:ext cx="670472" cy="360187"/>
          </a:xfrm>
          <a:prstGeom prst="roundRect">
            <a:avLst>
              <a:gd name="adj" fmla="val 50000"/>
            </a:avLst>
          </a:prstGeom>
          <a:solidFill>
            <a:srgbClr val="BF51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V-4</a:t>
            </a:r>
          </a:p>
        </p:txBody>
      </p:sp>
      <p:sp>
        <p:nvSpPr>
          <p:cNvPr id="12" name="Rechteck: abgerundete Ecken 11">
            <a:extLst>
              <a:ext uri="{FF2B5EF4-FFF2-40B4-BE49-F238E27FC236}">
                <a16:creationId xmlns:a16="http://schemas.microsoft.com/office/drawing/2014/main" id="{E482687B-F349-B5ED-8F04-80EFFCB1D1EA}"/>
              </a:ext>
            </a:extLst>
          </p:cNvPr>
          <p:cNvSpPr/>
          <p:nvPr userDrawn="1"/>
        </p:nvSpPr>
        <p:spPr>
          <a:xfrm>
            <a:off x="2002739" y="7164991"/>
            <a:ext cx="670472" cy="360187"/>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Helvetica" panose="020B0604020202020204" pitchFamily="34" charset="0"/>
                <a:cs typeface="Helvetica" panose="020B0604020202020204" pitchFamily="34" charset="0"/>
              </a:rPr>
              <a:t>V-d</a:t>
            </a:r>
          </a:p>
        </p:txBody>
      </p:sp>
    </p:spTree>
    <p:extLst>
      <p:ext uri="{BB962C8B-B14F-4D97-AF65-F5344CB8AC3E}">
        <p14:creationId xmlns:p14="http://schemas.microsoft.com/office/powerpoint/2010/main" val="466601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c 1/3">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867438A1-7440-D17D-42C5-8AFAE2BD4AE1}"/>
              </a:ext>
            </a:extLst>
          </p:cNvPr>
          <p:cNvSpPr/>
          <p:nvPr userDrawn="1"/>
        </p:nvSpPr>
        <p:spPr>
          <a:xfrm>
            <a:off x="1022861" y="1004827"/>
            <a:ext cx="5513950" cy="2462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600" b="1" dirty="0">
                <a:solidFill>
                  <a:schemeClr val="tx2"/>
                </a:solidFill>
                <a:latin typeface="Helvetica" panose="020B0604020202020204" pitchFamily="34" charset="0"/>
                <a:cs typeface="Helvetica" panose="020B0604020202020204" pitchFamily="34" charset="0"/>
              </a:rPr>
              <a:t>Lösungen zur Einheit „Versicherungen“</a:t>
            </a:r>
            <a:endParaRPr lang="de-DE" sz="1600" dirty="0">
              <a:solidFill>
                <a:schemeClr val="tx2"/>
              </a:solidFill>
              <a:latin typeface="Helvetica" panose="020B0604020202020204" pitchFamily="34" charset="0"/>
              <a:cs typeface="Helvetica" panose="020B0604020202020204" pitchFamily="34" charset="0"/>
            </a:endParaRPr>
          </a:p>
        </p:txBody>
      </p:sp>
      <p:sp>
        <p:nvSpPr>
          <p:cNvPr id="4" name="Rechteck: abgerundete Ecken 3">
            <a:extLst>
              <a:ext uri="{FF2B5EF4-FFF2-40B4-BE49-F238E27FC236}">
                <a16:creationId xmlns:a16="http://schemas.microsoft.com/office/drawing/2014/main" id="{872CB987-F21F-742F-8621-6466A34C117D}"/>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10" name="Rechteck 9">
            <a:extLst>
              <a:ext uri="{FF2B5EF4-FFF2-40B4-BE49-F238E27FC236}">
                <a16:creationId xmlns:a16="http://schemas.microsoft.com/office/drawing/2014/main" id="{8C2F2801-7A58-E281-A0D3-3714420CD63C}"/>
              </a:ext>
            </a:extLst>
          </p:cNvPr>
          <p:cNvSpPr/>
          <p:nvPr userDrawn="1"/>
        </p:nvSpPr>
        <p:spPr>
          <a:xfrm>
            <a:off x="1022861" y="1506430"/>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Ausfüllhinweis/Lösung zum Klassenmaterial V-2</a:t>
            </a:r>
            <a:endParaRPr lang="de-DE" sz="1400" dirty="0">
              <a:solidFill>
                <a:schemeClr val="tx1"/>
              </a:solidFill>
              <a:latin typeface="Helvetica" panose="020B0604020202020204" pitchFamily="34" charset="0"/>
              <a:cs typeface="Helvetica" panose="020B0604020202020204" pitchFamily="34" charset="0"/>
            </a:endParaRPr>
          </a:p>
        </p:txBody>
      </p:sp>
      <p:sp>
        <p:nvSpPr>
          <p:cNvPr id="5" name="Rechteck: abgerundete Ecken 4">
            <a:extLst>
              <a:ext uri="{FF2B5EF4-FFF2-40B4-BE49-F238E27FC236}">
                <a16:creationId xmlns:a16="http://schemas.microsoft.com/office/drawing/2014/main" id="{663945DF-D69B-AA50-FC58-C1729226D594}"/>
              </a:ext>
            </a:extLst>
          </p:cNvPr>
          <p:cNvSpPr/>
          <p:nvPr userDrawn="1"/>
        </p:nvSpPr>
        <p:spPr>
          <a:xfrm>
            <a:off x="5544475" y="389629"/>
            <a:ext cx="990000"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200" dirty="0">
                <a:solidFill>
                  <a:schemeClr val="tx1"/>
                </a:solidFill>
                <a:latin typeface="Helvetica" panose="020B0604020202020204" pitchFamily="34" charset="0"/>
                <a:cs typeface="Helvetica" panose="020B0604020202020204" pitchFamily="34" charset="0"/>
              </a:rPr>
              <a:t>V-c 1/3</a:t>
            </a:r>
          </a:p>
        </p:txBody>
      </p:sp>
      <p:sp>
        <p:nvSpPr>
          <p:cNvPr id="6" name="Rechteck 5">
            <a:extLst>
              <a:ext uri="{FF2B5EF4-FFF2-40B4-BE49-F238E27FC236}">
                <a16:creationId xmlns:a16="http://schemas.microsoft.com/office/drawing/2014/main" id="{F1347815-637A-616C-96BF-50C74B1F39DF}"/>
              </a:ext>
            </a:extLst>
          </p:cNvPr>
          <p:cNvSpPr/>
          <p:nvPr userDrawn="1"/>
        </p:nvSpPr>
        <p:spPr>
          <a:xfrm>
            <a:off x="1020525" y="2590652"/>
            <a:ext cx="5513950" cy="609737"/>
          </a:xfrm>
          <a:prstGeom prst="rect">
            <a:avLst/>
          </a:prstGeom>
          <a:solidFill>
            <a:srgbClr val="FFFFFF">
              <a:alpha val="69804"/>
            </a:srgbClr>
          </a:solidFill>
          <a:ln w="6350">
            <a:solidFill>
              <a:srgbClr val="ECEEF2"/>
            </a:solid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ormAutofit/>
          </a:bodyPr>
          <a:lstStyle/>
          <a:p>
            <a:r>
              <a:rPr lang="de-DE" sz="1600" dirty="0">
                <a:solidFill>
                  <a:schemeClr val="tx2"/>
                </a:solidFill>
                <a:latin typeface="Ink Free" panose="03080402000500000000" pitchFamily="66" charset="0"/>
                <a:ea typeface="Inter" panose="020B0502030000000004" pitchFamily="34" charset="0"/>
                <a:cs typeface="helvetica" panose="020B0604020202020204" pitchFamily="34" charset="0"/>
              </a:rPr>
              <a:t>Finanzielle Spekulationen (mit Aktien, Kryptowährung …)</a:t>
            </a:r>
          </a:p>
        </p:txBody>
      </p:sp>
      <p:sp>
        <p:nvSpPr>
          <p:cNvPr id="7" name="Rechteck 6">
            <a:extLst>
              <a:ext uri="{FF2B5EF4-FFF2-40B4-BE49-F238E27FC236}">
                <a16:creationId xmlns:a16="http://schemas.microsoft.com/office/drawing/2014/main" id="{A79FCD91-219B-D62F-5D7F-11233E5A7601}"/>
              </a:ext>
            </a:extLst>
          </p:cNvPr>
          <p:cNvSpPr/>
          <p:nvPr userDrawn="1"/>
        </p:nvSpPr>
        <p:spPr>
          <a:xfrm>
            <a:off x="1020523" y="3275059"/>
            <a:ext cx="5513950" cy="609737"/>
          </a:xfrm>
          <a:prstGeom prst="rect">
            <a:avLst/>
          </a:prstGeom>
          <a:solidFill>
            <a:srgbClr val="FFFFFF">
              <a:alpha val="69804"/>
            </a:srgbClr>
          </a:solidFill>
          <a:ln w="6350">
            <a:solidFill>
              <a:srgbClr val="ECEEF2"/>
            </a:solid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ormAutofit/>
          </a:bodyPr>
          <a:lstStyle/>
          <a:p>
            <a:r>
              <a:rPr lang="de-DE" sz="1600" dirty="0">
                <a:solidFill>
                  <a:schemeClr val="tx2"/>
                </a:solidFill>
                <a:latin typeface="Ink Free" panose="03080402000500000000" pitchFamily="66" charset="0"/>
                <a:ea typeface="Inter" panose="020B0502030000000004" pitchFamily="34" charset="0"/>
                <a:cs typeface="helvetica" panose="020B0604020202020204" pitchFamily="34" charset="0"/>
              </a:rPr>
              <a:t>Kosten durch eine Scheidung</a:t>
            </a:r>
          </a:p>
        </p:txBody>
      </p:sp>
      <p:sp>
        <p:nvSpPr>
          <p:cNvPr id="8" name="Rechteck 7">
            <a:extLst>
              <a:ext uri="{FF2B5EF4-FFF2-40B4-BE49-F238E27FC236}">
                <a16:creationId xmlns:a16="http://schemas.microsoft.com/office/drawing/2014/main" id="{9E29F73D-AB15-EF46-0841-55E086A04609}"/>
              </a:ext>
            </a:extLst>
          </p:cNvPr>
          <p:cNvSpPr/>
          <p:nvPr userDrawn="1"/>
        </p:nvSpPr>
        <p:spPr>
          <a:xfrm>
            <a:off x="1020523" y="3959466"/>
            <a:ext cx="5513950" cy="609737"/>
          </a:xfrm>
          <a:prstGeom prst="rect">
            <a:avLst/>
          </a:prstGeom>
          <a:solidFill>
            <a:srgbClr val="FFFFFF">
              <a:alpha val="69804"/>
            </a:srgbClr>
          </a:solidFill>
          <a:ln w="6350">
            <a:solidFill>
              <a:srgbClr val="ECEEF2"/>
            </a:solid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ormAutofit/>
          </a:bodyPr>
          <a:lstStyle/>
          <a:p>
            <a:r>
              <a:rPr lang="de-DE" sz="1600" dirty="0">
                <a:solidFill>
                  <a:schemeClr val="tx2"/>
                </a:solidFill>
                <a:latin typeface="Ink Free" panose="03080402000500000000" pitchFamily="66" charset="0"/>
                <a:ea typeface="Inter" panose="020B0502030000000004" pitchFamily="34" charset="0"/>
                <a:cs typeface="helvetica" panose="020B0604020202020204" pitchFamily="34" charset="0"/>
              </a:rPr>
              <a:t>Probleme beim Hauskauf</a:t>
            </a:r>
          </a:p>
          <a:p>
            <a:endParaRPr lang="de-DE" sz="1600" dirty="0">
              <a:solidFill>
                <a:schemeClr val="tx2"/>
              </a:solidFill>
              <a:latin typeface="helvetica" panose="020B0604020202020204" pitchFamily="34" charset="0"/>
              <a:ea typeface="Inter" panose="020B0502030000000004" pitchFamily="34" charset="0"/>
              <a:cs typeface="helvetica" panose="020B0604020202020204" pitchFamily="34" charset="0"/>
            </a:endParaRPr>
          </a:p>
        </p:txBody>
      </p:sp>
      <p:sp>
        <p:nvSpPr>
          <p:cNvPr id="9" name="Textfeld 8">
            <a:extLst>
              <a:ext uri="{FF2B5EF4-FFF2-40B4-BE49-F238E27FC236}">
                <a16:creationId xmlns:a16="http://schemas.microsoft.com/office/drawing/2014/main" id="{A93D84DD-438C-210E-8DD3-B4CA5B49D543}"/>
              </a:ext>
            </a:extLst>
          </p:cNvPr>
          <p:cNvSpPr txBox="1"/>
          <p:nvPr userDrawn="1"/>
        </p:nvSpPr>
        <p:spPr>
          <a:xfrm>
            <a:off x="1020524" y="1977256"/>
            <a:ext cx="5513950" cy="523220"/>
          </a:xfrm>
          <a:prstGeom prst="rect">
            <a:avLst/>
          </a:prstGeom>
          <a:noFill/>
        </p:spPr>
        <p:txBody>
          <a:bodyPr wrap="square" lIns="0" rIns="0">
            <a:spAutoFit/>
          </a:bodyPr>
          <a:lstStyle/>
          <a:p>
            <a:r>
              <a:rPr lang="de-DE" sz="1400" b="1" dirty="0">
                <a:solidFill>
                  <a:schemeClr val="tx1"/>
                </a:solidFill>
                <a:latin typeface="helvetica"/>
                <a:ea typeface="Inter" panose="020B0502030000000004" pitchFamily="34" charset="0"/>
                <a:cs typeface="Inter" panose="020B0502030000000004" pitchFamily="34" charset="0"/>
              </a:rPr>
              <a:t>Zu Beginn der Stunde nahmen wir an, Claus sei aus einem der folgenden Gründe finanziell ruiniert:</a:t>
            </a:r>
          </a:p>
        </p:txBody>
      </p:sp>
      <p:sp>
        <p:nvSpPr>
          <p:cNvPr id="11" name="Textfeld 10">
            <a:extLst>
              <a:ext uri="{FF2B5EF4-FFF2-40B4-BE49-F238E27FC236}">
                <a16:creationId xmlns:a16="http://schemas.microsoft.com/office/drawing/2014/main" id="{6AB3E663-ABC0-2776-05DC-3A42244EF59D}"/>
              </a:ext>
            </a:extLst>
          </p:cNvPr>
          <p:cNvSpPr txBox="1"/>
          <p:nvPr userDrawn="1"/>
        </p:nvSpPr>
        <p:spPr>
          <a:xfrm>
            <a:off x="1020523" y="4767135"/>
            <a:ext cx="5513950" cy="523220"/>
          </a:xfrm>
          <a:prstGeom prst="rect">
            <a:avLst/>
          </a:prstGeom>
          <a:noFill/>
        </p:spPr>
        <p:txBody>
          <a:bodyPr wrap="square" lIns="0" rIns="0">
            <a:spAutoFit/>
          </a:bodyPr>
          <a:lstStyle/>
          <a:p>
            <a:r>
              <a:rPr lang="de-DE" sz="1400" b="1" dirty="0">
                <a:latin typeface="helvetica"/>
                <a:ea typeface="Inter" panose="020B0502030000000004" pitchFamily="34" charset="0"/>
                <a:cs typeface="Inter" panose="020B0502030000000004" pitchFamily="34" charset="0"/>
              </a:rPr>
              <a:t>Nach dem Lösen des Mysterys kennen wir nun den wahren Grund / die wahren Gründe für Claus‘ finanziellen Ruin:</a:t>
            </a:r>
            <a:endParaRPr lang="de-DE" sz="1400" b="1" dirty="0">
              <a:solidFill>
                <a:schemeClr val="tx1"/>
              </a:solidFill>
              <a:latin typeface="helvetica"/>
              <a:ea typeface="Inter" panose="020B0502030000000004" pitchFamily="34" charset="0"/>
              <a:cs typeface="Inter" panose="020B0502030000000004" pitchFamily="34" charset="0"/>
            </a:endParaRPr>
          </a:p>
        </p:txBody>
      </p:sp>
      <p:sp>
        <p:nvSpPr>
          <p:cNvPr id="12" name="Rechteck 11">
            <a:extLst>
              <a:ext uri="{FF2B5EF4-FFF2-40B4-BE49-F238E27FC236}">
                <a16:creationId xmlns:a16="http://schemas.microsoft.com/office/drawing/2014/main" id="{E8AF5817-DF3F-81C1-BF31-B31635586EE2}"/>
              </a:ext>
            </a:extLst>
          </p:cNvPr>
          <p:cNvSpPr/>
          <p:nvPr userDrawn="1"/>
        </p:nvSpPr>
        <p:spPr>
          <a:xfrm>
            <a:off x="1020523" y="5394736"/>
            <a:ext cx="5513950" cy="2488049"/>
          </a:xfrm>
          <a:prstGeom prst="rect">
            <a:avLst/>
          </a:prstGeom>
          <a:solidFill>
            <a:srgbClr val="FFFFFF">
              <a:alpha val="69804"/>
            </a:srgbClr>
          </a:solidFill>
          <a:ln w="6350">
            <a:solidFill>
              <a:srgbClr val="ECEEF2"/>
            </a:solid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ormAutofit/>
          </a:bodyPr>
          <a:lstStyle/>
          <a:p>
            <a:r>
              <a:rPr lang="de-DE" sz="1600" dirty="0">
                <a:solidFill>
                  <a:schemeClr val="tx2"/>
                </a:solidFill>
                <a:latin typeface="Ink Free" panose="03080402000500000000" pitchFamily="66" charset="0"/>
                <a:ea typeface="Inter" panose="020B0502030000000004" pitchFamily="34" charset="0"/>
                <a:cs typeface="helvetica" panose="020B0604020202020204" pitchFamily="34" charset="0"/>
              </a:rPr>
              <a:t>Claus ist wegen eines Unfalls finanziell ruiniert, den seine Hündin Luna verursacht hat. Durch sie kam eine Radfahrerin zu Schaden. Da Claus keine Hundehaft-pflichtversicherung hat, muss er nun selbst dafür aufkommen. Claus‘ größter Fehler war es, sich nicht genug mit dem Thema Versicherungen zu beschäftigen.</a:t>
            </a:r>
          </a:p>
        </p:txBody>
      </p:sp>
    </p:spTree>
    <p:extLst>
      <p:ext uri="{BB962C8B-B14F-4D97-AF65-F5344CB8AC3E}">
        <p14:creationId xmlns:p14="http://schemas.microsoft.com/office/powerpoint/2010/main" val="3777295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c 2/3">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70B3AAD0-4358-1426-7F24-36A2855E7810}"/>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5" name="Rechteck 4">
            <a:extLst>
              <a:ext uri="{FF2B5EF4-FFF2-40B4-BE49-F238E27FC236}">
                <a16:creationId xmlns:a16="http://schemas.microsoft.com/office/drawing/2014/main" id="{B7912C82-CE2B-482D-27E5-88FFAD5F6363}"/>
              </a:ext>
            </a:extLst>
          </p:cNvPr>
          <p:cNvSpPr/>
          <p:nvPr userDrawn="1"/>
        </p:nvSpPr>
        <p:spPr>
          <a:xfrm>
            <a:off x="1041162" y="1013752"/>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Lösung zum Klassenmaterial V-2 (Fortsetzung)</a:t>
            </a:r>
            <a:endParaRPr lang="de-DE" sz="1400" dirty="0">
              <a:solidFill>
                <a:schemeClr val="tx1"/>
              </a:solidFill>
              <a:latin typeface="Helvetica" panose="020B0604020202020204" pitchFamily="34" charset="0"/>
              <a:cs typeface="Helvetica" panose="020B0604020202020204" pitchFamily="34" charset="0"/>
            </a:endParaRPr>
          </a:p>
        </p:txBody>
      </p:sp>
      <p:sp>
        <p:nvSpPr>
          <p:cNvPr id="2" name="Rechteck: abgerundete Ecken 1">
            <a:extLst>
              <a:ext uri="{FF2B5EF4-FFF2-40B4-BE49-F238E27FC236}">
                <a16:creationId xmlns:a16="http://schemas.microsoft.com/office/drawing/2014/main" id="{0A7730FE-CA85-632B-82DC-A83DB5DA932A}"/>
              </a:ext>
            </a:extLst>
          </p:cNvPr>
          <p:cNvSpPr/>
          <p:nvPr userDrawn="1"/>
        </p:nvSpPr>
        <p:spPr>
          <a:xfrm>
            <a:off x="5544475" y="389629"/>
            <a:ext cx="990000"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200" dirty="0">
                <a:solidFill>
                  <a:schemeClr val="tx1"/>
                </a:solidFill>
                <a:latin typeface="Helvetica" panose="020B0604020202020204" pitchFamily="34" charset="0"/>
                <a:cs typeface="Helvetica" panose="020B0604020202020204" pitchFamily="34" charset="0"/>
              </a:rPr>
              <a:t>V-c 2/3</a:t>
            </a:r>
          </a:p>
        </p:txBody>
      </p:sp>
      <p:sp>
        <p:nvSpPr>
          <p:cNvPr id="4" name="Textfeld 3">
            <a:extLst>
              <a:ext uri="{FF2B5EF4-FFF2-40B4-BE49-F238E27FC236}">
                <a16:creationId xmlns:a16="http://schemas.microsoft.com/office/drawing/2014/main" id="{1F5EEFD7-4A69-3A48-EEBE-7B1DAF0EDE6A}"/>
              </a:ext>
            </a:extLst>
          </p:cNvPr>
          <p:cNvSpPr txBox="1"/>
          <p:nvPr userDrawn="1"/>
        </p:nvSpPr>
        <p:spPr>
          <a:xfrm>
            <a:off x="1041166" y="1558146"/>
            <a:ext cx="5513950" cy="523220"/>
          </a:xfrm>
          <a:prstGeom prst="rect">
            <a:avLst/>
          </a:prstGeom>
          <a:noFill/>
        </p:spPr>
        <p:txBody>
          <a:bodyPr wrap="square" lIns="0" rIns="0">
            <a:spAutoFit/>
          </a:bodyPr>
          <a:lstStyle/>
          <a:p>
            <a:r>
              <a:rPr lang="de-DE" sz="1400" b="1" dirty="0">
                <a:latin typeface="helvetica"/>
                <a:ea typeface="Inter" panose="020B0502030000000004" pitchFamily="34" charset="0"/>
                <a:cs typeface="Inter" panose="020B0502030000000004" pitchFamily="34" charset="0"/>
              </a:rPr>
              <a:t>Der Vergleich unserer Hypothesen und unserer Lösung zeigt, dass wir Folgendes gelernt haben</a:t>
            </a:r>
            <a:r>
              <a:rPr lang="de-DE" sz="1400" b="1" dirty="0">
                <a:solidFill>
                  <a:schemeClr val="tx1"/>
                </a:solidFill>
                <a:latin typeface="helvetica"/>
                <a:ea typeface="Inter" panose="020B0502030000000004" pitchFamily="34" charset="0"/>
                <a:cs typeface="Inter" panose="020B0502030000000004" pitchFamily="34" charset="0"/>
              </a:rPr>
              <a:t>:</a:t>
            </a:r>
          </a:p>
        </p:txBody>
      </p:sp>
      <p:sp>
        <p:nvSpPr>
          <p:cNvPr id="6" name="Textfeld 5">
            <a:extLst>
              <a:ext uri="{FF2B5EF4-FFF2-40B4-BE49-F238E27FC236}">
                <a16:creationId xmlns:a16="http://schemas.microsoft.com/office/drawing/2014/main" id="{8709DF4D-2529-E547-E2D3-F776034EA37E}"/>
              </a:ext>
            </a:extLst>
          </p:cNvPr>
          <p:cNvSpPr txBox="1"/>
          <p:nvPr userDrawn="1"/>
        </p:nvSpPr>
        <p:spPr>
          <a:xfrm>
            <a:off x="1041163" y="3942611"/>
            <a:ext cx="5513950" cy="307777"/>
          </a:xfrm>
          <a:prstGeom prst="rect">
            <a:avLst/>
          </a:prstGeom>
          <a:noFill/>
        </p:spPr>
        <p:txBody>
          <a:bodyPr wrap="square" lIns="0" rIns="0">
            <a:spAutoFit/>
          </a:bodyPr>
          <a:lstStyle/>
          <a:p>
            <a:r>
              <a:rPr lang="de-DE" sz="1400" b="1" dirty="0">
                <a:latin typeface="helvetica"/>
                <a:ea typeface="Inter" panose="020B0502030000000004" pitchFamily="34" charset="0"/>
                <a:cs typeface="Inter" panose="020B0502030000000004" pitchFamily="34" charset="0"/>
              </a:rPr>
              <a:t>Das nehmen wir aus dem Mystery für unseren Alltag mit</a:t>
            </a:r>
            <a:r>
              <a:rPr lang="de-DE" sz="1400" b="1" dirty="0">
                <a:solidFill>
                  <a:schemeClr val="tx1"/>
                </a:solidFill>
                <a:latin typeface="helvetica"/>
                <a:ea typeface="Inter" panose="020B0502030000000004" pitchFamily="34" charset="0"/>
                <a:cs typeface="Inter" panose="020B0502030000000004" pitchFamily="34" charset="0"/>
              </a:rPr>
              <a:t>:</a:t>
            </a:r>
          </a:p>
        </p:txBody>
      </p:sp>
      <p:sp>
        <p:nvSpPr>
          <p:cNvPr id="7" name="Textfeld 6">
            <a:extLst>
              <a:ext uri="{FF2B5EF4-FFF2-40B4-BE49-F238E27FC236}">
                <a16:creationId xmlns:a16="http://schemas.microsoft.com/office/drawing/2014/main" id="{6F9C2F1E-FD50-FA56-C7D3-F0DCF445B4B0}"/>
              </a:ext>
            </a:extLst>
          </p:cNvPr>
          <p:cNvSpPr txBox="1"/>
          <p:nvPr userDrawn="1"/>
        </p:nvSpPr>
        <p:spPr>
          <a:xfrm>
            <a:off x="1052290" y="9461886"/>
            <a:ext cx="5536198" cy="461665"/>
          </a:xfrm>
          <a:prstGeom prst="rect">
            <a:avLst/>
          </a:prstGeom>
          <a:noFill/>
        </p:spPr>
        <p:txBody>
          <a:bodyPr wrap="square" lIns="0">
            <a:spAutoFit/>
          </a:bodyPr>
          <a:lstStyle/>
          <a:p>
            <a:r>
              <a:rPr lang="de-DE" sz="800" dirty="0">
                <a:latin typeface="helvetica" panose="020B0604020202020204" pitchFamily="34" charset="0"/>
                <a:cs typeface="helvetica" panose="020B0604020202020204" pitchFamily="34" charset="0"/>
              </a:rPr>
              <a:t>Dieses Arbeitsblatt orientiert sich an: </a:t>
            </a:r>
          </a:p>
          <a:p>
            <a:r>
              <a:rPr lang="de-DE" sz="800" dirty="0">
                <a:latin typeface="helvetica" panose="020B0604020202020204" pitchFamily="34" charset="0"/>
                <a:cs typeface="helvetica" panose="020B0604020202020204" pitchFamily="34" charset="0"/>
              </a:rPr>
              <a:t>Fridrich, Christian (2015): Kompetenzorientiertes Lernen mit Mysterys – didaktisches Potenzial und methodische Umsetzung eines ergebnisoffenen Lernarrangements. In: GW-Unterricht 140 (4/2015), Seiten 50-62. </a:t>
            </a:r>
          </a:p>
        </p:txBody>
      </p:sp>
      <p:sp>
        <p:nvSpPr>
          <p:cNvPr id="8" name="Rechteck 7">
            <a:extLst>
              <a:ext uri="{FF2B5EF4-FFF2-40B4-BE49-F238E27FC236}">
                <a16:creationId xmlns:a16="http://schemas.microsoft.com/office/drawing/2014/main" id="{B2B52F3A-B4E3-3512-BF74-F167B424EED3}"/>
              </a:ext>
            </a:extLst>
          </p:cNvPr>
          <p:cNvSpPr/>
          <p:nvPr userDrawn="1"/>
        </p:nvSpPr>
        <p:spPr>
          <a:xfrm>
            <a:off x="1041163" y="2129164"/>
            <a:ext cx="5513950" cy="1620000"/>
          </a:xfrm>
          <a:prstGeom prst="rect">
            <a:avLst/>
          </a:prstGeom>
          <a:solidFill>
            <a:srgbClr val="FFFFFF">
              <a:alpha val="69804"/>
            </a:srgbClr>
          </a:solidFill>
          <a:ln w="6350">
            <a:solidFill>
              <a:srgbClr val="ECEEF2"/>
            </a:solid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ormAutofit/>
          </a:bodyPr>
          <a:lstStyle/>
          <a:p>
            <a:pPr marL="285750" indent="-285750">
              <a:buFont typeface="Arial" panose="020B0604020202020204" pitchFamily="34" charset="0"/>
              <a:buChar char="•"/>
            </a:pPr>
            <a:r>
              <a:rPr lang="de-DE" sz="1600" dirty="0">
                <a:solidFill>
                  <a:schemeClr val="tx2"/>
                </a:solidFill>
                <a:latin typeface="Ink Free" panose="03080402000500000000" pitchFamily="66" charset="0"/>
                <a:ea typeface="Inter" panose="020B0502030000000004" pitchFamily="34" charset="0"/>
                <a:cs typeface="helvetica" panose="020B0604020202020204" pitchFamily="34" charset="0"/>
              </a:rPr>
              <a:t>Versicherungsschutz ist auch ein Bestandteil finanzieller Vorsorge. </a:t>
            </a:r>
          </a:p>
          <a:p>
            <a:pPr marL="285750" indent="-285750">
              <a:buFont typeface="Arial" panose="020B0604020202020204" pitchFamily="34" charset="0"/>
              <a:buChar char="•"/>
            </a:pPr>
            <a:r>
              <a:rPr lang="de-DE" sz="1600" dirty="0">
                <a:solidFill>
                  <a:schemeClr val="tx2"/>
                </a:solidFill>
                <a:latin typeface="Ink Free" panose="03080402000500000000" pitchFamily="66" charset="0"/>
                <a:ea typeface="Inter" panose="020B0502030000000004" pitchFamily="34" charset="0"/>
                <a:cs typeface="helvetica" panose="020B0604020202020204" pitchFamily="34" charset="0"/>
              </a:rPr>
              <a:t>Finanzielle Probleme entstehen nicht nur durch Fehler bei der Geldanlage oder durch die individuelle Lebensführung.</a:t>
            </a:r>
          </a:p>
        </p:txBody>
      </p:sp>
      <p:sp>
        <p:nvSpPr>
          <p:cNvPr id="9" name="Rechteck 8">
            <a:extLst>
              <a:ext uri="{FF2B5EF4-FFF2-40B4-BE49-F238E27FC236}">
                <a16:creationId xmlns:a16="http://schemas.microsoft.com/office/drawing/2014/main" id="{F0747546-0D46-AFC0-8134-14BA9329377A}"/>
              </a:ext>
            </a:extLst>
          </p:cNvPr>
          <p:cNvSpPr/>
          <p:nvPr userDrawn="1"/>
        </p:nvSpPr>
        <p:spPr>
          <a:xfrm>
            <a:off x="1041162" y="4324362"/>
            <a:ext cx="5513950" cy="2880000"/>
          </a:xfrm>
          <a:prstGeom prst="rect">
            <a:avLst/>
          </a:prstGeom>
          <a:solidFill>
            <a:srgbClr val="FFFFFF">
              <a:alpha val="69804"/>
            </a:srgbClr>
          </a:solidFill>
          <a:ln w="6350">
            <a:solidFill>
              <a:srgbClr val="ECEEF2"/>
            </a:solid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ormAutofit lnSpcReduction="10000"/>
          </a:bodyPr>
          <a:lstStyle/>
          <a:p>
            <a:pPr marL="285750" indent="-285750">
              <a:buFont typeface="Arial" panose="020B0604020202020204" pitchFamily="34" charset="0"/>
              <a:buChar char="•"/>
            </a:pPr>
            <a:r>
              <a:rPr lang="de-DE" sz="1600" dirty="0">
                <a:solidFill>
                  <a:schemeClr val="tx2"/>
                </a:solidFill>
                <a:latin typeface="Ink Free" panose="03080402000500000000" pitchFamily="66" charset="0"/>
                <a:ea typeface="Inter" panose="020B0502030000000004" pitchFamily="34" charset="0"/>
                <a:cs typeface="helvetica" panose="020B0604020202020204" pitchFamily="34" charset="0"/>
              </a:rPr>
              <a:t>Bestimmte Lebensrisiken sollten wir absichern – vor allem, wenn mögliche Schäden unsere finanzielle Leistungsfähigkeit übersteigen. </a:t>
            </a:r>
          </a:p>
          <a:p>
            <a:pPr marL="285750" indent="-285750">
              <a:buFont typeface="Arial" panose="020B0604020202020204" pitchFamily="34" charset="0"/>
              <a:buChar char="•"/>
            </a:pPr>
            <a:r>
              <a:rPr lang="de-DE" sz="1600" dirty="0">
                <a:solidFill>
                  <a:schemeClr val="tx2"/>
                </a:solidFill>
                <a:latin typeface="Ink Free" panose="03080402000500000000" pitchFamily="66" charset="0"/>
                <a:ea typeface="Inter" panose="020B0502030000000004" pitchFamily="34" charset="0"/>
                <a:cs typeface="helvetica" panose="020B0604020202020204" pitchFamily="34" charset="0"/>
              </a:rPr>
              <a:t>Viele Versicherungen zu haben bedeutet nicht automatisch, gut versichert zu sein. Wichtig ist es, die notwendigen Versicherungen zu haben. </a:t>
            </a:r>
          </a:p>
          <a:p>
            <a:pPr marL="285750" indent="-285750">
              <a:buFont typeface="Arial" panose="020B0604020202020204" pitchFamily="34" charset="0"/>
              <a:buChar char="•"/>
            </a:pPr>
            <a:r>
              <a:rPr lang="de-DE" sz="1600" dirty="0">
                <a:solidFill>
                  <a:schemeClr val="tx2"/>
                </a:solidFill>
                <a:latin typeface="Ink Free" panose="03080402000500000000" pitchFamily="66" charset="0"/>
                <a:ea typeface="Inter" panose="020B0502030000000004" pitchFamily="34" charset="0"/>
                <a:cs typeface="helvetica" panose="020B0604020202020204" pitchFamily="34" charset="0"/>
              </a:rPr>
              <a:t>Auch wenn das Angebot an Versicherungen groß und zunächst unübersichtlich ist, sollten wir uns mit dem Thema beschäftigen.</a:t>
            </a:r>
          </a:p>
          <a:p>
            <a:pPr marL="285750" indent="-285750">
              <a:buFont typeface="Arial" panose="020B0604020202020204" pitchFamily="34" charset="0"/>
              <a:buChar char="•"/>
            </a:pPr>
            <a:r>
              <a:rPr lang="de-DE" sz="1600" dirty="0">
                <a:solidFill>
                  <a:schemeClr val="tx2"/>
                </a:solidFill>
                <a:latin typeface="Ink Free" panose="03080402000500000000" pitchFamily="66" charset="0"/>
                <a:ea typeface="Inter" panose="020B0502030000000004" pitchFamily="34" charset="0"/>
                <a:cs typeface="helvetica" panose="020B0604020202020204" pitchFamily="34" charset="0"/>
              </a:rPr>
              <a:t>Wenn sich unsere Lebensumstände ändern, sollten wir unseren Versicherungsschutz prüfen.</a:t>
            </a:r>
          </a:p>
        </p:txBody>
      </p:sp>
      <p:sp>
        <p:nvSpPr>
          <p:cNvPr id="10" name="Textfeld 9">
            <a:extLst>
              <a:ext uri="{FF2B5EF4-FFF2-40B4-BE49-F238E27FC236}">
                <a16:creationId xmlns:a16="http://schemas.microsoft.com/office/drawing/2014/main" id="{B4A93C46-C965-606C-8E41-1C2E0CCDE850}"/>
              </a:ext>
            </a:extLst>
          </p:cNvPr>
          <p:cNvSpPr txBox="1"/>
          <p:nvPr userDrawn="1"/>
        </p:nvSpPr>
        <p:spPr>
          <a:xfrm>
            <a:off x="1041163" y="7406112"/>
            <a:ext cx="5513950" cy="307777"/>
          </a:xfrm>
          <a:prstGeom prst="rect">
            <a:avLst/>
          </a:prstGeom>
          <a:noFill/>
        </p:spPr>
        <p:txBody>
          <a:bodyPr wrap="square" lIns="0" rIns="0">
            <a:spAutoFit/>
          </a:bodyPr>
          <a:lstStyle/>
          <a:p>
            <a:r>
              <a:rPr lang="de-DE" sz="1400" b="1" dirty="0">
                <a:latin typeface="helvetica"/>
                <a:ea typeface="Inter" panose="020B0502030000000004" pitchFamily="34" charset="0"/>
                <a:cs typeface="Inter" panose="020B0502030000000004" pitchFamily="34" charset="0"/>
              </a:rPr>
              <a:t>Das interessiert mich noch / dazu will ich mehr erfahren</a:t>
            </a:r>
            <a:r>
              <a:rPr lang="de-DE" sz="1400" b="1" dirty="0">
                <a:solidFill>
                  <a:schemeClr val="tx1"/>
                </a:solidFill>
                <a:latin typeface="helvetica"/>
                <a:ea typeface="Inter" panose="020B0502030000000004" pitchFamily="34" charset="0"/>
                <a:cs typeface="Inter" panose="020B0502030000000004" pitchFamily="34" charset="0"/>
              </a:rPr>
              <a:t>:</a:t>
            </a:r>
          </a:p>
        </p:txBody>
      </p:sp>
      <p:sp>
        <p:nvSpPr>
          <p:cNvPr id="11" name="Rechteck 10">
            <a:extLst>
              <a:ext uri="{FF2B5EF4-FFF2-40B4-BE49-F238E27FC236}">
                <a16:creationId xmlns:a16="http://schemas.microsoft.com/office/drawing/2014/main" id="{00F610DE-5B70-E0EE-AF18-87E95812FFC3}"/>
              </a:ext>
            </a:extLst>
          </p:cNvPr>
          <p:cNvSpPr/>
          <p:nvPr userDrawn="1"/>
        </p:nvSpPr>
        <p:spPr>
          <a:xfrm>
            <a:off x="1041162" y="7787862"/>
            <a:ext cx="5513950" cy="1535627"/>
          </a:xfrm>
          <a:prstGeom prst="rect">
            <a:avLst/>
          </a:prstGeom>
          <a:solidFill>
            <a:srgbClr val="FFFFFF">
              <a:alpha val="69804"/>
            </a:srgbClr>
          </a:solidFill>
          <a:ln w="6350">
            <a:solidFill>
              <a:srgbClr val="ECEEF2"/>
            </a:solid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ormAutofit/>
          </a:bodyPr>
          <a:lstStyle/>
          <a:p>
            <a:r>
              <a:rPr lang="de-DE" sz="1600" dirty="0">
                <a:solidFill>
                  <a:schemeClr val="tx2"/>
                </a:solidFill>
                <a:latin typeface="Ink Free" panose="03080402000500000000" pitchFamily="66" charset="0"/>
                <a:ea typeface="Inter" panose="020B0502030000000004" pitchFamily="34" charset="0"/>
                <a:cs typeface="helvetica" panose="020B0604020202020204" pitchFamily="34" charset="0"/>
              </a:rPr>
              <a:t>[individuelle Antworten, die entweder sofort oder, an einen Rechercheauftrag gekoppelt, in der Folgestunde besprochen werden können]</a:t>
            </a:r>
          </a:p>
        </p:txBody>
      </p:sp>
    </p:spTree>
    <p:extLst>
      <p:ext uri="{BB962C8B-B14F-4D97-AF65-F5344CB8AC3E}">
        <p14:creationId xmlns:p14="http://schemas.microsoft.com/office/powerpoint/2010/main" val="2315290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c 3/3">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70B3AAD0-4358-1426-7F24-36A2855E7810}"/>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5" name="Rechteck 4">
            <a:extLst>
              <a:ext uri="{FF2B5EF4-FFF2-40B4-BE49-F238E27FC236}">
                <a16:creationId xmlns:a16="http://schemas.microsoft.com/office/drawing/2014/main" id="{B7912C82-CE2B-482D-27E5-88FFAD5F6363}"/>
              </a:ext>
            </a:extLst>
          </p:cNvPr>
          <p:cNvSpPr/>
          <p:nvPr userDrawn="1"/>
        </p:nvSpPr>
        <p:spPr>
          <a:xfrm>
            <a:off x="1041162" y="1013752"/>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Lösung zum Klassenmaterial V-2 (Fortsetzung)</a:t>
            </a:r>
            <a:endParaRPr lang="de-DE" sz="1400" dirty="0">
              <a:solidFill>
                <a:schemeClr val="tx1"/>
              </a:solidFill>
              <a:latin typeface="Helvetica" panose="020B0604020202020204" pitchFamily="34" charset="0"/>
              <a:cs typeface="Helvetica" panose="020B0604020202020204" pitchFamily="34" charset="0"/>
            </a:endParaRPr>
          </a:p>
        </p:txBody>
      </p:sp>
      <p:sp>
        <p:nvSpPr>
          <p:cNvPr id="2" name="Rechteck: abgerundete Ecken 1">
            <a:extLst>
              <a:ext uri="{FF2B5EF4-FFF2-40B4-BE49-F238E27FC236}">
                <a16:creationId xmlns:a16="http://schemas.microsoft.com/office/drawing/2014/main" id="{5CCD30B7-23B6-422D-9374-93BA62530E76}"/>
              </a:ext>
            </a:extLst>
          </p:cNvPr>
          <p:cNvSpPr/>
          <p:nvPr userDrawn="1"/>
        </p:nvSpPr>
        <p:spPr>
          <a:xfrm>
            <a:off x="5544475" y="389629"/>
            <a:ext cx="990000"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200" dirty="0">
                <a:solidFill>
                  <a:schemeClr val="tx1"/>
                </a:solidFill>
                <a:latin typeface="Helvetica" panose="020B0604020202020204" pitchFamily="34" charset="0"/>
                <a:cs typeface="Helvetica" panose="020B0604020202020204" pitchFamily="34" charset="0"/>
              </a:rPr>
              <a:t>V-c 3/3</a:t>
            </a:r>
          </a:p>
        </p:txBody>
      </p:sp>
      <p:sp>
        <p:nvSpPr>
          <p:cNvPr id="4" name="Textfeld 3">
            <a:extLst>
              <a:ext uri="{FF2B5EF4-FFF2-40B4-BE49-F238E27FC236}">
                <a16:creationId xmlns:a16="http://schemas.microsoft.com/office/drawing/2014/main" id="{EFE8B29C-5A84-2FCA-E2D4-C864C57DC00F}"/>
              </a:ext>
            </a:extLst>
          </p:cNvPr>
          <p:cNvSpPr txBox="1"/>
          <p:nvPr userDrawn="1"/>
        </p:nvSpPr>
        <p:spPr>
          <a:xfrm>
            <a:off x="1041162" y="1497350"/>
            <a:ext cx="5513950" cy="523220"/>
          </a:xfrm>
          <a:prstGeom prst="rect">
            <a:avLst/>
          </a:prstGeom>
          <a:noFill/>
        </p:spPr>
        <p:txBody>
          <a:bodyPr wrap="square" lIns="0" rIns="0">
            <a:spAutoFit/>
          </a:bodyPr>
          <a:lstStyle/>
          <a:p>
            <a:r>
              <a:rPr lang="de-DE" sz="1400" b="1" dirty="0">
                <a:latin typeface="helvetica"/>
                <a:ea typeface="Inter" panose="020B0502030000000004" pitchFamily="34" charset="0"/>
                <a:cs typeface="Inter" panose="020B0502030000000004" pitchFamily="34" charset="0"/>
              </a:rPr>
              <a:t>Warum hätte ein Umzug nach Niedersachsen Claus vor dem finanziellen Ruin gerettet?</a:t>
            </a:r>
            <a:endParaRPr lang="de-DE" sz="1400" b="1" dirty="0">
              <a:solidFill>
                <a:schemeClr val="tx1"/>
              </a:solidFill>
              <a:latin typeface="helvetica"/>
              <a:ea typeface="Inter" panose="020B0502030000000004" pitchFamily="34" charset="0"/>
              <a:cs typeface="Inter" panose="020B0502030000000004" pitchFamily="34" charset="0"/>
            </a:endParaRPr>
          </a:p>
        </p:txBody>
      </p:sp>
      <p:sp>
        <p:nvSpPr>
          <p:cNvPr id="7" name="Textfeld 6">
            <a:extLst>
              <a:ext uri="{FF2B5EF4-FFF2-40B4-BE49-F238E27FC236}">
                <a16:creationId xmlns:a16="http://schemas.microsoft.com/office/drawing/2014/main" id="{B628623B-CAE9-DFDE-4D23-761A39503B2F}"/>
              </a:ext>
            </a:extLst>
          </p:cNvPr>
          <p:cNvSpPr txBox="1"/>
          <p:nvPr userDrawn="1"/>
        </p:nvSpPr>
        <p:spPr>
          <a:xfrm>
            <a:off x="1030033" y="4674023"/>
            <a:ext cx="5513950" cy="523220"/>
          </a:xfrm>
          <a:prstGeom prst="rect">
            <a:avLst/>
          </a:prstGeom>
          <a:noFill/>
        </p:spPr>
        <p:txBody>
          <a:bodyPr wrap="square" lIns="0" rIns="0">
            <a:spAutoFit/>
          </a:bodyPr>
          <a:lstStyle/>
          <a:p>
            <a:r>
              <a:rPr lang="de-DE" sz="1400" b="1" dirty="0">
                <a:latin typeface="helvetica"/>
                <a:ea typeface="Inter" panose="020B0502030000000004" pitchFamily="34" charset="0"/>
                <a:cs typeface="Inter" panose="020B0502030000000004" pitchFamily="34" charset="0"/>
              </a:rPr>
              <a:t>Welche anderen Entscheidungen oder Versäumnisse hätten Claus zum Verhängnis werden können?</a:t>
            </a:r>
            <a:endParaRPr lang="de-DE" sz="1400" b="1" dirty="0">
              <a:solidFill>
                <a:schemeClr val="tx1"/>
              </a:solidFill>
              <a:latin typeface="helvetica"/>
              <a:ea typeface="Inter" panose="020B0502030000000004" pitchFamily="34" charset="0"/>
              <a:cs typeface="Inter" panose="020B0502030000000004" pitchFamily="34" charset="0"/>
            </a:endParaRPr>
          </a:p>
        </p:txBody>
      </p:sp>
      <p:sp>
        <p:nvSpPr>
          <p:cNvPr id="9" name="Rechteck 8">
            <a:extLst>
              <a:ext uri="{FF2B5EF4-FFF2-40B4-BE49-F238E27FC236}">
                <a16:creationId xmlns:a16="http://schemas.microsoft.com/office/drawing/2014/main" id="{310EA129-005E-F267-88F9-B246C3DD3238}"/>
              </a:ext>
            </a:extLst>
          </p:cNvPr>
          <p:cNvSpPr/>
          <p:nvPr userDrawn="1"/>
        </p:nvSpPr>
        <p:spPr>
          <a:xfrm>
            <a:off x="1030038" y="2081949"/>
            <a:ext cx="5513950" cy="2340000"/>
          </a:xfrm>
          <a:prstGeom prst="rect">
            <a:avLst/>
          </a:prstGeom>
          <a:solidFill>
            <a:srgbClr val="FFFFFF">
              <a:alpha val="69804"/>
            </a:srgbClr>
          </a:solidFill>
          <a:ln w="6350">
            <a:solidFill>
              <a:srgbClr val="ECEEF2"/>
            </a:solid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ormAutofit/>
          </a:bodyPr>
          <a:lstStyle/>
          <a:p>
            <a:r>
              <a:rPr lang="de-DE" sz="1600" dirty="0">
                <a:solidFill>
                  <a:schemeClr val="tx2"/>
                </a:solidFill>
                <a:latin typeface="Ink Free" panose="03080402000500000000" pitchFamily="66" charset="0"/>
                <a:ea typeface="Inter" panose="020B0502030000000004" pitchFamily="34" charset="0"/>
                <a:cs typeface="helvetica" panose="020B0604020202020204" pitchFamily="34" charset="0"/>
              </a:rPr>
              <a:t>In einzelnen Bundesländern gilt die Pflicht, eine Hundehaftpflicht abzuschließen. Niedersachsen gehört zu diesen Bundesländern.</a:t>
            </a:r>
          </a:p>
        </p:txBody>
      </p:sp>
      <p:sp>
        <p:nvSpPr>
          <p:cNvPr id="16" name="Rechteck 15">
            <a:extLst>
              <a:ext uri="{FF2B5EF4-FFF2-40B4-BE49-F238E27FC236}">
                <a16:creationId xmlns:a16="http://schemas.microsoft.com/office/drawing/2014/main" id="{BF8E6BCA-2140-6F7B-94A3-AB8E65E40312}"/>
              </a:ext>
            </a:extLst>
          </p:cNvPr>
          <p:cNvSpPr/>
          <p:nvPr userDrawn="1"/>
        </p:nvSpPr>
        <p:spPr>
          <a:xfrm>
            <a:off x="1030038" y="5238411"/>
            <a:ext cx="5513950" cy="3535880"/>
          </a:xfrm>
          <a:prstGeom prst="rect">
            <a:avLst/>
          </a:prstGeom>
          <a:solidFill>
            <a:srgbClr val="FFFFFF">
              <a:alpha val="69804"/>
            </a:srgbClr>
          </a:solidFill>
          <a:ln w="6350">
            <a:solidFill>
              <a:srgbClr val="ECEEF2"/>
            </a:solidFill>
          </a:ln>
          <a:effectLst>
            <a:outerShdw blurRad="50800" dist="381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ormAutofit/>
          </a:bodyPr>
          <a:lstStyle/>
          <a:p>
            <a:r>
              <a:rPr lang="de-DE" sz="1600" dirty="0">
                <a:solidFill>
                  <a:schemeClr val="tx2"/>
                </a:solidFill>
                <a:latin typeface="Ink Free" panose="03080402000500000000" pitchFamily="66" charset="0"/>
                <a:ea typeface="Inter" panose="020B0502030000000004" pitchFamily="34" charset="0"/>
                <a:cs typeface="helvetica" panose="020B0604020202020204" pitchFamily="34" charset="0"/>
              </a:rPr>
              <a:t>Claus hatte vor der Ehe mit Aylin keine Haftpflichtversicherung und hat auch nach der Scheidung keine neue abgeschlossen. Hätte Claus einen Unfall verursacht, so hätte auch das für ihn den finanziellen Ruin bedeuten können.</a:t>
            </a:r>
          </a:p>
          <a:p>
            <a:endParaRPr lang="de-DE" sz="1600" dirty="0">
              <a:solidFill>
                <a:schemeClr val="tx2"/>
              </a:solidFill>
              <a:latin typeface="Ink Free" panose="03080402000500000000" pitchFamily="66" charset="0"/>
              <a:ea typeface="Inter" panose="020B0502030000000004" pitchFamily="34" charset="0"/>
              <a:cs typeface="helvetica" panose="020B0604020202020204" pitchFamily="34" charset="0"/>
            </a:endParaRPr>
          </a:p>
          <a:p>
            <a:endParaRPr lang="de-DE" sz="1600" dirty="0">
              <a:solidFill>
                <a:schemeClr val="tx2"/>
              </a:solidFill>
              <a:latin typeface="helvetica" panose="020B0604020202020204" pitchFamily="34" charset="0"/>
              <a:ea typeface="Inter" panose="020B0502030000000004" pitchFamily="34" charset="0"/>
              <a:cs typeface="helvetica" panose="020B0604020202020204" pitchFamily="34" charset="0"/>
            </a:endParaRPr>
          </a:p>
        </p:txBody>
      </p:sp>
    </p:spTree>
    <p:extLst>
      <p:ext uri="{BB962C8B-B14F-4D97-AF65-F5344CB8AC3E}">
        <p14:creationId xmlns:p14="http://schemas.microsoft.com/office/powerpoint/2010/main" val="1692561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d 1/3">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A409F668-4F65-EBEE-7C14-A460F7502E3D}"/>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4" name="Rechteck: abgerundete Ecken 3">
            <a:extLst>
              <a:ext uri="{FF2B5EF4-FFF2-40B4-BE49-F238E27FC236}">
                <a16:creationId xmlns:a16="http://schemas.microsoft.com/office/drawing/2014/main" id="{57E877F3-FA77-505F-2344-8EF6601B0582}"/>
              </a:ext>
            </a:extLst>
          </p:cNvPr>
          <p:cNvSpPr/>
          <p:nvPr userDrawn="1"/>
        </p:nvSpPr>
        <p:spPr>
          <a:xfrm>
            <a:off x="5544475" y="389629"/>
            <a:ext cx="990000"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200" dirty="0">
                <a:solidFill>
                  <a:schemeClr val="tx1"/>
                </a:solidFill>
                <a:latin typeface="Helvetica" panose="020B0604020202020204" pitchFamily="34" charset="0"/>
                <a:cs typeface="Helvetica" panose="020B0604020202020204" pitchFamily="34" charset="0"/>
              </a:rPr>
              <a:t>V-d 1/3</a:t>
            </a:r>
          </a:p>
        </p:txBody>
      </p:sp>
      <p:sp>
        <p:nvSpPr>
          <p:cNvPr id="9" name="Rechteck 8">
            <a:extLst>
              <a:ext uri="{FF2B5EF4-FFF2-40B4-BE49-F238E27FC236}">
                <a16:creationId xmlns:a16="http://schemas.microsoft.com/office/drawing/2014/main" id="{B9D7B764-7F62-A833-08BF-F43DCBE9150B}"/>
              </a:ext>
            </a:extLst>
          </p:cNvPr>
          <p:cNvSpPr/>
          <p:nvPr userDrawn="1"/>
        </p:nvSpPr>
        <p:spPr>
          <a:xfrm>
            <a:off x="1022861" y="1004827"/>
            <a:ext cx="5513950" cy="2462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600" b="1" dirty="0">
                <a:solidFill>
                  <a:schemeClr val="tx2"/>
                </a:solidFill>
                <a:latin typeface="Helvetica" panose="020B0604020202020204" pitchFamily="34" charset="0"/>
                <a:cs typeface="Helvetica" panose="020B0604020202020204" pitchFamily="34" charset="0"/>
              </a:rPr>
              <a:t>Methodenblatt zur Einheit „Versicherungen“</a:t>
            </a:r>
            <a:endParaRPr lang="de-DE" sz="1600" dirty="0">
              <a:solidFill>
                <a:schemeClr val="tx2"/>
              </a:solidFill>
              <a:latin typeface="Helvetica" panose="020B0604020202020204" pitchFamily="34" charset="0"/>
              <a:cs typeface="Helvetica" panose="020B0604020202020204" pitchFamily="34" charset="0"/>
            </a:endParaRPr>
          </a:p>
        </p:txBody>
      </p:sp>
      <p:sp>
        <p:nvSpPr>
          <p:cNvPr id="13" name="Rechteck 12">
            <a:extLst>
              <a:ext uri="{FF2B5EF4-FFF2-40B4-BE49-F238E27FC236}">
                <a16:creationId xmlns:a16="http://schemas.microsoft.com/office/drawing/2014/main" id="{FFD2F6C1-EC6B-A20D-CFF5-3D67E436EC0D}"/>
              </a:ext>
            </a:extLst>
          </p:cNvPr>
          <p:cNvSpPr/>
          <p:nvPr userDrawn="1"/>
        </p:nvSpPr>
        <p:spPr>
          <a:xfrm>
            <a:off x="1020525" y="1843313"/>
            <a:ext cx="5523669" cy="725835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r>
              <a:rPr lang="de-DE" sz="1200" dirty="0">
                <a:solidFill>
                  <a:schemeClr val="tx1"/>
                </a:solidFill>
                <a:latin typeface="Helvetica" panose="020B0604020202020204" pitchFamily="34" charset="0"/>
                <a:cs typeface="Helvetica" panose="020B0604020202020204" pitchFamily="34" charset="0"/>
              </a:rPr>
              <a:t>In der Doppelstunde zum Thema Versicherungen dreht sich zunächst alles um die Frage „Warum ist Claus finanziell ruiniert?“. Das Mystery dient der Problematisierung und ermöglicht den Schülerinnen und Schülern, eigenständig die Relevanz eines soliden Versicherungsschutzes zu erkennen. </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Vorbereitung, vor dem Unterricht</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Drucken Sie das Set mit den Mystery-Karten (V-A) so oft aus, </a:t>
            </a:r>
            <a:br>
              <a:rPr lang="de-DE" sz="1200" dirty="0">
                <a:solidFill>
                  <a:schemeClr val="tx1"/>
                </a:solidFill>
                <a:latin typeface="Helvetica" panose="020B0604020202020204" pitchFamily="34" charset="0"/>
                <a:cs typeface="Helvetica" panose="020B0604020202020204" pitchFamily="34" charset="0"/>
              </a:rPr>
            </a:br>
            <a:r>
              <a:rPr lang="de-DE" sz="1200" dirty="0">
                <a:solidFill>
                  <a:schemeClr val="tx1"/>
                </a:solidFill>
                <a:latin typeface="Helvetica" panose="020B0604020202020204" pitchFamily="34" charset="0"/>
                <a:cs typeface="Helvetica" panose="020B0604020202020204" pitchFamily="34" charset="0"/>
              </a:rPr>
              <a:t>dass Sie später je ein Set für eine 3er- bis 4er-Gruppe haben. </a:t>
            </a:r>
            <a:br>
              <a:rPr lang="de-DE" sz="1200" dirty="0">
                <a:solidFill>
                  <a:schemeClr val="tx1"/>
                </a:solidFill>
                <a:latin typeface="Helvetica" panose="020B0604020202020204" pitchFamily="34" charset="0"/>
                <a:cs typeface="Helvetica" panose="020B0604020202020204" pitchFamily="34" charset="0"/>
              </a:rPr>
            </a:br>
            <a:r>
              <a:rPr lang="de-DE" sz="1200" dirty="0">
                <a:solidFill>
                  <a:schemeClr val="tx1"/>
                </a:solidFill>
                <a:latin typeface="Helvetica" panose="020B0604020202020204" pitchFamily="34" charset="0"/>
                <a:cs typeface="Helvetica" panose="020B0604020202020204" pitchFamily="34" charset="0"/>
              </a:rPr>
              <a:t>Mischen Sie jedes Set sorgfältig, legen Sie die letzte Karte </a:t>
            </a:r>
            <a:br>
              <a:rPr lang="de-DE" sz="1200" dirty="0">
                <a:solidFill>
                  <a:schemeClr val="tx1"/>
                </a:solidFill>
                <a:latin typeface="Helvetica" panose="020B0604020202020204" pitchFamily="34" charset="0"/>
                <a:cs typeface="Helvetica" panose="020B0604020202020204" pitchFamily="34" charset="0"/>
              </a:rPr>
            </a:br>
            <a:r>
              <a:rPr lang="de-DE" sz="1200" dirty="0">
                <a:solidFill>
                  <a:schemeClr val="tx1"/>
                </a:solidFill>
                <a:latin typeface="Helvetica" panose="020B0604020202020204" pitchFamily="34" charset="0"/>
                <a:cs typeface="Helvetica" panose="020B0604020202020204" pitchFamily="34" charset="0"/>
              </a:rPr>
              <a:t>obenauf (siehe Abbildung rechts).</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Um den Zwischenstand im Unterricht später festhalten zu können, empfehlen wir Ihnen, zur Sicherheit auch ein Gummiband in den Umschlag zu legen. Damit können Ihre Schülerinnen und Schüler die Kärtchen in ihrer gewählten Reihenfolge fixieren.</a:t>
            </a:r>
          </a:p>
          <a:p>
            <a:endParaRPr lang="de-DE" sz="1200" dirty="0">
              <a:solidFill>
                <a:schemeClr val="tx1"/>
              </a:solidFill>
              <a:latin typeface="Helvetica" panose="020B0604020202020204" pitchFamily="34" charset="0"/>
              <a:cs typeface="Helvetica" panose="020B0604020202020204" pitchFamily="34" charset="0"/>
            </a:endParaRPr>
          </a:p>
          <a:p>
            <a:r>
              <a:rPr lang="de-DE" sz="1200" b="1" i="1" dirty="0">
                <a:solidFill>
                  <a:schemeClr val="tx1"/>
                </a:solidFill>
                <a:latin typeface="Helvetica" panose="020B0604020202020204" pitchFamily="34" charset="0"/>
                <a:cs typeface="Helvetica" panose="020B0604020202020204" pitchFamily="34" charset="0"/>
              </a:rPr>
              <a:t>Wichtig: </a:t>
            </a:r>
            <a:r>
              <a:rPr lang="de-DE" sz="1200" i="1" dirty="0">
                <a:solidFill>
                  <a:schemeClr val="tx1"/>
                </a:solidFill>
                <a:latin typeface="Helvetica" panose="020B0604020202020204" pitchFamily="34" charset="0"/>
                <a:cs typeface="Helvetica" panose="020B0604020202020204" pitchFamily="34" charset="0"/>
              </a:rPr>
              <a:t>Die Karten sind bei Start so angeordnet, dass sie die Lösung (das Wirkungsgefüge) korrekt abbilden. Wir empfehlen Ihnen daher, den Zuschnitt der Karten selbst vorzunehmen. </a:t>
            </a:r>
          </a:p>
          <a:p>
            <a:endParaRPr lang="de-DE" sz="1200" dirty="0">
              <a:solidFill>
                <a:schemeClr val="tx1"/>
              </a:solidFill>
              <a:latin typeface="Helvetica" panose="020B0604020202020204" pitchFamily="34" charset="0"/>
              <a:cs typeface="Helvetica" panose="020B0604020202020204" pitchFamily="34" charset="0"/>
            </a:endParaRPr>
          </a:p>
          <a:p>
            <a:r>
              <a:rPr lang="de-DE" sz="1200" b="1" i="1" dirty="0">
                <a:solidFill>
                  <a:schemeClr val="tx1"/>
                </a:solidFill>
                <a:latin typeface="Helvetica" panose="020B0604020202020204" pitchFamily="34" charset="0"/>
                <a:cs typeface="Helvetica" panose="020B0604020202020204" pitchFamily="34" charset="0"/>
              </a:rPr>
              <a:t>Möglichkeit der Differenzierung: </a:t>
            </a:r>
            <a:r>
              <a:rPr lang="de-DE" sz="1200" i="1" dirty="0">
                <a:solidFill>
                  <a:schemeClr val="tx1"/>
                </a:solidFill>
                <a:latin typeface="Helvetica" panose="020B0604020202020204" pitchFamily="34" charset="0"/>
                <a:cs typeface="Helvetica" panose="020B0604020202020204" pitchFamily="34" charset="0"/>
              </a:rPr>
              <a:t>Die Karten bestehen aus einem </a:t>
            </a:r>
            <a:r>
              <a:rPr lang="de-DE" sz="1200" i="1" dirty="0" err="1">
                <a:solidFill>
                  <a:schemeClr val="tx1"/>
                </a:solidFill>
                <a:latin typeface="Helvetica" panose="020B0604020202020204" pitchFamily="34" charset="0"/>
                <a:cs typeface="Helvetica" panose="020B0604020202020204" pitchFamily="34" charset="0"/>
              </a:rPr>
              <a:t>Basisset</a:t>
            </a:r>
            <a:r>
              <a:rPr lang="de-DE" sz="1200" i="1" dirty="0">
                <a:solidFill>
                  <a:schemeClr val="tx1"/>
                </a:solidFill>
                <a:latin typeface="Helvetica" panose="020B0604020202020204" pitchFamily="34" charset="0"/>
                <a:cs typeface="Helvetica" panose="020B0604020202020204" pitchFamily="34" charset="0"/>
              </a:rPr>
              <a:t> und möglichen Ergänzungen, die Sie je nach Vorkenntnissen Ihrer Klasse oder zur späteren Binnendifferenzierung nutzen oder weglassen können. Hinweise dazu finden Sie im Schnittbogen (Material V-A).</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Vorbereitung, im Unterricht</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Bilden Sie 3er- bis 4er-Gruppen und ordnen Sie gemeinsam mit Ihren Schülerinnen und Schülern die Tische so an, dass jede Gruppe ausreichend Platz zum Legen und Schieben der Kärtchen hat.</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Ablauf</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Sofern Ihre Schülerinnen und Schüler die Methode Mystery noch nicht kennen, nehmen Sie sich zunächst ausreichend Zeit für eine Erklärung des Vorgehens. Dabei bietet sich ein Vergleich mit dem Kartenspiel „Black Stories“ an, bei dem die Spieler ausgehend vom Tat- oder Fundort einen Kriminalfall rückwärts rekonstruieren müssen.</a:t>
            </a:r>
          </a:p>
          <a:p>
            <a:endParaRPr lang="de-DE" sz="1200" dirty="0">
              <a:solidFill>
                <a:schemeClr val="tx1"/>
              </a:solidFill>
              <a:latin typeface="Helvetica" panose="020B0604020202020204" pitchFamily="34" charset="0"/>
              <a:cs typeface="Helvetica" panose="020B0604020202020204" pitchFamily="34" charset="0"/>
            </a:endParaRPr>
          </a:p>
          <a:p>
            <a:endParaRPr lang="de-DE" sz="1200" dirty="0">
              <a:solidFill>
                <a:schemeClr val="tx1"/>
              </a:solidFill>
              <a:latin typeface="Helvetica" panose="020B0604020202020204" pitchFamily="34" charset="0"/>
              <a:cs typeface="Helvetica" panose="020B0604020202020204" pitchFamily="34" charset="0"/>
            </a:endParaRPr>
          </a:p>
          <a:p>
            <a:endParaRPr lang="de-DE" sz="1200" dirty="0">
              <a:solidFill>
                <a:schemeClr val="tx1"/>
              </a:solidFill>
              <a:latin typeface="Helvetica" panose="020B0604020202020204" pitchFamily="34" charset="0"/>
              <a:cs typeface="Helvetica" panose="020B0604020202020204" pitchFamily="34" charset="0"/>
            </a:endParaRPr>
          </a:p>
        </p:txBody>
      </p:sp>
      <p:sp>
        <p:nvSpPr>
          <p:cNvPr id="2" name="Rechteck 1">
            <a:extLst>
              <a:ext uri="{FF2B5EF4-FFF2-40B4-BE49-F238E27FC236}">
                <a16:creationId xmlns:a16="http://schemas.microsoft.com/office/drawing/2014/main" id="{A1FFBC80-7389-25FC-6F30-343F22972948}"/>
              </a:ext>
            </a:extLst>
          </p:cNvPr>
          <p:cNvSpPr/>
          <p:nvPr userDrawn="1"/>
        </p:nvSpPr>
        <p:spPr>
          <a:xfrm>
            <a:off x="1022861" y="1506430"/>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Mystery</a:t>
            </a:r>
            <a:endParaRPr lang="de-DE" sz="1400" dirty="0">
              <a:solidFill>
                <a:schemeClr val="tx1"/>
              </a:solidFill>
              <a:latin typeface="Helvetica" panose="020B0604020202020204" pitchFamily="34" charset="0"/>
              <a:cs typeface="Helvetica" panose="020B0604020202020204" pitchFamily="34" charset="0"/>
            </a:endParaRPr>
          </a:p>
        </p:txBody>
      </p:sp>
      <p:pic>
        <p:nvPicPr>
          <p:cNvPr id="8" name="Grafik 7">
            <a:extLst>
              <a:ext uri="{FF2B5EF4-FFF2-40B4-BE49-F238E27FC236}">
                <a16:creationId xmlns:a16="http://schemas.microsoft.com/office/drawing/2014/main" id="{6B40FD53-4CAD-25D0-FD07-1C7A489308B2}"/>
              </a:ext>
            </a:extLst>
          </p:cNvPr>
          <p:cNvPicPr>
            <a:picLocks noChangeAspect="1"/>
          </p:cNvPicPr>
          <p:nvPr userDrawn="1"/>
        </p:nvPicPr>
        <p:blipFill>
          <a:blip r:embed="rId2"/>
          <a:stretch>
            <a:fillRect/>
          </a:stretch>
        </p:blipFill>
        <p:spPr>
          <a:xfrm>
            <a:off x="5544475" y="3027212"/>
            <a:ext cx="770996" cy="770996"/>
          </a:xfrm>
          <a:prstGeom prst="rect">
            <a:avLst/>
          </a:prstGeom>
        </p:spPr>
      </p:pic>
      <p:sp>
        <p:nvSpPr>
          <p:cNvPr id="11" name="Rechteck 10">
            <a:extLst>
              <a:ext uri="{FF2B5EF4-FFF2-40B4-BE49-F238E27FC236}">
                <a16:creationId xmlns:a16="http://schemas.microsoft.com/office/drawing/2014/main" id="{70C1DE9F-7486-B3DD-4ED7-2BC018D73245}"/>
              </a:ext>
            </a:extLst>
          </p:cNvPr>
          <p:cNvSpPr/>
          <p:nvPr userDrawn="1"/>
        </p:nvSpPr>
        <p:spPr>
          <a:xfrm>
            <a:off x="1020525" y="5818414"/>
            <a:ext cx="5523669" cy="3537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endParaRPr lang="de-DE" sz="120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1983092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d 2/3">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A409F668-4F65-EBEE-7C14-A460F7502E3D}"/>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4" name="Rechteck: abgerundete Ecken 3">
            <a:extLst>
              <a:ext uri="{FF2B5EF4-FFF2-40B4-BE49-F238E27FC236}">
                <a16:creationId xmlns:a16="http://schemas.microsoft.com/office/drawing/2014/main" id="{57E877F3-FA77-505F-2344-8EF6601B0582}"/>
              </a:ext>
            </a:extLst>
          </p:cNvPr>
          <p:cNvSpPr/>
          <p:nvPr userDrawn="1"/>
        </p:nvSpPr>
        <p:spPr>
          <a:xfrm>
            <a:off x="5544475" y="389629"/>
            <a:ext cx="990000"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200" dirty="0">
                <a:solidFill>
                  <a:schemeClr val="tx1"/>
                </a:solidFill>
                <a:latin typeface="Helvetica" panose="020B0604020202020204" pitchFamily="34" charset="0"/>
                <a:cs typeface="Helvetica" panose="020B0604020202020204" pitchFamily="34" charset="0"/>
              </a:rPr>
              <a:t>V-d 2/3</a:t>
            </a:r>
          </a:p>
        </p:txBody>
      </p:sp>
      <p:sp>
        <p:nvSpPr>
          <p:cNvPr id="2" name="Rechteck 1">
            <a:extLst>
              <a:ext uri="{FF2B5EF4-FFF2-40B4-BE49-F238E27FC236}">
                <a16:creationId xmlns:a16="http://schemas.microsoft.com/office/drawing/2014/main" id="{FFD2F6C1-EC6B-A20D-CFF5-3D67E436EC0D}"/>
              </a:ext>
            </a:extLst>
          </p:cNvPr>
          <p:cNvSpPr/>
          <p:nvPr userDrawn="1"/>
        </p:nvSpPr>
        <p:spPr>
          <a:xfrm>
            <a:off x="1041162" y="1440527"/>
            <a:ext cx="5523669" cy="406086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r>
              <a:rPr lang="de-DE" sz="1200" dirty="0">
                <a:solidFill>
                  <a:schemeClr val="tx1"/>
                </a:solidFill>
                <a:latin typeface="Helvetica" panose="020B0604020202020204" pitchFamily="34" charset="0"/>
                <a:cs typeface="Helvetica" panose="020B0604020202020204" pitchFamily="34" charset="0"/>
              </a:rPr>
              <a:t>Die Schülerinnen und Schüler sichten zunächst die Karten und bringen diese in eine sinnvolle Chronologie (das Wirkungsgefüge), die die Abhängigkeiten der einzelnen Karten widerspiegelt. Sobald die Schülerinnen und Schüler sich auf eine Reihenfolge geeinigt haben, beantworten sie die Leitfrage „Warum ist Claus finanziell ruiniert?“. Nun können sie auch erkennen, welche Teile der Geschichte zum Endergebnis beigetragen haben (z. B. Claus‘ Umgang mit dem Thema Versicherungen) und welche nicht (z. B. Claus‘ Hochzeit).</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In der späteren Vertiefung werden die Schülerinnen und Schüler das Mystery im Hinblick auf nötige und unnötige Versicherungen noch einmal beleuchten.</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Empfehlung</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Das Mystery können Sie in verschiedenen Klassenstufen anwenden. Differenzieren Sie dabei, indem Sie einzelne Handlungsstränge integrieren oder weglassen.</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Hilfestellung</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Je nach Vorkenntnissen Ihrer Schülerinnen und Schüler und des Zeitrahmens können Sie auch eine Vorstrukturierung vornehmen oder die ersten 5 bis 10 Karten vorlegen.</a:t>
            </a:r>
          </a:p>
        </p:txBody>
      </p:sp>
      <p:sp>
        <p:nvSpPr>
          <p:cNvPr id="5" name="Rechteck 4">
            <a:extLst>
              <a:ext uri="{FF2B5EF4-FFF2-40B4-BE49-F238E27FC236}">
                <a16:creationId xmlns:a16="http://schemas.microsoft.com/office/drawing/2014/main" id="{B6632FF6-FE5B-5C8E-D426-8B690AAB88E9}"/>
              </a:ext>
            </a:extLst>
          </p:cNvPr>
          <p:cNvSpPr/>
          <p:nvPr userDrawn="1"/>
        </p:nvSpPr>
        <p:spPr>
          <a:xfrm>
            <a:off x="1020525" y="6055549"/>
            <a:ext cx="5523669" cy="38673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r>
              <a:rPr lang="de-DE" sz="1200" dirty="0">
                <a:solidFill>
                  <a:schemeClr val="tx1"/>
                </a:solidFill>
                <a:latin typeface="Helvetica" panose="020B0604020202020204" pitchFamily="34" charset="0"/>
                <a:cs typeface="Helvetica" panose="020B0604020202020204" pitchFamily="34" charset="0"/>
              </a:rPr>
              <a:t>Zum Ende der Stunde steht Ihnen ein Domino zur Verfügung, das verschiedene Statistiken und Erfahrungswerte zum Thema enthält und zur kritischen Auseinandersetzung mit einzelnen Versicherungen einlädt. Das Domino können Sie auch als Hausaufgabe nutzen und um die Erstellung weiterer Domino-Kärtchen durch Ihre Schülerinnen und Schüler ergänzen. Ebenso ist der Einsatz zu Beginn einer Folgestunde denkbar.</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Vorbereitung, vor dem Unterricht</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Drucken Sie das Set mit den Domino-Karten (V-B) so oft aus, dass Sie später je ein Set für ein 2er- bis 3er-Team haben. Mischen Sie die Karten (je Set 10 Stück) sorgfältig und legen Sie sie bei Bedarf in einen Umschlag.</a:t>
            </a:r>
          </a:p>
          <a:p>
            <a:endParaRPr lang="de-DE" sz="1200" dirty="0">
              <a:solidFill>
                <a:schemeClr val="tx1"/>
              </a:solidFill>
              <a:latin typeface="Helvetica" panose="020B0604020202020204" pitchFamily="34" charset="0"/>
              <a:cs typeface="Helvetica" panose="020B0604020202020204" pitchFamily="34" charset="0"/>
            </a:endParaRPr>
          </a:p>
          <a:p>
            <a:r>
              <a:rPr lang="de-DE" sz="1200" b="1" i="1" dirty="0">
                <a:solidFill>
                  <a:schemeClr val="tx1"/>
                </a:solidFill>
                <a:latin typeface="Helvetica" panose="020B0604020202020204" pitchFamily="34" charset="0"/>
                <a:cs typeface="Helvetica" panose="020B0604020202020204" pitchFamily="34" charset="0"/>
              </a:rPr>
              <a:t>Wichtig: </a:t>
            </a:r>
            <a:r>
              <a:rPr lang="de-DE" sz="1200" i="1" dirty="0">
                <a:solidFill>
                  <a:schemeClr val="tx1"/>
                </a:solidFill>
                <a:latin typeface="Helvetica" panose="020B0604020202020204" pitchFamily="34" charset="0"/>
                <a:cs typeface="Helvetica" panose="020B0604020202020204" pitchFamily="34" charset="0"/>
              </a:rPr>
              <a:t>Die Karten sind bei Start so angeordnet, dass sie die Lösung (das Wirkungsgefüge) korrekt abbilden. Wir empfehlen Ihnen daher, den Zuschnitt der Karten selbst vorzunehmen. </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Vorbereitung, im Unterricht</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Teilen Sie je ein Set an eine 2er- bis 3er-Gruppe aus. Weitere Vorbereitungen sind nicht nötig.</a:t>
            </a:r>
          </a:p>
        </p:txBody>
      </p:sp>
      <p:sp>
        <p:nvSpPr>
          <p:cNvPr id="6" name="Rechteck 5">
            <a:extLst>
              <a:ext uri="{FF2B5EF4-FFF2-40B4-BE49-F238E27FC236}">
                <a16:creationId xmlns:a16="http://schemas.microsoft.com/office/drawing/2014/main" id="{03777F4E-6CB5-DE50-3C8A-F803DD674262}"/>
              </a:ext>
            </a:extLst>
          </p:cNvPr>
          <p:cNvSpPr/>
          <p:nvPr userDrawn="1"/>
        </p:nvSpPr>
        <p:spPr>
          <a:xfrm>
            <a:off x="1022861" y="5718666"/>
            <a:ext cx="5513950" cy="2154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400" b="1" dirty="0">
                <a:solidFill>
                  <a:schemeClr val="tx1"/>
                </a:solidFill>
                <a:latin typeface="Helvetica" panose="020B0604020202020204" pitchFamily="34" charset="0"/>
                <a:cs typeface="Helvetica" panose="020B0604020202020204" pitchFamily="34" charset="0"/>
              </a:rPr>
              <a:t>Domino</a:t>
            </a:r>
            <a:endParaRPr lang="de-DE" sz="140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699048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d 3/3">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A409F668-4F65-EBEE-7C14-A460F7502E3D}"/>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4" name="Rechteck: abgerundete Ecken 3">
            <a:extLst>
              <a:ext uri="{FF2B5EF4-FFF2-40B4-BE49-F238E27FC236}">
                <a16:creationId xmlns:a16="http://schemas.microsoft.com/office/drawing/2014/main" id="{57E877F3-FA77-505F-2344-8EF6601B0582}"/>
              </a:ext>
            </a:extLst>
          </p:cNvPr>
          <p:cNvSpPr/>
          <p:nvPr userDrawn="1"/>
        </p:nvSpPr>
        <p:spPr>
          <a:xfrm>
            <a:off x="5544475" y="389629"/>
            <a:ext cx="990000"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200" dirty="0">
                <a:solidFill>
                  <a:schemeClr val="tx1"/>
                </a:solidFill>
                <a:latin typeface="Helvetica" panose="020B0604020202020204" pitchFamily="34" charset="0"/>
                <a:cs typeface="Helvetica" panose="020B0604020202020204" pitchFamily="34" charset="0"/>
              </a:rPr>
              <a:t>V-d 3/3</a:t>
            </a:r>
          </a:p>
        </p:txBody>
      </p:sp>
      <p:sp>
        <p:nvSpPr>
          <p:cNvPr id="2" name="Rechteck 1">
            <a:extLst>
              <a:ext uri="{FF2B5EF4-FFF2-40B4-BE49-F238E27FC236}">
                <a16:creationId xmlns:a16="http://schemas.microsoft.com/office/drawing/2014/main" id="{FFD2F6C1-EC6B-A20D-CFF5-3D67E436EC0D}"/>
              </a:ext>
            </a:extLst>
          </p:cNvPr>
          <p:cNvSpPr/>
          <p:nvPr userDrawn="1"/>
        </p:nvSpPr>
        <p:spPr>
          <a:xfrm>
            <a:off x="1041162" y="1440527"/>
            <a:ext cx="5523669" cy="42744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r>
              <a:rPr lang="de-DE" sz="1200" b="1" dirty="0">
                <a:solidFill>
                  <a:schemeClr val="tx1"/>
                </a:solidFill>
                <a:latin typeface="Helvetica" panose="020B0604020202020204" pitchFamily="34" charset="0"/>
                <a:cs typeface="Helvetica" panose="020B0604020202020204" pitchFamily="34" charset="0"/>
              </a:rPr>
              <a:t>Ablauf</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Die Schülerinnen und Schüler ordnen die Karten so an, dass sie die jeweils rechte Seite einer Karte inhaltlich zur linken Karte passt. Auf der rechten Seite einer Karte findet sich jeweils eine Beschreibung in Textform, auf der linken Seite meist eine Grafik oder ein veranschaulichendes Beispiel.</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Das Domino ist vollendet, sobald alle Karten gelegt sind. Ob das Ergebnis stimmt, lässt sich am Lösungswort erkennen, das die mittig auf jeder Karte aufgebrachten Buchstaben ergeben. Dieses lautet ASSEKURANZ.</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Empfehlung und Hilfestellung</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Je nach Zeitverlauf Ihrer Stunde und dem Kenntnisstand Ihrer Schülerinnen und Schüler können Sie auch die ersten beiden Dominokarten vorgeben. In diesem Zuge können Sie auch das Vorgehen erklären.</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Sonstige Hinweise</a:t>
            </a:r>
          </a:p>
          <a:p>
            <a:endParaRPr lang="de-DE" sz="1200" dirty="0">
              <a:solidFill>
                <a:schemeClr val="tx1"/>
              </a:solidFill>
              <a:latin typeface="Helvetica" panose="020B0604020202020204" pitchFamily="34" charset="0"/>
              <a:cs typeface="Helvetica" panose="020B0604020202020204" pitchFamily="34" charset="0"/>
            </a:endParaRPr>
          </a:p>
          <a:p>
            <a:r>
              <a:rPr lang="de-DE" sz="1200" dirty="0">
                <a:solidFill>
                  <a:schemeClr val="tx1"/>
                </a:solidFill>
                <a:latin typeface="Helvetica" panose="020B0604020202020204" pitchFamily="34" charset="0"/>
                <a:cs typeface="Helvetica" panose="020B0604020202020204" pitchFamily="34" charset="0"/>
              </a:rPr>
              <a:t>Das Domino hat ein offenes Ende. So lassen sich weitere Karten ergänzen. Denkbar ist etwa, dass Sie Ihre Schülerinnen und Schüler als Hausaufgabe mit der Erstellung weiterer Dominokarten beauftragen. Eine Vorlage (V-4) dafür finden Sie in den Unterrichtsmaterialien.</a:t>
            </a:r>
          </a:p>
        </p:txBody>
      </p:sp>
    </p:spTree>
    <p:extLst>
      <p:ext uri="{BB962C8B-B14F-4D97-AF65-F5344CB8AC3E}">
        <p14:creationId xmlns:p14="http://schemas.microsoft.com/office/powerpoint/2010/main" val="843606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e 1/3">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A409F668-4F65-EBEE-7C14-A460F7502E3D}"/>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4" name="Rechteck: abgerundete Ecken 3">
            <a:extLst>
              <a:ext uri="{FF2B5EF4-FFF2-40B4-BE49-F238E27FC236}">
                <a16:creationId xmlns:a16="http://schemas.microsoft.com/office/drawing/2014/main" id="{57E877F3-FA77-505F-2344-8EF6601B0582}"/>
              </a:ext>
            </a:extLst>
          </p:cNvPr>
          <p:cNvSpPr/>
          <p:nvPr userDrawn="1"/>
        </p:nvSpPr>
        <p:spPr>
          <a:xfrm>
            <a:off x="5544475" y="389629"/>
            <a:ext cx="990000"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200" dirty="0">
                <a:solidFill>
                  <a:schemeClr val="tx1"/>
                </a:solidFill>
                <a:latin typeface="Helvetica" panose="020B0604020202020204" pitchFamily="34" charset="0"/>
                <a:cs typeface="Helvetica" panose="020B0604020202020204" pitchFamily="34" charset="0"/>
              </a:rPr>
              <a:t>V-e 1/3</a:t>
            </a:r>
          </a:p>
        </p:txBody>
      </p:sp>
      <p:sp>
        <p:nvSpPr>
          <p:cNvPr id="9" name="Rechteck 8">
            <a:extLst>
              <a:ext uri="{FF2B5EF4-FFF2-40B4-BE49-F238E27FC236}">
                <a16:creationId xmlns:a16="http://schemas.microsoft.com/office/drawing/2014/main" id="{B9D7B764-7F62-A833-08BF-F43DCBE9150B}"/>
              </a:ext>
            </a:extLst>
          </p:cNvPr>
          <p:cNvSpPr/>
          <p:nvPr userDrawn="1"/>
        </p:nvSpPr>
        <p:spPr>
          <a:xfrm>
            <a:off x="1022861" y="1004827"/>
            <a:ext cx="5513950" cy="2462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spAutoFit/>
          </a:bodyPr>
          <a:lstStyle/>
          <a:p>
            <a:r>
              <a:rPr lang="de-DE" sz="1600" b="1" dirty="0">
                <a:solidFill>
                  <a:schemeClr val="tx2"/>
                </a:solidFill>
                <a:latin typeface="Helvetica" panose="020B0604020202020204" pitchFamily="34" charset="0"/>
                <a:cs typeface="Helvetica" panose="020B0604020202020204" pitchFamily="34" charset="0"/>
              </a:rPr>
              <a:t>Glossar zur Einheit „Versicherungen“</a:t>
            </a:r>
            <a:endParaRPr lang="de-DE" sz="1600" dirty="0">
              <a:solidFill>
                <a:schemeClr val="tx2"/>
              </a:solidFill>
              <a:latin typeface="Helvetica" panose="020B0604020202020204" pitchFamily="34" charset="0"/>
              <a:cs typeface="Helvetica" panose="020B0604020202020204" pitchFamily="34" charset="0"/>
            </a:endParaRPr>
          </a:p>
        </p:txBody>
      </p:sp>
      <p:sp>
        <p:nvSpPr>
          <p:cNvPr id="13" name="Rechteck 12">
            <a:extLst>
              <a:ext uri="{FF2B5EF4-FFF2-40B4-BE49-F238E27FC236}">
                <a16:creationId xmlns:a16="http://schemas.microsoft.com/office/drawing/2014/main" id="{FFD2F6C1-EC6B-A20D-CFF5-3D67E436EC0D}"/>
              </a:ext>
            </a:extLst>
          </p:cNvPr>
          <p:cNvSpPr/>
          <p:nvPr userDrawn="1"/>
        </p:nvSpPr>
        <p:spPr>
          <a:xfrm>
            <a:off x="1022861" y="1506430"/>
            <a:ext cx="5523669" cy="85265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r>
              <a:rPr lang="de-DE" sz="1200" b="1" dirty="0">
                <a:solidFill>
                  <a:schemeClr val="tx1"/>
                </a:solidFill>
                <a:latin typeface="Helvetica" panose="020B0604020202020204" pitchFamily="34" charset="0"/>
                <a:cs typeface="Helvetica" panose="020B0604020202020204" pitchFamily="34" charset="0"/>
              </a:rPr>
              <a:t>Auslandsreise-Krankenversicherung </a:t>
            </a:r>
          </a:p>
          <a:p>
            <a:endParaRPr lang="de-DE" sz="1200" dirty="0">
              <a:solidFill>
                <a:schemeClr val="tx1"/>
              </a:solidFill>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Kurzbeschreibung: übernimmt bei Unfällen oder Erkrankungen während des Urlaubs die Behandlungskosten sowie ggf. den Rücktransport nach Deutschland; die gesetzliche Krankenkasse kommt oft nur für einen Bruchteil dieser Kosten auf </a:t>
            </a: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Einstufung durch Finanztip: wichtig</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Berufsunfähigkeitsversicherung</a:t>
            </a:r>
          </a:p>
          <a:p>
            <a:endParaRPr lang="de-DE" sz="1200" dirty="0">
              <a:solidFill>
                <a:schemeClr val="tx1"/>
              </a:solidFill>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Kurzbeschreibung: zahlt eine monatliche Rente, wenn der Versicherte wegen eines Unfalls oder einer Erkrankung seinem zuletzt ausgeübten Beruf für mindestens 6 Monate gar nicht mehr oder zu weniger als 50 Prozent nachgehen kann</a:t>
            </a: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Einstufung durch Finanztip: wichtig</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Brillenversicherung</a:t>
            </a:r>
          </a:p>
          <a:p>
            <a:endParaRPr lang="de-DE" sz="1200" dirty="0">
              <a:solidFill>
                <a:schemeClr val="tx1"/>
              </a:solidFill>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Kurzbeschreibung: zahlt bei Verlust oder Beschädigung einer Sehhilfe sowie ggf. bei Änderung der Glasstärke; Zuschüsse sind meist auf 100 bis 300 Euro alle zwei Jahre begrenzt </a:t>
            </a: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Einstufung durch Finanztip: nicht notwendig</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Erwerbsunfähigkeitsversicherung</a:t>
            </a:r>
          </a:p>
          <a:p>
            <a:endParaRPr lang="de-DE" sz="1200" dirty="0">
              <a:solidFill>
                <a:schemeClr val="tx1"/>
              </a:solidFill>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Kurzbeschreibung: zahlt eine Rente, wenn der Versicherte aus gesundheitlichen Gründen nicht mehr arbeiten kann; vergleichbar mit Berufsunfähigkeitsversicherung, aber schlechterer Schutz bei etwas günstigerem Beitrag</a:t>
            </a: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Einstufung durch Finanztip: wichtig als Alternative, falls keine Berufsunfähigkeitsversicherung möglich ist</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Handyversicherung</a:t>
            </a:r>
          </a:p>
          <a:p>
            <a:endParaRPr lang="de-DE" sz="1200" dirty="0">
              <a:solidFill>
                <a:schemeClr val="tx1"/>
              </a:solidFill>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Kurzbeschreibung: ersetzt im Schadensfall (z. B. Bruch-/Sturzschäden, Wasserschäden oder Überspannungsschäden) und, je nach Versicherungsumfang, bei Diebstahl den Zeitwert des versicherten Handys</a:t>
            </a: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Einstufung durch Finanztip: nicht notwendig</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Hundehaftpflichtversicherung</a:t>
            </a:r>
          </a:p>
          <a:p>
            <a:endParaRPr lang="de-DE" sz="1200" dirty="0">
              <a:solidFill>
                <a:schemeClr val="tx1"/>
              </a:solidFill>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Kurzbeschreibung: auch Hundehalterhaftpflichtversicherung genannt; kommt für Sach- und Personenschäden auf, die der Hund des Versicherten verursacht hat; ist in den meisten Bundesländern Deutschlands für alle oder bestimmte Hunderassen verpflichtend</a:t>
            </a: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Einstufung durch Finanztip: wichtig; in den meisten Bundesländern gesetzlich vorgeschrieben</a:t>
            </a:r>
          </a:p>
        </p:txBody>
      </p:sp>
      <p:sp>
        <p:nvSpPr>
          <p:cNvPr id="11" name="Rechteck 10">
            <a:extLst>
              <a:ext uri="{FF2B5EF4-FFF2-40B4-BE49-F238E27FC236}">
                <a16:creationId xmlns:a16="http://schemas.microsoft.com/office/drawing/2014/main" id="{70C1DE9F-7486-B3DD-4ED7-2BC018D73245}"/>
              </a:ext>
            </a:extLst>
          </p:cNvPr>
          <p:cNvSpPr/>
          <p:nvPr userDrawn="1"/>
        </p:nvSpPr>
        <p:spPr>
          <a:xfrm>
            <a:off x="1020525" y="5818414"/>
            <a:ext cx="5523669" cy="3537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endParaRPr lang="de-DE" sz="120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2428738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e 2/3">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A409F668-4F65-EBEE-7C14-A460F7502E3D}"/>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4" name="Rechteck: abgerundete Ecken 3">
            <a:extLst>
              <a:ext uri="{FF2B5EF4-FFF2-40B4-BE49-F238E27FC236}">
                <a16:creationId xmlns:a16="http://schemas.microsoft.com/office/drawing/2014/main" id="{57E877F3-FA77-505F-2344-8EF6601B0582}"/>
              </a:ext>
            </a:extLst>
          </p:cNvPr>
          <p:cNvSpPr/>
          <p:nvPr userDrawn="1"/>
        </p:nvSpPr>
        <p:spPr>
          <a:xfrm>
            <a:off x="5544475" y="389629"/>
            <a:ext cx="990000"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200" dirty="0">
                <a:solidFill>
                  <a:schemeClr val="tx1"/>
                </a:solidFill>
                <a:latin typeface="Helvetica" panose="020B0604020202020204" pitchFamily="34" charset="0"/>
                <a:cs typeface="Helvetica" panose="020B0604020202020204" pitchFamily="34" charset="0"/>
              </a:rPr>
              <a:t>V-e 2/3</a:t>
            </a:r>
          </a:p>
        </p:txBody>
      </p:sp>
      <p:sp>
        <p:nvSpPr>
          <p:cNvPr id="2" name="Rechteck 1">
            <a:extLst>
              <a:ext uri="{FF2B5EF4-FFF2-40B4-BE49-F238E27FC236}">
                <a16:creationId xmlns:a16="http://schemas.microsoft.com/office/drawing/2014/main" id="{FFD2F6C1-EC6B-A20D-CFF5-3D67E436EC0D}"/>
              </a:ext>
            </a:extLst>
          </p:cNvPr>
          <p:cNvSpPr/>
          <p:nvPr userDrawn="1"/>
        </p:nvSpPr>
        <p:spPr>
          <a:xfrm>
            <a:off x="1041162" y="1440527"/>
            <a:ext cx="5523669" cy="86274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r>
              <a:rPr lang="de-DE" sz="1200" b="1" dirty="0">
                <a:solidFill>
                  <a:schemeClr val="tx1"/>
                </a:solidFill>
                <a:latin typeface="Helvetica" panose="020B0604020202020204" pitchFamily="34" charset="0"/>
                <a:cs typeface="Helvetica" panose="020B0604020202020204" pitchFamily="34" charset="0"/>
              </a:rPr>
              <a:t>Kfz-Haftpflichtversicherung</a:t>
            </a:r>
          </a:p>
          <a:p>
            <a:endParaRPr lang="de-DE" sz="1200" dirty="0">
              <a:solidFill>
                <a:schemeClr val="tx1"/>
              </a:solidFill>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Kurzbeschreibung: für jeden Inhaber eines Fahrzeugs mit Straßenzulassung gesetzlich vorgeschriebene Versicherung; kommt für Personen- und Sachschäden auf, die anderen durch einen vom Versicherten verursachten Unfall entstehen </a:t>
            </a: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Einstufung durch Finanztip: gesetzlich vorgeschrieben</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Krankenversicherung</a:t>
            </a:r>
          </a:p>
          <a:p>
            <a:endParaRPr lang="de-DE" sz="1200" dirty="0">
              <a:solidFill>
                <a:schemeClr val="tx1"/>
              </a:solidFill>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Kurzbeschreibung: Pflichtversicherung, die für Behandlungskosten (im Inland) aufkommt; zu unterscheiden sind die gesetzliche und die private Krankenversicherung – letztere kommt für Beamte, Selbstständige, Studierende und Angestellte mit hohem Einkommen infrage</a:t>
            </a: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Einstufung durch Finanztip: gesetzlich vorgeschrieben</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Privathaftpflichtversicherung</a:t>
            </a:r>
          </a:p>
          <a:p>
            <a:endParaRPr lang="de-DE" sz="1200" dirty="0">
              <a:solidFill>
                <a:schemeClr val="tx1"/>
              </a:solidFill>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Kurzbeschreibung: kommt für Schadensersatzansprüche gegen die Versicherten auf; deckt sowohl Personen- als auch Sachschäden ab</a:t>
            </a: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Einstufung durch Finanztip: wichtig</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Risikolebensversicherung</a:t>
            </a:r>
          </a:p>
          <a:p>
            <a:endParaRPr lang="de-DE" sz="1200" dirty="0">
              <a:solidFill>
                <a:schemeClr val="tx1"/>
              </a:solidFill>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Kurzbeschreibung: zahlt den Hinterbliebenen des Versicherten nach dessen Tod einen vertraglich festgelegten Geldbetrag; endet der Vertrag vor dem Tod des Versicherten, erfolgt keine Rückerstattung o. ä.</a:t>
            </a: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Einstufung durch Finanztip: wichtig für Hauptverdiener und bei laufendem Immobilienkredit</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Sterbegeldversicherung</a:t>
            </a:r>
          </a:p>
          <a:p>
            <a:endParaRPr lang="de-DE" sz="1200" dirty="0">
              <a:solidFill>
                <a:schemeClr val="tx1"/>
              </a:solidFill>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Kurzbeschreibung: zahlt bei Tod des Versicherten einen vertraglich festgelegten Geldbetrag an die Hinterbliebenen aus, der für die Bestattung vorgesehen ist</a:t>
            </a: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Einstufung durch Finanztip: nicht notwendig</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Tierkrankenversicherung</a:t>
            </a:r>
          </a:p>
          <a:p>
            <a:endParaRPr lang="de-DE" sz="1200" dirty="0">
              <a:solidFill>
                <a:schemeClr val="tx1"/>
              </a:solidFill>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Kurzbeschreibung: übernimmt Behandlungskosten beim Tierarzt, wenn das versicherte Tier erkrankt; je nach Versicherung werden nur OP-Kosten beglichen oder auch die Kosten für nicht-operative Behandlungen, vereinzelt sind auch Vorsorgeleistungen inbegriffen</a:t>
            </a: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Einstufung durch Finanztip: nicht notwendig</a:t>
            </a:r>
          </a:p>
          <a:p>
            <a:endParaRPr lang="de-DE" sz="1200" dirty="0">
              <a:solidFill>
                <a:schemeClr val="tx1"/>
              </a:solidFill>
              <a:latin typeface="Helvetica" panose="020B0604020202020204" pitchFamily="34" charset="0"/>
              <a:cs typeface="Helvetica" panose="020B0604020202020204" pitchFamily="34" charset="0"/>
            </a:endParaRPr>
          </a:p>
          <a:p>
            <a:endParaRPr lang="de-DE" sz="120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154263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 3/3">
    <p:spTree>
      <p:nvGrpSpPr>
        <p:cNvPr id="1" name=""/>
        <p:cNvGrpSpPr/>
        <p:nvPr/>
      </p:nvGrpSpPr>
      <p:grpSpPr>
        <a:xfrm>
          <a:off x="0" y="0"/>
          <a:ext cx="0" cy="0"/>
          <a:chOff x="0" y="0"/>
          <a:chExt cx="0" cy="0"/>
        </a:xfrm>
      </p:grpSpPr>
      <p:sp>
        <p:nvSpPr>
          <p:cNvPr id="3" name="Rechteck: abgerundete Ecken 2">
            <a:extLst>
              <a:ext uri="{FF2B5EF4-FFF2-40B4-BE49-F238E27FC236}">
                <a16:creationId xmlns:a16="http://schemas.microsoft.com/office/drawing/2014/main" id="{A409F668-4F65-EBEE-7C14-A460F7502E3D}"/>
              </a:ext>
            </a:extLst>
          </p:cNvPr>
          <p:cNvSpPr/>
          <p:nvPr userDrawn="1"/>
        </p:nvSpPr>
        <p:spPr>
          <a:xfrm>
            <a:off x="1020525" y="389629"/>
            <a:ext cx="1548518" cy="355969"/>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bg1"/>
                </a:solidFill>
                <a:latin typeface="Helvetica" panose="020B0604020202020204" pitchFamily="34" charset="0"/>
                <a:cs typeface="Helvetica" panose="020B0604020202020204" pitchFamily="34" charset="0"/>
              </a:rPr>
              <a:t>nur für Lehrkräfte</a:t>
            </a:r>
          </a:p>
        </p:txBody>
      </p:sp>
      <p:sp>
        <p:nvSpPr>
          <p:cNvPr id="4" name="Rechteck: abgerundete Ecken 3">
            <a:extLst>
              <a:ext uri="{FF2B5EF4-FFF2-40B4-BE49-F238E27FC236}">
                <a16:creationId xmlns:a16="http://schemas.microsoft.com/office/drawing/2014/main" id="{57E877F3-FA77-505F-2344-8EF6601B0582}"/>
              </a:ext>
            </a:extLst>
          </p:cNvPr>
          <p:cNvSpPr/>
          <p:nvPr userDrawn="1"/>
        </p:nvSpPr>
        <p:spPr>
          <a:xfrm>
            <a:off x="5544475" y="389629"/>
            <a:ext cx="990000" cy="355969"/>
          </a:xfrm>
          <a:prstGeom prst="roundRect">
            <a:avLst>
              <a:gd name="adj" fmla="val 5000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200" dirty="0">
                <a:solidFill>
                  <a:schemeClr val="tx1"/>
                </a:solidFill>
                <a:latin typeface="Helvetica" panose="020B0604020202020204" pitchFamily="34" charset="0"/>
                <a:cs typeface="Helvetica" panose="020B0604020202020204" pitchFamily="34" charset="0"/>
              </a:rPr>
              <a:t>V-e 3/3</a:t>
            </a:r>
          </a:p>
        </p:txBody>
      </p:sp>
      <p:sp>
        <p:nvSpPr>
          <p:cNvPr id="2" name="Rechteck 1">
            <a:extLst>
              <a:ext uri="{FF2B5EF4-FFF2-40B4-BE49-F238E27FC236}">
                <a16:creationId xmlns:a16="http://schemas.microsoft.com/office/drawing/2014/main" id="{FFD2F6C1-EC6B-A20D-CFF5-3D67E436EC0D}"/>
              </a:ext>
            </a:extLst>
          </p:cNvPr>
          <p:cNvSpPr/>
          <p:nvPr userDrawn="1"/>
        </p:nvSpPr>
        <p:spPr>
          <a:xfrm>
            <a:off x="1041162" y="1440527"/>
            <a:ext cx="5523669" cy="27123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r>
              <a:rPr lang="de-DE" sz="1200" b="1" dirty="0">
                <a:solidFill>
                  <a:schemeClr val="tx1"/>
                </a:solidFill>
                <a:latin typeface="Helvetica" panose="020B0604020202020204" pitchFamily="34" charset="0"/>
                <a:cs typeface="Helvetica" panose="020B0604020202020204" pitchFamily="34" charset="0"/>
              </a:rPr>
              <a:t>Unfallversicherung</a:t>
            </a:r>
          </a:p>
          <a:p>
            <a:endParaRPr lang="de-DE" sz="1200" dirty="0">
              <a:solidFill>
                <a:schemeClr val="tx1"/>
              </a:solidFill>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Kurzbeschreibung: zahlt einen vertraglich vereinbarten Einmalbetrag oder eine monatliche Rente, sollte der Versicherte wegen eines Unfalls bei der Arbeit oder in der Freizeit dauerhafte körperliche Einschränkungen davontragen</a:t>
            </a: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Einstufung durch Finanztip: Kann-Versicherung</a:t>
            </a:r>
          </a:p>
          <a:p>
            <a:endParaRPr lang="de-DE" sz="1200" dirty="0">
              <a:solidFill>
                <a:schemeClr val="tx1"/>
              </a:solidFill>
              <a:latin typeface="Helvetica" panose="020B0604020202020204" pitchFamily="34" charset="0"/>
              <a:cs typeface="Helvetica" panose="020B0604020202020204" pitchFamily="34" charset="0"/>
            </a:endParaRPr>
          </a:p>
          <a:p>
            <a:r>
              <a:rPr lang="de-DE" sz="1200" b="1" dirty="0">
                <a:solidFill>
                  <a:schemeClr val="tx1"/>
                </a:solidFill>
                <a:latin typeface="Helvetica" panose="020B0604020202020204" pitchFamily="34" charset="0"/>
                <a:cs typeface="Helvetica" panose="020B0604020202020204" pitchFamily="34" charset="0"/>
              </a:rPr>
              <a:t>Wohngebäudeversicherung</a:t>
            </a:r>
          </a:p>
          <a:p>
            <a:endParaRPr lang="de-DE" sz="1200" dirty="0">
              <a:solidFill>
                <a:schemeClr val="tx1"/>
              </a:solidFill>
              <a:latin typeface="Helvetica" panose="020B0604020202020204" pitchFamily="34" charset="0"/>
              <a:cs typeface="Helvetica" panose="020B0604020202020204" pitchFamily="34" charset="0"/>
            </a:endParaRP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Kurzbeschreibung: kommt für Schäden an der eigenen Immobilie auf, die durch Feuer, Blitzschlag, Überspannung, Sturm, Leitungswasser verursacht werden; kann um eine Absicherung bei Elementarschäden (z. B. Flut infolge von Starkregen) ergänzt werden</a:t>
            </a:r>
          </a:p>
          <a:p>
            <a:pPr marL="171450" indent="-171450">
              <a:buFont typeface="Arial" panose="020B0604020202020204" pitchFamily="34" charset="0"/>
              <a:buChar char="•"/>
            </a:pPr>
            <a:r>
              <a:rPr lang="de-DE" sz="1200" dirty="0">
                <a:solidFill>
                  <a:schemeClr val="tx1"/>
                </a:solidFill>
                <a:latin typeface="Helvetica" panose="020B0604020202020204" pitchFamily="34" charset="0"/>
                <a:cs typeface="Helvetica" panose="020B0604020202020204" pitchFamily="34" charset="0"/>
              </a:rPr>
              <a:t>Einstufung durch Finanztip: wichtig</a:t>
            </a:r>
          </a:p>
        </p:txBody>
      </p:sp>
    </p:spTree>
    <p:extLst>
      <p:ext uri="{BB962C8B-B14F-4D97-AF65-F5344CB8AC3E}">
        <p14:creationId xmlns:p14="http://schemas.microsoft.com/office/powerpoint/2010/main" val="3835231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uppieren 6">
            <a:extLst>
              <a:ext uri="{FF2B5EF4-FFF2-40B4-BE49-F238E27FC236}">
                <a16:creationId xmlns:a16="http://schemas.microsoft.com/office/drawing/2014/main" id="{22AB5874-0970-7E53-2E40-8D1FCCEDCD26}"/>
              </a:ext>
            </a:extLst>
          </p:cNvPr>
          <p:cNvGrpSpPr>
            <a:grpSpLocks/>
          </p:cNvGrpSpPr>
          <p:nvPr userDrawn="1"/>
        </p:nvGrpSpPr>
        <p:grpSpPr>
          <a:xfrm>
            <a:off x="1031300" y="10073302"/>
            <a:ext cx="1069511" cy="253546"/>
            <a:chOff x="4740892" y="3380559"/>
            <a:chExt cx="716795" cy="169928"/>
          </a:xfrm>
        </p:grpSpPr>
        <p:pic>
          <p:nvPicPr>
            <p:cNvPr id="8" name="Grafik 7">
              <a:extLst>
                <a:ext uri="{FF2B5EF4-FFF2-40B4-BE49-F238E27FC236}">
                  <a16:creationId xmlns:a16="http://schemas.microsoft.com/office/drawing/2014/main" id="{7CF051FD-DEE3-07C3-6FF2-BDE10AABD87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842151" y="3420042"/>
              <a:ext cx="615536" cy="90000"/>
            </a:xfrm>
            <a:prstGeom prst="rect">
              <a:avLst/>
            </a:prstGeom>
          </p:spPr>
        </p:pic>
        <p:sp>
          <p:nvSpPr>
            <p:cNvPr id="9" name="Textfeld 8">
              <a:extLst>
                <a:ext uri="{FF2B5EF4-FFF2-40B4-BE49-F238E27FC236}">
                  <a16:creationId xmlns:a16="http://schemas.microsoft.com/office/drawing/2014/main" id="{D622B3A8-7A30-7424-BDD9-015259918A58}"/>
                </a:ext>
              </a:extLst>
            </p:cNvPr>
            <p:cNvSpPr txBox="1">
              <a:spLocks/>
            </p:cNvSpPr>
            <p:nvPr/>
          </p:nvSpPr>
          <p:spPr>
            <a:xfrm>
              <a:off x="4740892" y="3380559"/>
              <a:ext cx="526843" cy="169928"/>
            </a:xfrm>
            <a:prstGeom prst="rect">
              <a:avLst/>
            </a:prstGeom>
            <a:noFill/>
          </p:spPr>
          <p:txBody>
            <a:bodyPr wrap="square" lIns="0" tIns="49347" rIns="98694" bIns="49347" rtlCol="0" anchor="t">
              <a:spAutoFit/>
            </a:bodyPr>
            <a:lstStyle/>
            <a:p>
              <a:r>
                <a:rPr lang="de-DE" sz="1000" dirty="0">
                  <a:solidFill>
                    <a:schemeClr val="bg2">
                      <a:lumMod val="75000"/>
                    </a:schemeClr>
                  </a:solidFill>
                  <a:latin typeface="helvetica"/>
                  <a:ea typeface="Inter" panose="020B0502030000000004" pitchFamily="34" charset="0"/>
                  <a:cs typeface="Inter" panose="020B0502030000000004" pitchFamily="34" charset="0"/>
                </a:rPr>
                <a:t>© </a:t>
              </a:r>
              <a:endParaRPr lang="de-DE" sz="1000" dirty="0">
                <a:solidFill>
                  <a:schemeClr val="bg2">
                    <a:lumMod val="75000"/>
                  </a:schemeClr>
                </a:solidFill>
                <a:latin typeface="helvetica"/>
                <a:cs typeface="helvetica"/>
              </a:endParaRPr>
            </a:p>
          </p:txBody>
        </p:sp>
      </p:grpSp>
    </p:spTree>
    <p:extLst>
      <p:ext uri="{BB962C8B-B14F-4D97-AF65-F5344CB8AC3E}">
        <p14:creationId xmlns:p14="http://schemas.microsoft.com/office/powerpoint/2010/main" val="2436609279"/>
      </p:ext>
    </p:extLst>
  </p:cSld>
  <p:clrMap bg1="lt1" tx1="dk1" bg2="lt2" tx2="dk2" accent1="accent1" accent2="accent2" accent3="accent3" accent4="accent4" accent5="accent5" accent6="accent6" hlink="hlink" folHlink="folHlink"/>
  <p:sldLayoutIdLst>
    <p:sldLayoutId id="2147483662" r:id="rId1"/>
    <p:sldLayoutId id="2147483661" r:id="rId2"/>
    <p:sldLayoutId id="2147483663" r:id="rId3"/>
    <p:sldLayoutId id="2147483664" r:id="rId4"/>
    <p:sldLayoutId id="2147483666" r:id="rId5"/>
    <p:sldLayoutId id="2147483667" r:id="rId6"/>
    <p:sldLayoutId id="2147483678" r:id="rId7"/>
    <p:sldLayoutId id="2147483669" r:id="rId8"/>
    <p:sldLayoutId id="2147483670" r:id="rId9"/>
    <p:sldLayoutId id="2147483673" r:id="rId10"/>
    <p:sldLayoutId id="2147483675" r:id="rId11"/>
    <p:sldLayoutId id="2147483676" r:id="rId12"/>
    <p:sldLayoutId id="2147483674" r:id="rId13"/>
    <p:sldLayoutId id="2147483680" r:id="rId14"/>
    <p:sldLayoutId id="2147483684" r:id="rId15"/>
    <p:sldLayoutId id="2147483685" r:id="rId16"/>
    <p:sldLayoutId id="2147483686" r:id="rId17"/>
    <p:sldLayoutId id="2147483687" r:id="rId18"/>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367" userDrawn="1">
          <p15:clr>
            <a:srgbClr val="F26B43"/>
          </p15:clr>
        </p15:guide>
        <p15:guide id="2" pos="2381"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info@finanztip.schule" TargetMode="External"/><Relationship Id="rId2" Type="http://schemas.openxmlformats.org/officeDocument/2006/relationships/hyperlink" Target="https://www.finanztip.schul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hyperlink" Target="https://www.finanztip.de/sinnvolle-versicherungen/"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hyperlink" Target="https://youtu.be/_KJ0sUPn37I" TargetMode="External"/><Relationship Id="rId2" Type="http://schemas.openxmlformats.org/officeDocument/2006/relationships/hyperlink" Target="https://www.finanztip.de/sinnvolle-versicherungen/" TargetMode="Externa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7467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2A30A8B0-E598-3349-5932-BF652B319E20}"/>
              </a:ext>
            </a:extLst>
          </p:cNvPr>
          <p:cNvSpPr>
            <a:spLocks noGrp="1" noRot="1" noMove="1" noResize="1" noEditPoints="1" noAdjustHandles="1" noChangeArrowheads="1" noChangeShapeType="1"/>
          </p:cNvSpPr>
          <p:nvPr/>
        </p:nvSpPr>
        <p:spPr>
          <a:xfrm>
            <a:off x="3565450" y="1318948"/>
            <a:ext cx="2917408" cy="25654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1200" dirty="0">
                <a:solidFill>
                  <a:srgbClr val="243039"/>
                </a:solidFill>
                <a:effectLst/>
                <a:latin typeface="Helvetica" panose="020B0604020202020204" pitchFamily="34" charset="0"/>
                <a:ea typeface="Calibri" panose="020F0502020204030204" pitchFamily="34" charset="0"/>
                <a:cs typeface="Arial" panose="020B0604020202020204" pitchFamily="34" charset="0"/>
              </a:rPr>
              <a:t>Diese Materialien werden Ihnen von Finanztip Schule – der Bildungsinitiative der Finanztip Stiftung – zur Verfügung gestellt.</a:t>
            </a:r>
            <a:endParaRPr lang="de-DE" sz="1200" dirty="0">
              <a:effectLst/>
              <a:latin typeface="Inter" panose="020B0502030000000004" pitchFamily="34" charset="0"/>
              <a:ea typeface="Calibri" panose="020F0502020204030204" pitchFamily="34" charset="0"/>
              <a:cs typeface="Arial" panose="020B0604020202020204" pitchFamily="34" charset="0"/>
            </a:endParaRPr>
          </a:p>
          <a:p>
            <a:pPr>
              <a:lnSpc>
                <a:spcPct val="107000"/>
              </a:lnSpc>
              <a:spcAft>
                <a:spcPts val="800"/>
              </a:spcAft>
            </a:pPr>
            <a:r>
              <a:rPr lang="de-DE" sz="1200" dirty="0">
                <a:solidFill>
                  <a:srgbClr val="243039"/>
                </a:solidFill>
                <a:effectLst/>
                <a:latin typeface="Helvetica" panose="020B0604020202020204" pitchFamily="34" charset="0"/>
                <a:ea typeface="Calibri" panose="020F0502020204030204" pitchFamily="34" charset="0"/>
                <a:cs typeface="Arial" panose="020B0604020202020204" pitchFamily="34" charset="0"/>
              </a:rPr>
              <a:t>Weitere kostenlose Unterrichts-materialien finden Sie unter </a:t>
            </a:r>
            <a:r>
              <a:rPr lang="de-DE" sz="1200" dirty="0">
                <a:solidFill>
                  <a:srgbClr val="243039"/>
                </a:solidFill>
                <a:effectLst/>
                <a:latin typeface="Helvetica" panose="020B0604020202020204" pitchFamily="34" charset="0"/>
                <a:ea typeface="Calibri" panose="020F0502020204030204" pitchFamily="34" charset="0"/>
                <a:cs typeface="Arial" panose="020B0604020202020204" pitchFamily="34" charset="0"/>
                <a:hlinkClick r:id="rId2"/>
              </a:rPr>
              <a:t>www.finanztip.schule</a:t>
            </a:r>
            <a:r>
              <a:rPr lang="de-DE" sz="1200" dirty="0">
                <a:solidFill>
                  <a:srgbClr val="243039"/>
                </a:solidFill>
                <a:effectLst/>
                <a:latin typeface="Helvetica" panose="020B0604020202020204" pitchFamily="34" charset="0"/>
                <a:ea typeface="Calibri" panose="020F0502020204030204" pitchFamily="34" charset="0"/>
                <a:cs typeface="Arial" panose="020B0604020202020204" pitchFamily="34" charset="0"/>
              </a:rPr>
              <a:t>.</a:t>
            </a:r>
          </a:p>
          <a:p>
            <a:pPr>
              <a:lnSpc>
                <a:spcPct val="107000"/>
              </a:lnSpc>
              <a:spcAft>
                <a:spcPts val="800"/>
              </a:spcAft>
            </a:pPr>
            <a:r>
              <a:rPr lang="de-DE" sz="1200" dirty="0">
                <a:solidFill>
                  <a:srgbClr val="243039"/>
                </a:solidFill>
                <a:effectLst/>
                <a:latin typeface="Helvetica" panose="020B0604020202020204" pitchFamily="34" charset="0"/>
                <a:ea typeface="Calibri" panose="020F0502020204030204" pitchFamily="34" charset="0"/>
                <a:cs typeface="Arial" panose="020B0604020202020204" pitchFamily="34" charset="0"/>
              </a:rPr>
              <a:t>Wir danken Ihnen, dass Sie sich mit uns gemeinsam für mehr Finanzbildung an deutschen Schulen einsetzen!</a:t>
            </a:r>
            <a:endParaRPr lang="de-DE" sz="1200" dirty="0"/>
          </a:p>
        </p:txBody>
      </p:sp>
      <p:sp>
        <p:nvSpPr>
          <p:cNvPr id="4" name="Rechteck 3">
            <a:extLst>
              <a:ext uri="{FF2B5EF4-FFF2-40B4-BE49-F238E27FC236}">
                <a16:creationId xmlns:a16="http://schemas.microsoft.com/office/drawing/2014/main" id="{0937492E-2155-A95D-C91F-819B4800C43D}"/>
              </a:ext>
            </a:extLst>
          </p:cNvPr>
          <p:cNvSpPr>
            <a:spLocks noGrp="1" noRot="1" noMove="1" noResize="1" noEditPoints="1" noAdjustHandles="1" noChangeArrowheads="1" noChangeShapeType="1"/>
          </p:cNvSpPr>
          <p:nvPr/>
        </p:nvSpPr>
        <p:spPr>
          <a:xfrm>
            <a:off x="1018184" y="4501442"/>
            <a:ext cx="5516286" cy="47347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oAutofit/>
          </a:bodyPr>
          <a:lstStyle/>
          <a:p>
            <a:r>
              <a:rPr lang="de-DE" sz="1200" dirty="0">
                <a:solidFill>
                  <a:schemeClr val="tx1"/>
                </a:solidFill>
                <a:latin typeface="Helvetica" panose="020B0604020202020204" pitchFamily="34" charset="0"/>
                <a:cs typeface="Helvetica" panose="020B0604020202020204" pitchFamily="34" charset="0"/>
              </a:rPr>
              <a:t>Bei Fragen, Anregungen, Lob oder Kritik steht Ihnen das Team von Finanztip Schule gern per Mail zur Verfügung: </a:t>
            </a:r>
            <a:r>
              <a:rPr lang="de-DE" sz="1200" dirty="0" err="1">
                <a:solidFill>
                  <a:schemeClr val="tx1"/>
                </a:solidFill>
                <a:latin typeface="Helvetica" panose="020B0604020202020204" pitchFamily="34" charset="0"/>
                <a:cs typeface="Helvetica" panose="020B0604020202020204" pitchFamily="34" charset="0"/>
                <a:hlinkClick r:id="rId3"/>
              </a:rPr>
              <a:t>info@finanztip.schule</a:t>
            </a:r>
            <a:r>
              <a:rPr lang="de-DE" sz="1200" dirty="0">
                <a:solidFill>
                  <a:schemeClr val="tx1"/>
                </a:solidFill>
                <a:latin typeface="Helvetica" panose="020B0604020202020204" pitchFamily="34" charset="0"/>
                <a:cs typeface="Helvetica" panose="020B0604020202020204" pitchFamily="34" charset="0"/>
              </a:rPr>
              <a:t>.</a:t>
            </a:r>
          </a:p>
          <a:p>
            <a:endParaRPr lang="de-DE" sz="120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242671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9666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30A9B3B9-11D6-D00A-C31A-992E17C2FC25}"/>
              </a:ext>
            </a:extLst>
          </p:cNvPr>
          <p:cNvSpPr>
            <a:spLocks noGrp="1" noRot="1" noMove="1" noResize="1" noEditPoints="1" noAdjustHandles="1" noChangeArrowheads="1" noChangeShapeType="1"/>
          </p:cNvSpPr>
          <p:nvPr/>
        </p:nvSpPr>
        <p:spPr>
          <a:xfrm>
            <a:off x="1022861" y="4363719"/>
            <a:ext cx="5513950" cy="925621"/>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de-DE" sz="1200" i="1" dirty="0">
                <a:solidFill>
                  <a:schemeClr val="tx1"/>
                </a:solidFill>
                <a:latin typeface="Helvetica" panose="020B0604020202020204" pitchFamily="34" charset="0"/>
                <a:cs typeface="Helvetica" panose="020B0604020202020204" pitchFamily="34" charset="0"/>
              </a:rPr>
              <a:t>Notizen: </a:t>
            </a:r>
          </a:p>
        </p:txBody>
      </p:sp>
      <p:sp>
        <p:nvSpPr>
          <p:cNvPr id="3" name="Rechteck 2">
            <a:extLst>
              <a:ext uri="{FF2B5EF4-FFF2-40B4-BE49-F238E27FC236}">
                <a16:creationId xmlns:a16="http://schemas.microsoft.com/office/drawing/2014/main" id="{85C027A4-2806-8708-41DC-96BAC4B62C5E}"/>
              </a:ext>
            </a:extLst>
          </p:cNvPr>
          <p:cNvSpPr>
            <a:spLocks noGrp="1" noRot="1" noMove="1" noResize="1" noEditPoints="1" noAdjustHandles="1" noChangeArrowheads="1" noChangeShapeType="1"/>
          </p:cNvSpPr>
          <p:nvPr/>
        </p:nvSpPr>
        <p:spPr>
          <a:xfrm>
            <a:off x="1020525" y="8207369"/>
            <a:ext cx="5513950" cy="1238524"/>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de-DE" sz="1200" i="1" dirty="0">
                <a:solidFill>
                  <a:schemeClr val="tx1"/>
                </a:solidFill>
                <a:latin typeface="Helvetica" panose="020B0604020202020204" pitchFamily="34" charset="0"/>
                <a:cs typeface="Helvetica" panose="020B0604020202020204" pitchFamily="34" charset="0"/>
              </a:rPr>
              <a:t>Notizen: </a:t>
            </a:r>
          </a:p>
        </p:txBody>
      </p:sp>
    </p:spTree>
    <p:extLst>
      <p:ext uri="{BB962C8B-B14F-4D97-AF65-F5344CB8AC3E}">
        <p14:creationId xmlns:p14="http://schemas.microsoft.com/office/powerpoint/2010/main" val="675108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5792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9764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D5F044FF-21E2-ECBF-FD57-6C97DC5C231E}"/>
              </a:ext>
            </a:extLst>
          </p:cNvPr>
          <p:cNvSpPr>
            <a:spLocks/>
          </p:cNvSpPr>
          <p:nvPr/>
        </p:nvSpPr>
        <p:spPr>
          <a:xfrm>
            <a:off x="1041162" y="1391741"/>
            <a:ext cx="5523669" cy="33906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nSpc>
                <a:spcPct val="107000"/>
              </a:lnSpc>
              <a:spcAft>
                <a:spcPts val="800"/>
              </a:spcAft>
            </a:pPr>
            <a:r>
              <a:rPr lang="de-DE" sz="1200" dirty="0">
                <a:solidFill>
                  <a:schemeClr val="tx1"/>
                </a:solidFill>
                <a:effectLst/>
                <a:latin typeface="Helvetica" panose="020B0604020202020204" pitchFamily="34" charset="0"/>
                <a:ea typeface="Calibri" panose="020F0502020204030204" pitchFamily="34" charset="0"/>
                <a:cs typeface="Helvetica" panose="020B0604020202020204" pitchFamily="34" charset="0"/>
              </a:rPr>
              <a:t>Wenn Sie sich vorab noch eingehender über das Thema Versicherungen informieren möchten, empfehlen wir Ihnen die folgenden Seiten:</a:t>
            </a:r>
          </a:p>
          <a:p>
            <a:pPr marL="171450" indent="-171450">
              <a:lnSpc>
                <a:spcPct val="107000"/>
              </a:lnSpc>
              <a:spcAft>
                <a:spcPts val="800"/>
              </a:spcAft>
              <a:buFont typeface="Arial" panose="020B0604020202020204" pitchFamily="34" charset="0"/>
              <a:buChar char="•"/>
            </a:pPr>
            <a:r>
              <a:rPr kumimoji="0" lang="de-DE" sz="1200" b="0" i="0" u="none" strike="noStrike" kern="1200" cap="none" spc="0" normalizeH="0" baseline="0" noProof="0" dirty="0">
                <a:ln>
                  <a:noFill/>
                </a:ln>
                <a:solidFill>
                  <a:srgbClr val="243039"/>
                </a:solidFill>
                <a:effectLst/>
                <a:uLnTx/>
                <a:uFillTx/>
                <a:latin typeface="Helvetica" panose="020B0604020202020204" pitchFamily="34" charset="0"/>
                <a:ea typeface="Calibri" panose="020F0502020204030204" pitchFamily="34" charset="0"/>
                <a:cs typeface="Times New Roman" panose="02020603050405020304" pitchFamily="18" charset="0"/>
                <a:hlinkClick r:id="rId2"/>
              </a:rPr>
              <a:t>Überblick über wichtige und unwichtige Versicherungen im Finanztip Ratgeber</a:t>
            </a:r>
            <a:endParaRPr kumimoji="0" lang="de-DE" sz="1200" b="0" i="0" u="none" strike="noStrike" kern="1200" cap="none" spc="0" normalizeH="0" baseline="0" noProof="0" dirty="0">
              <a:ln>
                <a:noFill/>
              </a:ln>
              <a:solidFill>
                <a:srgbClr val="243039"/>
              </a:solidFill>
              <a:effectLst/>
              <a:uLnTx/>
              <a:uFillTx/>
              <a:latin typeface="Helvetica"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kumimoji="0" lang="de-DE" sz="1200" b="0" i="0" u="none" strike="noStrike" kern="1200" cap="none" spc="0" normalizeH="0" baseline="0" noProof="0" dirty="0">
                <a:ln>
                  <a:noFill/>
                </a:ln>
                <a:solidFill>
                  <a:srgbClr val="243039"/>
                </a:solidFill>
                <a:effectLst/>
                <a:uLnTx/>
                <a:uFillTx/>
                <a:latin typeface="Helvetica" panose="020B0604020202020204" pitchFamily="34" charset="0"/>
                <a:ea typeface="Calibri" panose="020F0502020204030204" pitchFamily="34" charset="0"/>
                <a:cs typeface="Times New Roman" panose="02020603050405020304" pitchFamily="18" charset="0"/>
              </a:rPr>
              <a:t>Das Material zur Unterrichtseinheit enthält für Sie als Lehrkraft außerdem noch ein Glossar mit den wichtigsten, im Mystery vorkommenden Versicherungen (siehe Material V-e).</a:t>
            </a:r>
          </a:p>
        </p:txBody>
      </p:sp>
    </p:spTree>
    <p:extLst>
      <p:ext uri="{BB962C8B-B14F-4D97-AF65-F5344CB8AC3E}">
        <p14:creationId xmlns:p14="http://schemas.microsoft.com/office/powerpoint/2010/main" val="1488821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e 2">
            <a:extLst>
              <a:ext uri="{FF2B5EF4-FFF2-40B4-BE49-F238E27FC236}">
                <a16:creationId xmlns:a16="http://schemas.microsoft.com/office/drawing/2014/main" id="{DDB96FE8-A6B7-750A-4085-83A291EC86E5}"/>
              </a:ext>
            </a:extLst>
          </p:cNvPr>
          <p:cNvGraphicFramePr>
            <a:graphicFrameLocks/>
          </p:cNvGraphicFramePr>
          <p:nvPr>
            <p:extLst>
              <p:ext uri="{D42A27DB-BD31-4B8C-83A1-F6EECF244321}">
                <p14:modId xmlns:p14="http://schemas.microsoft.com/office/powerpoint/2010/main" val="3575388996"/>
              </p:ext>
            </p:extLst>
          </p:nvPr>
        </p:nvGraphicFramePr>
        <p:xfrm>
          <a:off x="1020525" y="1354075"/>
          <a:ext cx="5513949" cy="8760271"/>
        </p:xfrm>
        <a:graphic>
          <a:graphicData uri="http://schemas.openxmlformats.org/drawingml/2006/table">
            <a:tbl>
              <a:tblPr firstRow="1" bandRow="1">
                <a:tableStyleId>{5C22544A-7EE6-4342-B048-85BDC9FD1C3A}</a:tableStyleId>
              </a:tblPr>
              <a:tblGrid>
                <a:gridCol w="925661">
                  <a:extLst>
                    <a:ext uri="{9D8B030D-6E8A-4147-A177-3AD203B41FA5}">
                      <a16:colId xmlns:a16="http://schemas.microsoft.com/office/drawing/2014/main" val="2966169161"/>
                    </a:ext>
                  </a:extLst>
                </a:gridCol>
                <a:gridCol w="1219200">
                  <a:extLst>
                    <a:ext uri="{9D8B030D-6E8A-4147-A177-3AD203B41FA5}">
                      <a16:colId xmlns:a16="http://schemas.microsoft.com/office/drawing/2014/main" val="1467030689"/>
                    </a:ext>
                  </a:extLst>
                </a:gridCol>
                <a:gridCol w="3369088">
                  <a:extLst>
                    <a:ext uri="{9D8B030D-6E8A-4147-A177-3AD203B41FA5}">
                      <a16:colId xmlns:a16="http://schemas.microsoft.com/office/drawing/2014/main" val="3247674493"/>
                    </a:ext>
                  </a:extLst>
                </a:gridCol>
              </a:tblGrid>
              <a:tr h="370840">
                <a:tc>
                  <a:txBody>
                    <a:bodyPr/>
                    <a:lstStyle/>
                    <a:p>
                      <a:r>
                        <a:rPr lang="de-DE" sz="1200" dirty="0">
                          <a:solidFill>
                            <a:schemeClr val="tx1"/>
                          </a:solidFill>
                          <a:latin typeface="Helvetica" panose="020B0604020202020204" pitchFamily="34" charset="0"/>
                          <a:cs typeface="Helvetica" panose="020B0604020202020204" pitchFamily="34" charset="0"/>
                        </a:rPr>
                        <a:t>Dauer, Phase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2"/>
                    </a:solidFill>
                  </a:tcPr>
                </a:tc>
                <a:tc>
                  <a:txBody>
                    <a:bodyPr/>
                    <a:lstStyle/>
                    <a:p>
                      <a:r>
                        <a:rPr lang="de-DE" sz="1200" dirty="0">
                          <a:solidFill>
                            <a:schemeClr val="tx1"/>
                          </a:solidFill>
                          <a:latin typeface="Helvetica" panose="020B0604020202020204" pitchFamily="34" charset="0"/>
                          <a:cs typeface="Helvetica" panose="020B0604020202020204" pitchFamily="34" charset="0"/>
                        </a:rPr>
                        <a:t>Sozialform,</a:t>
                      </a:r>
                    </a:p>
                    <a:p>
                      <a:r>
                        <a:rPr lang="de-DE" sz="1200" dirty="0">
                          <a:solidFill>
                            <a:schemeClr val="tx1"/>
                          </a:solidFill>
                          <a:latin typeface="Helvetica" panose="020B0604020202020204" pitchFamily="34" charset="0"/>
                          <a:cs typeface="Helvetica" panose="020B0604020202020204" pitchFamily="34" charset="0"/>
                        </a:rPr>
                        <a:t>Material</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2"/>
                    </a:solidFill>
                  </a:tcPr>
                </a:tc>
                <a:tc>
                  <a:txBody>
                    <a:bodyPr/>
                    <a:lstStyle/>
                    <a:p>
                      <a:r>
                        <a:rPr lang="de-DE" sz="1200" dirty="0">
                          <a:solidFill>
                            <a:schemeClr val="tx1"/>
                          </a:solidFill>
                          <a:latin typeface="Helvetica" panose="020B0604020202020204" pitchFamily="34" charset="0"/>
                          <a:cs typeface="Helvetica" panose="020B0604020202020204" pitchFamily="34" charset="0"/>
                        </a:rPr>
                        <a:t>Inhalt und Vorgehen</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2"/>
                    </a:solidFill>
                  </a:tcPr>
                </a:tc>
                <a:extLst>
                  <a:ext uri="{0D108BD9-81ED-4DB2-BD59-A6C34878D82A}">
                    <a16:rowId xmlns:a16="http://schemas.microsoft.com/office/drawing/2014/main" val="1700456214"/>
                  </a:ext>
                </a:extLst>
              </a:tr>
              <a:tr h="216631">
                <a:tc gridSpan="3">
                  <a:txBody>
                    <a:bodyPr/>
                    <a:lstStyle/>
                    <a:p>
                      <a:r>
                        <a:rPr lang="de-DE" sz="1200" b="1" dirty="0">
                          <a:solidFill>
                            <a:schemeClr val="tx2"/>
                          </a:solidFill>
                          <a:latin typeface="Helvetica" panose="020B0604020202020204" pitchFamily="34" charset="0"/>
                          <a:cs typeface="Helvetica" panose="020B0604020202020204" pitchFamily="34" charset="0"/>
                        </a:rPr>
                        <a:t>Baustein 1: Mystery – Warum ist Claus finanziell ruiniert? (80 Min.)</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hMerge="1">
                  <a:txBody>
                    <a:bodyPr/>
                    <a:lstStyle/>
                    <a:p>
                      <a:endParaRPr lang="de-DE"/>
                    </a:p>
                  </a:txBody>
                  <a:tcPr/>
                </a:tc>
                <a:tc hMerge="1">
                  <a:txBody>
                    <a:bodyPr/>
                    <a:lstStyle/>
                    <a:p>
                      <a:endParaRPr lang="de-DE"/>
                    </a:p>
                  </a:txBody>
                  <a:tcPr>
                    <a:lnL w="12700" cap="flat" cmpd="sng" algn="ctr">
                      <a:solidFill>
                        <a:schemeClr val="bg2"/>
                      </a:solidFill>
                      <a:prstDash val="solid"/>
                      <a:round/>
                      <a:headEnd type="none" w="med" len="med"/>
                      <a:tailEnd type="none" w="med" len="med"/>
                    </a:lnL>
                    <a:lnT w="12700" cap="flat" cmpd="sng" algn="ctr">
                      <a:solidFill>
                        <a:schemeClr val="bg2"/>
                      </a:solidFill>
                      <a:prstDash val="solid"/>
                      <a:round/>
                      <a:headEnd type="none" w="med" len="med"/>
                      <a:tailEnd type="none" w="med" len="med"/>
                    </a:lnT>
                  </a:tcPr>
                </a:tc>
                <a:extLst>
                  <a:ext uri="{0D108BD9-81ED-4DB2-BD59-A6C34878D82A}">
                    <a16:rowId xmlns:a16="http://schemas.microsoft.com/office/drawing/2014/main" val="3690826994"/>
                  </a:ext>
                </a:extLst>
              </a:tr>
              <a:tr h="370840">
                <a:tc>
                  <a:txBody>
                    <a:bodyPr/>
                    <a:lstStyle/>
                    <a:p>
                      <a:r>
                        <a:rPr lang="de-DE" sz="1200" dirty="0">
                          <a:latin typeface="Helvetica" panose="020B0604020202020204" pitchFamily="34" charset="0"/>
                          <a:cs typeface="Helvetica" panose="020B0604020202020204" pitchFamily="34" charset="0"/>
                        </a:rPr>
                        <a:t>5 Min.</a:t>
                      </a:r>
                    </a:p>
                    <a:p>
                      <a:br>
                        <a:rPr lang="de-DE" sz="1200" dirty="0">
                          <a:latin typeface="Helvetica" panose="020B0604020202020204" pitchFamily="34" charset="0"/>
                          <a:cs typeface="Helvetica" panose="020B0604020202020204" pitchFamily="34" charset="0"/>
                        </a:rPr>
                      </a:br>
                      <a:r>
                        <a:rPr lang="de-DE" sz="1200" dirty="0">
                          <a:latin typeface="Helvetica" panose="020B0604020202020204" pitchFamily="34" charset="0"/>
                          <a:cs typeface="Helvetica" panose="020B0604020202020204" pitchFamily="34" charset="0"/>
                        </a:rPr>
                        <a:t>Einstieg</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r>
                        <a:rPr lang="de-DE" sz="1200" dirty="0">
                          <a:latin typeface="Helvetica" panose="020B0604020202020204" pitchFamily="34" charset="0"/>
                          <a:cs typeface="Helvetica" panose="020B0604020202020204" pitchFamily="34" charset="0"/>
                        </a:rPr>
                        <a:t>Klassen-gespräch</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r>
                        <a:rPr lang="de-DE" sz="1200" dirty="0">
                          <a:solidFill>
                            <a:schemeClr val="tx1"/>
                          </a:solidFill>
                          <a:effectLst/>
                          <a:latin typeface="Helvetica" panose="020B0604020202020204" pitchFamily="34" charset="0"/>
                          <a:cs typeface="Helvetica" panose="020B0604020202020204" pitchFamily="34" charset="0"/>
                        </a:rPr>
                        <a:t>Die Lehrkraft (LK) zeigt den Schülerinnen und Schülern (</a:t>
                      </a:r>
                      <a:r>
                        <a:rPr lang="de-DE" sz="1200" dirty="0" err="1">
                          <a:solidFill>
                            <a:schemeClr val="tx1"/>
                          </a:solidFill>
                          <a:effectLst/>
                          <a:latin typeface="Helvetica" panose="020B0604020202020204" pitchFamily="34" charset="0"/>
                          <a:cs typeface="Helvetica" panose="020B0604020202020204" pitchFamily="34" charset="0"/>
                        </a:rPr>
                        <a:t>SuS</a:t>
                      </a:r>
                      <a:r>
                        <a:rPr lang="de-DE" sz="1200" dirty="0">
                          <a:solidFill>
                            <a:schemeClr val="tx1"/>
                          </a:solidFill>
                          <a:effectLst/>
                          <a:latin typeface="Helvetica" panose="020B0604020202020204" pitchFamily="34" charset="0"/>
                          <a:cs typeface="Helvetica" panose="020B0604020202020204" pitchFamily="34" charset="0"/>
                        </a:rPr>
                        <a:t>) eine Collage mit Fotos aus Claus‘ Leben (Haus, Hochzeit, Scheidung, Hund etc.).</a:t>
                      </a:r>
                    </a:p>
                    <a:p>
                      <a:endParaRPr lang="de-DE" sz="1200" dirty="0">
                        <a:solidFill>
                          <a:schemeClr val="tx1"/>
                        </a:solidFill>
                        <a:effectLst/>
                        <a:latin typeface="Helvetica" panose="020B0604020202020204" pitchFamily="34" charset="0"/>
                        <a:cs typeface="Helvetica" panose="020B0604020202020204" pitchFamily="34" charset="0"/>
                      </a:endParaRPr>
                    </a:p>
                    <a:p>
                      <a:r>
                        <a:rPr lang="de-DE" sz="1200" dirty="0">
                          <a:solidFill>
                            <a:schemeClr val="tx1"/>
                          </a:solidFill>
                          <a:effectLst/>
                          <a:latin typeface="Helvetica" panose="020B0604020202020204" pitchFamily="34" charset="0"/>
                          <a:cs typeface="Helvetica" panose="020B0604020202020204" pitchFamily="34" charset="0"/>
                        </a:rPr>
                        <a:t>Die Klasse formuliert und notiert Hypothesen zur Leitfrage „Warum ist Claus finanziell ruiniert?“. </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683616389"/>
                  </a:ext>
                </a:extLst>
              </a:tr>
              <a:tr h="370840">
                <a:tc>
                  <a:txBody>
                    <a:bodyPr/>
                    <a:lstStyle/>
                    <a:p>
                      <a:r>
                        <a:rPr lang="de-DE" sz="1200" dirty="0">
                          <a:latin typeface="Helvetica" panose="020B0604020202020204" pitchFamily="34" charset="0"/>
                          <a:cs typeface="Helvetica" panose="020B0604020202020204" pitchFamily="34" charset="0"/>
                        </a:rPr>
                        <a:t>3 Min.</a:t>
                      </a:r>
                      <a:br>
                        <a:rPr lang="de-DE" sz="1200" dirty="0">
                          <a:latin typeface="Helvetica" panose="020B0604020202020204" pitchFamily="34" charset="0"/>
                          <a:cs typeface="Helvetica" panose="020B0604020202020204" pitchFamily="34" charset="0"/>
                        </a:rPr>
                      </a:br>
                      <a:endParaRPr lang="de-DE" sz="1200" dirty="0">
                        <a:latin typeface="Helvetica" panose="020B0604020202020204" pitchFamily="34" charset="0"/>
                        <a:cs typeface="Helvetica" panose="020B0604020202020204" pitchFamily="34" charset="0"/>
                      </a:endParaRPr>
                    </a:p>
                    <a:p>
                      <a:r>
                        <a:rPr lang="de-DE" sz="1200" dirty="0" err="1">
                          <a:latin typeface="Helvetica" panose="020B0604020202020204" pitchFamily="34" charset="0"/>
                          <a:cs typeface="Helvetica" panose="020B0604020202020204" pitchFamily="34" charset="0"/>
                        </a:rPr>
                        <a:t>Organi-sation</a:t>
                      </a:r>
                      <a:endParaRPr lang="de-DE" sz="1200" dirty="0">
                        <a:latin typeface="Helvetica" panose="020B0604020202020204" pitchFamily="34" charset="0"/>
                        <a:cs typeface="Helvetica" panose="020B0604020202020204" pitchFamily="34" charset="0"/>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r>
                        <a:rPr lang="de-DE" sz="1200" dirty="0">
                          <a:latin typeface="Helvetica" panose="020B0604020202020204" pitchFamily="34" charset="0"/>
                          <a:cs typeface="Helvetica" panose="020B0604020202020204" pitchFamily="34" charset="0"/>
                        </a:rPr>
                        <a:t>Gruppen-findung</a:t>
                      </a:r>
                    </a:p>
                    <a:p>
                      <a:endParaRPr lang="de-DE" sz="1200" dirty="0">
                        <a:latin typeface="Helvetica" panose="020B0604020202020204" pitchFamily="34" charset="0"/>
                        <a:cs typeface="Helvetica" panose="020B0604020202020204" pitchFamily="34" charset="0"/>
                      </a:endParaRPr>
                    </a:p>
                    <a:p>
                      <a:endParaRPr lang="de-DE" sz="1200" dirty="0">
                        <a:latin typeface="Helvetica" panose="020B0604020202020204" pitchFamily="34" charset="0"/>
                        <a:cs typeface="Helvetica" panose="020B0604020202020204" pitchFamily="34" charset="0"/>
                      </a:endParaRPr>
                    </a:p>
                    <a:p>
                      <a:endParaRPr lang="de-DE" sz="1200" dirty="0">
                        <a:latin typeface="Helvetica" panose="020B0604020202020204" pitchFamily="34" charset="0"/>
                        <a:cs typeface="Helvetica" panose="020B0604020202020204" pitchFamily="34" charset="0"/>
                      </a:endParaRPr>
                    </a:p>
                    <a:p>
                      <a:endParaRPr lang="de-DE" sz="1200" dirty="0">
                        <a:latin typeface="Helvetica" panose="020B0604020202020204" pitchFamily="34" charset="0"/>
                        <a:cs typeface="Helvetica" panose="020B0604020202020204" pitchFamily="34" charset="0"/>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nSpc>
                          <a:spcPct val="107000"/>
                        </a:lnSpc>
                        <a:spcAft>
                          <a:spcPts val="800"/>
                        </a:spcAft>
                      </a:pPr>
                      <a:r>
                        <a:rPr lang="de-DE" sz="1200" dirty="0">
                          <a:solidFill>
                            <a:srgbClr val="243039"/>
                          </a:solidFill>
                          <a:effectLst/>
                          <a:latin typeface="Helvetica" panose="020B0604020202020204" pitchFamily="34" charset="0"/>
                          <a:ea typeface="Calibri" panose="020F0502020204030204" pitchFamily="34" charset="0"/>
                          <a:cs typeface="Arial" panose="020B0604020202020204" pitchFamily="34" charset="0"/>
                        </a:rPr>
                        <a:t>Die </a:t>
                      </a:r>
                      <a:r>
                        <a:rPr lang="de-DE" sz="1200" dirty="0" err="1">
                          <a:solidFill>
                            <a:srgbClr val="243039"/>
                          </a:solidFill>
                          <a:effectLst/>
                          <a:latin typeface="Helvetica" panose="020B0604020202020204" pitchFamily="34" charset="0"/>
                          <a:ea typeface="Calibri" panose="020F0502020204030204" pitchFamily="34" charset="0"/>
                          <a:cs typeface="Arial" panose="020B0604020202020204" pitchFamily="34" charset="0"/>
                        </a:rPr>
                        <a:t>SuS</a:t>
                      </a:r>
                      <a:r>
                        <a:rPr lang="de-DE" sz="1200" dirty="0">
                          <a:solidFill>
                            <a:srgbClr val="243039"/>
                          </a:solidFill>
                          <a:effectLst/>
                          <a:latin typeface="Helvetica" panose="020B0604020202020204" pitchFamily="34" charset="0"/>
                          <a:ea typeface="Calibri" panose="020F0502020204030204" pitchFamily="34" charset="0"/>
                          <a:cs typeface="Arial" panose="020B0604020202020204" pitchFamily="34" charset="0"/>
                        </a:rPr>
                        <a:t> bilden 3er- bis 4er-Gruppen. Jede Gruppe erhält von der LK einen Briefumschlag mit einem Mystery-Set (V-A, von der Lehrkraft vorab zugeschnitten). Alle </a:t>
                      </a:r>
                      <a:r>
                        <a:rPr lang="de-DE" sz="1200" dirty="0" err="1">
                          <a:solidFill>
                            <a:srgbClr val="243039"/>
                          </a:solidFill>
                          <a:effectLst/>
                          <a:latin typeface="Helvetica" panose="020B0604020202020204" pitchFamily="34" charset="0"/>
                          <a:ea typeface="Calibri" panose="020F0502020204030204" pitchFamily="34" charset="0"/>
                          <a:cs typeface="Arial" panose="020B0604020202020204" pitchFamily="34" charset="0"/>
                        </a:rPr>
                        <a:t>SuS</a:t>
                      </a:r>
                      <a:r>
                        <a:rPr lang="de-DE" sz="1200" dirty="0">
                          <a:solidFill>
                            <a:srgbClr val="243039"/>
                          </a:solidFill>
                          <a:effectLst/>
                          <a:latin typeface="Helvetica" panose="020B0604020202020204" pitchFamily="34" charset="0"/>
                          <a:ea typeface="Calibri" panose="020F0502020204030204" pitchFamily="34" charset="0"/>
                          <a:cs typeface="Arial" panose="020B0604020202020204" pitchFamily="34" charset="0"/>
                        </a:rPr>
                        <a:t> erhalten zudem das Arbeitsblatt zum Mystery (V-2).</a:t>
                      </a:r>
                    </a:p>
                    <a:p>
                      <a:pPr>
                        <a:lnSpc>
                          <a:spcPct val="107000"/>
                        </a:lnSpc>
                        <a:spcAft>
                          <a:spcPts val="800"/>
                        </a:spcAft>
                      </a:pPr>
                      <a:r>
                        <a:rPr lang="de-DE" sz="1200" b="1" i="1" dirty="0">
                          <a:solidFill>
                            <a:srgbClr val="243039"/>
                          </a:solidFill>
                          <a:effectLst/>
                          <a:latin typeface="Helvetica" panose="020B0604020202020204" pitchFamily="34" charset="0"/>
                          <a:ea typeface="Calibri" panose="020F0502020204030204" pitchFamily="34" charset="0"/>
                          <a:cs typeface="Arial" panose="020B0604020202020204" pitchFamily="34" charset="0"/>
                        </a:rPr>
                        <a:t>Hinweis: </a:t>
                      </a:r>
                      <a:r>
                        <a:rPr lang="de-DE" sz="1200" i="1" kern="1200" dirty="0">
                          <a:solidFill>
                            <a:schemeClr val="dk1"/>
                          </a:solidFill>
                          <a:effectLst/>
                          <a:latin typeface="helvetica" panose="020B0604020202020204" pitchFamily="34" charset="0"/>
                          <a:ea typeface="+mn-ea"/>
                          <a:cs typeface="helvetica" panose="020B0604020202020204" pitchFamily="34" charset="0"/>
                        </a:rPr>
                        <a:t>Methodische Hinweise zum Vorgehen finden Sie im Methodenblatt (V-d).</a:t>
                      </a:r>
                    </a:p>
                  </a:txBody>
                  <a:tcPr marL="68580" marR="68580" marT="71755" marB="71755">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407598689"/>
                  </a:ext>
                </a:extLst>
              </a:tr>
              <a:tr h="370840">
                <a:tc>
                  <a:txBody>
                    <a:bodyPr/>
                    <a:lstStyle/>
                    <a:p>
                      <a:r>
                        <a:rPr lang="de-DE" sz="1200" dirty="0">
                          <a:latin typeface="Helvetica" panose="020B0604020202020204" pitchFamily="34" charset="0"/>
                          <a:cs typeface="Helvetica" panose="020B0604020202020204" pitchFamily="34" charset="0"/>
                        </a:rPr>
                        <a:t>26 Min.</a:t>
                      </a:r>
                      <a:br>
                        <a:rPr lang="de-DE" sz="1200" dirty="0">
                          <a:latin typeface="Helvetica" panose="020B0604020202020204" pitchFamily="34" charset="0"/>
                          <a:cs typeface="Helvetica" panose="020B0604020202020204" pitchFamily="34" charset="0"/>
                        </a:rPr>
                      </a:br>
                      <a:endParaRPr lang="de-DE" sz="1200" dirty="0">
                        <a:latin typeface="Helvetica" panose="020B0604020202020204" pitchFamily="34" charset="0"/>
                        <a:cs typeface="Helvetica" panose="020B0604020202020204" pitchFamily="34" charset="0"/>
                      </a:endParaRPr>
                    </a:p>
                    <a:p>
                      <a:r>
                        <a:rPr lang="de-DE" sz="1200" dirty="0" err="1">
                          <a:latin typeface="Helvetica" panose="020B0604020202020204" pitchFamily="34" charset="0"/>
                          <a:cs typeface="Helvetica" panose="020B0604020202020204" pitchFamily="34" charset="0"/>
                        </a:rPr>
                        <a:t>Erarbei-tung</a:t>
                      </a:r>
                      <a:endParaRPr lang="de-DE" sz="1200" dirty="0">
                        <a:latin typeface="Helvetica" panose="020B0604020202020204" pitchFamily="34" charset="0"/>
                        <a:cs typeface="Helvetica" panose="020B0604020202020204" pitchFamily="34" charset="0"/>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de-DE" sz="1200" dirty="0">
                          <a:latin typeface="Helvetica" panose="020B0604020202020204" pitchFamily="34" charset="0"/>
                          <a:cs typeface="Helvetica" panose="020B0604020202020204" pitchFamily="34" charset="0"/>
                        </a:rPr>
                        <a:t>Gruppenarbeit</a:t>
                      </a:r>
                    </a:p>
                    <a:p>
                      <a:endParaRPr lang="de-DE" sz="1200" dirty="0">
                        <a:latin typeface="Helvetica" panose="020B0604020202020204" pitchFamily="34" charset="0"/>
                        <a:cs typeface="Helvetica" panose="020B0604020202020204" pitchFamily="34" charset="0"/>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nSpc>
                          <a:spcPct val="107000"/>
                        </a:lnSpc>
                        <a:spcAft>
                          <a:spcPts val="800"/>
                        </a:spcAft>
                      </a:pP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Die </a:t>
                      </a:r>
                      <a:r>
                        <a:rPr lang="de-DE" sz="1200" dirty="0" err="1">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SuS</a:t>
                      </a: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 sichten die Kärtchen des Mysterys und erstellen ein Wirkungsgefüge. Im Anschluss halten die </a:t>
                      </a:r>
                      <a:r>
                        <a:rPr lang="de-DE" sz="1200" dirty="0" err="1">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SuS</a:t>
                      </a:r>
                      <a:r>
                        <a:rPr lang="de-DE" sz="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 ihre Ergebnisse und Erkenntnisse auf dem Arbeitsblatt (V-2) fest.</a:t>
                      </a:r>
                      <a:endParaRPr lang="de-DE" sz="1100" dirty="0">
                        <a:solidFill>
                          <a:srgbClr val="243039"/>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b="1" i="1"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Tipp:</a:t>
                      </a:r>
                      <a:r>
                        <a:rPr lang="de-DE" sz="1200" i="1"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 Um das Wirkungsgefüge fixieren zu können, halten Sie bei Bedarf größere Blätter Papier und einen Klebestift bereit. Alternativ können Sie oder Ihre </a:t>
                      </a:r>
                      <a:r>
                        <a:rPr lang="de-DE" sz="1200" i="1" dirty="0" err="1">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SuS</a:t>
                      </a:r>
                      <a:r>
                        <a:rPr lang="de-DE" sz="1200" i="1"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 ihr Ergebnis auch als Foto festhalten.	</a:t>
                      </a:r>
                      <a:endParaRPr lang="de-DE" sz="1100" dirty="0">
                        <a:solidFill>
                          <a:srgbClr val="243039"/>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sz="1200" b="1" i="1"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Hinweise:</a:t>
                      </a:r>
                      <a:r>
                        <a:rPr lang="de-DE" sz="1200" i="1"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 Zur Orientierung und Übersicht über die im Mystery vorkommenden Versicherungen finden Sie in den Unterrichtsmaterialien ein Glossar (V-e) mit einer Kurzbeschreibung der jeweiligen Versicherung. </a:t>
                      </a:r>
                    </a:p>
                    <a:p>
                      <a:pPr>
                        <a:lnSpc>
                          <a:spcPct val="107000"/>
                        </a:lnSpc>
                        <a:spcAft>
                          <a:spcPts val="800"/>
                        </a:spcAft>
                      </a:pPr>
                      <a:r>
                        <a:rPr lang="de-DE" sz="1200" i="1"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Die Lösung zum Mystery entnehmen Sie bitte dem Material V-A – im Originalzustand bildet dieses die korrekte Reihenfolge ab.</a:t>
                      </a:r>
                      <a:endParaRPr lang="de-DE" sz="1100" dirty="0">
                        <a:solidFill>
                          <a:srgbClr val="243039"/>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71755" marB="71755">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501940223"/>
                  </a:ext>
                </a:extLst>
              </a:tr>
              <a:tr h="370840">
                <a:tc>
                  <a:txBody>
                    <a:bodyPr/>
                    <a:lstStyle/>
                    <a:p>
                      <a:r>
                        <a:rPr lang="de-DE" sz="1200" dirty="0">
                          <a:latin typeface="Helvetica" panose="020B0604020202020204" pitchFamily="34" charset="0"/>
                          <a:cs typeface="Helvetica" panose="020B0604020202020204" pitchFamily="34" charset="0"/>
                        </a:rPr>
                        <a:t>15 Min.</a:t>
                      </a:r>
                    </a:p>
                    <a:p>
                      <a:endParaRPr lang="de-DE" sz="1200" dirty="0">
                        <a:latin typeface="Helvetica" panose="020B0604020202020204" pitchFamily="34" charset="0"/>
                        <a:cs typeface="Helvetica" panose="020B0604020202020204" pitchFamily="34" charset="0"/>
                      </a:endParaRPr>
                    </a:p>
                    <a:p>
                      <a:r>
                        <a:rPr lang="de-DE" sz="1200" dirty="0">
                          <a:latin typeface="Helvetica" panose="020B0604020202020204" pitchFamily="34" charset="0"/>
                          <a:cs typeface="Helvetica" panose="020B0604020202020204" pitchFamily="34" charset="0"/>
                        </a:rPr>
                        <a:t>Ergebnis-sicherung</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r>
                        <a:rPr lang="de-DE" sz="1200" dirty="0">
                          <a:latin typeface="Helvetica" panose="020B0604020202020204" pitchFamily="34" charset="0"/>
                          <a:cs typeface="Helvetica" panose="020B0604020202020204" pitchFamily="34" charset="0"/>
                        </a:rPr>
                        <a:t>Schüler-präsentation</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nSpc>
                          <a:spcPct val="107000"/>
                        </a:lnSpc>
                        <a:spcAft>
                          <a:spcPts val="800"/>
                        </a:spcAft>
                      </a:pPr>
                      <a:r>
                        <a:rPr lang="de-DE" sz="1200" kern="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Ein bis zwei Gruppen präsentieren ihre Ergebnisse der Klasse. Der Rest der Klasse ergänzt oder stellt Fragen. Die </a:t>
                      </a:r>
                      <a:r>
                        <a:rPr lang="de-DE" sz="1200" kern="1200" dirty="0" err="1">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SuS</a:t>
                      </a:r>
                      <a:r>
                        <a:rPr lang="de-DE" sz="1200" kern="1200" dirty="0">
                          <a:solidFill>
                            <a:srgbClr val="243039"/>
                          </a:solidFill>
                          <a:effectLst/>
                          <a:latin typeface="Helvetica" panose="020B0604020202020204" pitchFamily="34" charset="0"/>
                          <a:ea typeface="Calibri" panose="020F0502020204030204" pitchFamily="34" charset="0"/>
                          <a:cs typeface="Times New Roman" panose="02020603050405020304" pitchFamily="18" charset="0"/>
                        </a:rPr>
                        <a:t> verschriftlichen zentrale Aspekte auf dem Arbeitsblatt (V-2).</a:t>
                      </a:r>
                    </a:p>
                  </a:txBody>
                  <a:tcPr marL="68580" marR="68580" marT="71755" marB="71755">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4192925667"/>
                  </a:ext>
                </a:extLst>
              </a:tr>
            </a:tbl>
          </a:graphicData>
        </a:graphic>
      </p:graphicFrame>
    </p:spTree>
    <p:extLst>
      <p:ext uri="{BB962C8B-B14F-4D97-AF65-F5344CB8AC3E}">
        <p14:creationId xmlns:p14="http://schemas.microsoft.com/office/powerpoint/2010/main" val="3083859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e 1">
            <a:extLst>
              <a:ext uri="{FF2B5EF4-FFF2-40B4-BE49-F238E27FC236}">
                <a16:creationId xmlns:a16="http://schemas.microsoft.com/office/drawing/2014/main" id="{4993B478-CE14-0A2B-D978-FBDC8DAF26C9}"/>
              </a:ext>
            </a:extLst>
          </p:cNvPr>
          <p:cNvGraphicFramePr>
            <a:graphicFrameLocks/>
          </p:cNvGraphicFramePr>
          <p:nvPr>
            <p:extLst>
              <p:ext uri="{D42A27DB-BD31-4B8C-83A1-F6EECF244321}">
                <p14:modId xmlns:p14="http://schemas.microsoft.com/office/powerpoint/2010/main" val="1506789084"/>
              </p:ext>
            </p:extLst>
          </p:nvPr>
        </p:nvGraphicFramePr>
        <p:xfrm>
          <a:off x="1020525" y="1004827"/>
          <a:ext cx="5513949" cy="8056818"/>
        </p:xfrm>
        <a:graphic>
          <a:graphicData uri="http://schemas.openxmlformats.org/drawingml/2006/table">
            <a:tbl>
              <a:tblPr firstRow="1" bandRow="1">
                <a:tableStyleId>{5C22544A-7EE6-4342-B048-85BDC9FD1C3A}</a:tableStyleId>
              </a:tblPr>
              <a:tblGrid>
                <a:gridCol w="925661">
                  <a:extLst>
                    <a:ext uri="{9D8B030D-6E8A-4147-A177-3AD203B41FA5}">
                      <a16:colId xmlns:a16="http://schemas.microsoft.com/office/drawing/2014/main" val="2966169161"/>
                    </a:ext>
                  </a:extLst>
                </a:gridCol>
                <a:gridCol w="1219200">
                  <a:extLst>
                    <a:ext uri="{9D8B030D-6E8A-4147-A177-3AD203B41FA5}">
                      <a16:colId xmlns:a16="http://schemas.microsoft.com/office/drawing/2014/main" val="1467030689"/>
                    </a:ext>
                  </a:extLst>
                </a:gridCol>
                <a:gridCol w="3369088">
                  <a:extLst>
                    <a:ext uri="{9D8B030D-6E8A-4147-A177-3AD203B41FA5}">
                      <a16:colId xmlns:a16="http://schemas.microsoft.com/office/drawing/2014/main" val="3247674493"/>
                    </a:ext>
                  </a:extLst>
                </a:gridCol>
              </a:tblGrid>
              <a:tr h="370840">
                <a:tc>
                  <a:txBody>
                    <a:bodyPr/>
                    <a:lstStyle/>
                    <a:p>
                      <a:r>
                        <a:rPr lang="de-DE" sz="1200" dirty="0">
                          <a:solidFill>
                            <a:schemeClr val="tx1"/>
                          </a:solidFill>
                          <a:latin typeface="Helvetica" panose="020B0604020202020204" pitchFamily="34" charset="0"/>
                          <a:cs typeface="Helvetica" panose="020B0604020202020204" pitchFamily="34" charset="0"/>
                        </a:rPr>
                        <a:t>Dauer, Phase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2"/>
                    </a:solidFill>
                  </a:tcPr>
                </a:tc>
                <a:tc>
                  <a:txBody>
                    <a:bodyPr/>
                    <a:lstStyle/>
                    <a:p>
                      <a:r>
                        <a:rPr lang="de-DE" sz="1200" dirty="0">
                          <a:solidFill>
                            <a:schemeClr val="tx1"/>
                          </a:solidFill>
                          <a:latin typeface="Helvetica" panose="020B0604020202020204" pitchFamily="34" charset="0"/>
                          <a:cs typeface="Helvetica" panose="020B0604020202020204" pitchFamily="34" charset="0"/>
                        </a:rPr>
                        <a:t>Sozialform,</a:t>
                      </a:r>
                    </a:p>
                    <a:p>
                      <a:r>
                        <a:rPr lang="de-DE" sz="1200" dirty="0">
                          <a:solidFill>
                            <a:schemeClr val="tx1"/>
                          </a:solidFill>
                          <a:latin typeface="Helvetica" panose="020B0604020202020204" pitchFamily="34" charset="0"/>
                          <a:cs typeface="Helvetica" panose="020B0604020202020204" pitchFamily="34" charset="0"/>
                        </a:rPr>
                        <a:t>Material</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2"/>
                    </a:solidFill>
                  </a:tcPr>
                </a:tc>
                <a:tc>
                  <a:txBody>
                    <a:bodyPr/>
                    <a:lstStyle/>
                    <a:p>
                      <a:r>
                        <a:rPr lang="de-DE" sz="1200" dirty="0">
                          <a:solidFill>
                            <a:schemeClr val="tx1"/>
                          </a:solidFill>
                          <a:latin typeface="Helvetica" panose="020B0604020202020204" pitchFamily="34" charset="0"/>
                          <a:cs typeface="Helvetica" panose="020B0604020202020204" pitchFamily="34" charset="0"/>
                        </a:rPr>
                        <a:t>Inhalt und Vorgehen</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2"/>
                    </a:solidFill>
                  </a:tcPr>
                </a:tc>
                <a:extLst>
                  <a:ext uri="{0D108BD9-81ED-4DB2-BD59-A6C34878D82A}">
                    <a16:rowId xmlns:a16="http://schemas.microsoft.com/office/drawing/2014/main" val="1700456214"/>
                  </a:ext>
                </a:extLst>
              </a:tr>
              <a:tr h="370840">
                <a:tc>
                  <a:txBody>
                    <a:bodyPr/>
                    <a:lstStyle/>
                    <a:p>
                      <a:r>
                        <a:rPr lang="de-DE" sz="1200" dirty="0">
                          <a:latin typeface="Helvetica" panose="020B0604020202020204" pitchFamily="34" charset="0"/>
                          <a:cs typeface="Helvetica" panose="020B0604020202020204" pitchFamily="34" charset="0"/>
                        </a:rPr>
                        <a:t>21 Min.</a:t>
                      </a:r>
                    </a:p>
                    <a:p>
                      <a:endParaRPr lang="de-DE" sz="1200" dirty="0">
                        <a:latin typeface="Helvetica" panose="020B0604020202020204" pitchFamily="34" charset="0"/>
                        <a:cs typeface="Helvetica" panose="020B0604020202020204" pitchFamily="34" charset="0"/>
                      </a:endParaRPr>
                    </a:p>
                    <a:p>
                      <a:r>
                        <a:rPr lang="de-DE" sz="1200" dirty="0">
                          <a:latin typeface="Helvetica" panose="020B0604020202020204" pitchFamily="34" charset="0"/>
                          <a:cs typeface="Helvetica" panose="020B0604020202020204" pitchFamily="34" charset="0"/>
                        </a:rPr>
                        <a:t>Vertiefung</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de-DE" sz="1200" dirty="0">
                          <a:latin typeface="Helvetica" panose="020B0604020202020204" pitchFamily="34" charset="0"/>
                          <a:cs typeface="Helvetica" panose="020B0604020202020204" pitchFamily="34" charset="0"/>
                        </a:rPr>
                        <a:t>Gruppenarbeit</a:t>
                      </a:r>
                    </a:p>
                    <a:p>
                      <a:endParaRPr lang="de-DE" sz="1200" dirty="0">
                        <a:latin typeface="Helvetica" panose="020B0604020202020204" pitchFamily="34" charset="0"/>
                        <a:cs typeface="Helvetica" panose="020B0604020202020204" pitchFamily="34" charset="0"/>
                      </a:endParaRPr>
                    </a:p>
                    <a:p>
                      <a:endParaRPr lang="de-DE" sz="1200" dirty="0">
                        <a:latin typeface="Helvetica" panose="020B0604020202020204" pitchFamily="34" charset="0"/>
                        <a:cs typeface="Helvetica" panose="020B0604020202020204" pitchFamily="34" charset="0"/>
                      </a:endParaRPr>
                    </a:p>
                    <a:p>
                      <a:endParaRPr lang="de-DE" sz="1200" dirty="0">
                        <a:latin typeface="Helvetica" panose="020B0604020202020204" pitchFamily="34" charset="0"/>
                        <a:cs typeface="Helvetica" panose="020B0604020202020204" pitchFamily="34" charset="0"/>
                      </a:endParaRPr>
                    </a:p>
                    <a:p>
                      <a:endParaRPr lang="de-DE" sz="1200" dirty="0">
                        <a:latin typeface="Helvetica" panose="020B0604020202020204" pitchFamily="34" charset="0"/>
                        <a:cs typeface="Helvetica" panose="020B0604020202020204" pitchFamily="34" charset="0"/>
                      </a:endParaRPr>
                    </a:p>
                    <a:p>
                      <a:endParaRPr lang="de-DE" sz="1200" dirty="0">
                        <a:latin typeface="Helvetica" panose="020B0604020202020204" pitchFamily="34" charset="0"/>
                        <a:cs typeface="Helvetica" panose="020B0604020202020204" pitchFamily="34" charset="0"/>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nSpc>
                          <a:spcPct val="107000"/>
                        </a:lnSpc>
                        <a:spcAft>
                          <a:spcPts val="800"/>
                        </a:spcAft>
                      </a:pPr>
                      <a:r>
                        <a:rPr lang="de-DE" sz="1200" dirty="0">
                          <a:solidFill>
                            <a:schemeClr val="tx1"/>
                          </a:solidFill>
                          <a:effectLst/>
                          <a:latin typeface="Helvetica" panose="020B0604020202020204" pitchFamily="34" charset="0"/>
                          <a:ea typeface="Calibri" panose="020F0502020204030204" pitchFamily="34" charset="0"/>
                          <a:cs typeface="Helvetica" panose="020B0604020202020204" pitchFamily="34" charset="0"/>
                        </a:rPr>
                        <a:t>Die </a:t>
                      </a:r>
                      <a:r>
                        <a:rPr lang="de-DE" sz="1200" dirty="0" err="1">
                          <a:solidFill>
                            <a:schemeClr val="tx1"/>
                          </a:solidFill>
                          <a:effectLst/>
                          <a:latin typeface="Helvetica" panose="020B0604020202020204" pitchFamily="34" charset="0"/>
                          <a:ea typeface="Calibri" panose="020F0502020204030204" pitchFamily="34" charset="0"/>
                          <a:cs typeface="Helvetica" panose="020B0604020202020204" pitchFamily="34" charset="0"/>
                        </a:rPr>
                        <a:t>SuS</a:t>
                      </a:r>
                      <a:r>
                        <a:rPr lang="de-DE" sz="1200" dirty="0">
                          <a:solidFill>
                            <a:schemeClr val="tx1"/>
                          </a:solidFill>
                          <a:effectLst/>
                          <a:latin typeface="Helvetica" panose="020B0604020202020204" pitchFamily="34" charset="0"/>
                          <a:ea typeface="Calibri" panose="020F0502020204030204" pitchFamily="34" charset="0"/>
                          <a:cs typeface="Helvetica" panose="020B0604020202020204" pitchFamily="34" charset="0"/>
                        </a:rPr>
                        <a:t> bleiben in ihren Gruppen und erhalten folgenden Arbeitsauftrag:</a:t>
                      </a:r>
                    </a:p>
                    <a:p>
                      <a:pPr>
                        <a:lnSpc>
                          <a:spcPct val="107000"/>
                        </a:lnSpc>
                        <a:spcAft>
                          <a:spcPts val="800"/>
                        </a:spcAft>
                      </a:pPr>
                      <a:r>
                        <a:rPr lang="de-DE" sz="1200" dirty="0">
                          <a:solidFill>
                            <a:schemeClr val="tx1"/>
                          </a:solidFill>
                          <a:effectLst/>
                          <a:latin typeface="Helvetica" panose="020B0604020202020204" pitchFamily="34" charset="0"/>
                          <a:ea typeface="Calibri" panose="020F0502020204030204" pitchFamily="34" charset="0"/>
                          <a:cs typeface="Helvetica" panose="020B0604020202020204" pitchFamily="34" charset="0"/>
                        </a:rPr>
                        <a:t>„Geht das Mystery gemeinsam durch und notiert euch alle Versicherungen, die Claus (nicht) abgeschlossen hat. Überprüft die Notwendigkeit der jeweiligen Versicherung mithilfe des Online-Ratgebers/Videos von Finanztip. Beantwortet folgende Frage: Wie hätte sich Claus optimal versichern sollen? Haltet eure Ergebnisse schriftlich fest.“</a:t>
                      </a:r>
                    </a:p>
                    <a:p>
                      <a:pPr>
                        <a:lnSpc>
                          <a:spcPct val="107000"/>
                        </a:lnSpc>
                        <a:spcAft>
                          <a:spcPts val="800"/>
                        </a:spcAft>
                      </a:pPr>
                      <a:r>
                        <a:rPr lang="de-DE" sz="1200" b="1" i="1" dirty="0">
                          <a:solidFill>
                            <a:schemeClr val="tx1"/>
                          </a:solidFill>
                          <a:effectLst/>
                          <a:latin typeface="Helvetica" panose="020B0604020202020204" pitchFamily="34" charset="0"/>
                          <a:ea typeface="Calibri" panose="020F0502020204030204" pitchFamily="34" charset="0"/>
                          <a:cs typeface="Helvetica" panose="020B0604020202020204" pitchFamily="34" charset="0"/>
                        </a:rPr>
                        <a:t>Hinweis: </a:t>
                      </a:r>
                      <a:r>
                        <a:rPr lang="de-DE" sz="1200" i="1" dirty="0">
                          <a:solidFill>
                            <a:schemeClr val="tx1"/>
                          </a:solidFill>
                          <a:effectLst/>
                          <a:latin typeface="Helvetica" panose="020B0604020202020204" pitchFamily="34" charset="0"/>
                          <a:ea typeface="Calibri" panose="020F0502020204030204" pitchFamily="34" charset="0"/>
                          <a:cs typeface="Helvetica" panose="020B0604020202020204" pitchFamily="34" charset="0"/>
                        </a:rPr>
                        <a:t>Eine Übersicht über die im Mystery vorkommenden Versicherungen und die Einordnung derer Notwendigkeit finden Sie im Glossar (V-e).</a:t>
                      </a:r>
                    </a:p>
                    <a:p>
                      <a:pPr marL="0" marR="0" lvl="0" indent="0" algn="l" defTabSz="755934" rtl="0" eaLnBrk="1" fontAlgn="auto" latinLnBrk="0" hangingPunct="1">
                        <a:lnSpc>
                          <a:spcPct val="107000"/>
                        </a:lnSpc>
                        <a:spcBef>
                          <a:spcPts val="0"/>
                        </a:spcBef>
                        <a:spcAft>
                          <a:spcPts val="800"/>
                        </a:spcAft>
                        <a:buClrTx/>
                        <a:buSzTx/>
                        <a:buFontTx/>
                        <a:buNone/>
                        <a:tabLst/>
                        <a:defRPr/>
                      </a:pPr>
                      <a:r>
                        <a:rPr lang="de-DE" sz="1200" b="1" i="1" dirty="0">
                          <a:solidFill>
                            <a:schemeClr val="tx1"/>
                          </a:solidFill>
                          <a:effectLst/>
                          <a:latin typeface="Helvetica" panose="020B0604020202020204" pitchFamily="34" charset="0"/>
                          <a:ea typeface="Calibri" panose="020F0502020204030204" pitchFamily="34" charset="0"/>
                          <a:cs typeface="Helvetica" panose="020B0604020202020204" pitchFamily="34" charset="0"/>
                        </a:rPr>
                        <a:t>Tipp: </a:t>
                      </a:r>
                      <a:r>
                        <a:rPr lang="de-DE" sz="1200" i="1" dirty="0">
                          <a:solidFill>
                            <a:schemeClr val="tx1"/>
                          </a:solidFill>
                          <a:effectLst/>
                          <a:latin typeface="Helvetica" panose="020B0604020202020204" pitchFamily="34" charset="0"/>
                          <a:ea typeface="Calibri" panose="020F0502020204030204" pitchFamily="34" charset="0"/>
                          <a:cs typeface="Helvetica" panose="020B0604020202020204" pitchFamily="34" charset="0"/>
                        </a:rPr>
                        <a:t>Anstelle des gekürzten Beitrags können Sie auch den vollständigen Ratgeber </a:t>
                      </a:r>
                      <a:r>
                        <a:rPr lang="de-DE" sz="1200" i="1" kern="1200" dirty="0">
                          <a:solidFill>
                            <a:schemeClr val="tx1"/>
                          </a:solidFill>
                          <a:effectLst/>
                          <a:latin typeface="Helvetica" panose="020B0604020202020204" pitchFamily="34" charset="0"/>
                          <a:ea typeface="+mn-ea"/>
                          <a:cs typeface="Helvetica" panose="020B0604020202020204" pitchFamily="34" charset="0"/>
                        </a:rPr>
                        <a:t>(</a:t>
                      </a:r>
                      <a:r>
                        <a:rPr lang="de-DE" sz="1200" i="1" kern="1200" dirty="0">
                          <a:solidFill>
                            <a:schemeClr val="tx1"/>
                          </a:solidFill>
                          <a:effectLst/>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Link</a:t>
                      </a:r>
                      <a:r>
                        <a:rPr lang="de-DE" sz="1200" i="1" kern="1200" dirty="0">
                          <a:solidFill>
                            <a:schemeClr val="tx1"/>
                          </a:solidFill>
                          <a:effectLst/>
                          <a:latin typeface="Helvetica" panose="020B0604020202020204" pitchFamily="34" charset="0"/>
                          <a:ea typeface="+mn-ea"/>
                          <a:cs typeface="Helvetica" panose="020B0604020202020204" pitchFamily="34" charset="0"/>
                        </a:rPr>
                        <a:t>) oder ein Video (</a:t>
                      </a:r>
                      <a:r>
                        <a:rPr lang="de-DE" sz="1200" i="1" kern="1200" dirty="0">
                          <a:solidFill>
                            <a:schemeClr val="tx1"/>
                          </a:solidFill>
                          <a:effectLst/>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Link</a:t>
                      </a:r>
                      <a:r>
                        <a:rPr lang="de-DE" sz="1200" i="1" kern="1200" dirty="0">
                          <a:solidFill>
                            <a:schemeClr val="tx1"/>
                          </a:solidFill>
                          <a:effectLst/>
                          <a:latin typeface="Helvetica" panose="020B0604020202020204" pitchFamily="34" charset="0"/>
                          <a:ea typeface="+mn-ea"/>
                          <a:cs typeface="Helvetica" panose="020B0604020202020204" pitchFamily="34" charset="0"/>
                        </a:rPr>
                        <a:t>) von Finanztip nutzen.</a:t>
                      </a:r>
                      <a:endParaRPr lang="de-DE" sz="1200" i="1" dirty="0">
                        <a:solidFill>
                          <a:schemeClr val="tx1"/>
                        </a:solidFill>
                        <a:effectLst/>
                        <a:latin typeface="Helvetica" panose="020B0604020202020204" pitchFamily="34" charset="0"/>
                        <a:ea typeface="Calibri" panose="020F0502020204030204" pitchFamily="34" charset="0"/>
                        <a:cs typeface="Helvetica" panose="020B0604020202020204" pitchFamily="34" charset="0"/>
                      </a:endParaRP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440151820"/>
                  </a:ext>
                </a:extLst>
              </a:tr>
              <a:tr h="370840">
                <a:tc>
                  <a:txBody>
                    <a:bodyPr/>
                    <a:lstStyle/>
                    <a:p>
                      <a:r>
                        <a:rPr lang="de-DE" sz="1200" dirty="0">
                          <a:latin typeface="Helvetica" panose="020B0604020202020204" pitchFamily="34" charset="0"/>
                          <a:cs typeface="Helvetica" panose="020B0604020202020204" pitchFamily="34" charset="0"/>
                        </a:rPr>
                        <a:t>10 Min.</a:t>
                      </a:r>
                    </a:p>
                    <a:p>
                      <a:endParaRPr lang="de-DE" sz="1200" dirty="0">
                        <a:latin typeface="Helvetica" panose="020B0604020202020204" pitchFamily="34" charset="0"/>
                        <a:cs typeface="Helvetica" panose="020B0604020202020204" pitchFamily="34" charset="0"/>
                      </a:endParaRPr>
                    </a:p>
                    <a:p>
                      <a:r>
                        <a:rPr lang="de-DE" sz="1200" dirty="0">
                          <a:latin typeface="Helvetica" panose="020B0604020202020204" pitchFamily="34" charset="0"/>
                          <a:cs typeface="Helvetica" panose="020B0604020202020204" pitchFamily="34" charset="0"/>
                        </a:rPr>
                        <a:t>Ergebnis-sicherung</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r>
                        <a:rPr lang="de-DE" sz="1200" dirty="0">
                          <a:latin typeface="Helvetica" panose="020B0604020202020204" pitchFamily="34" charset="0"/>
                          <a:cs typeface="Helvetica" panose="020B0604020202020204" pitchFamily="34" charset="0"/>
                        </a:rPr>
                        <a:t>Schüler-präsentation</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nSpc>
                          <a:spcPct val="107000"/>
                        </a:lnSpc>
                        <a:spcAft>
                          <a:spcPts val="800"/>
                        </a:spcAft>
                      </a:pPr>
                      <a:r>
                        <a:rPr lang="de-DE" sz="1200" kern="1200" dirty="0">
                          <a:solidFill>
                            <a:schemeClr val="tx1"/>
                          </a:solidFill>
                          <a:effectLst/>
                          <a:latin typeface="Helvetica" panose="020B0604020202020204" pitchFamily="34" charset="0"/>
                          <a:ea typeface="Calibri" panose="020F0502020204030204" pitchFamily="34" charset="0"/>
                          <a:cs typeface="Helvetica" panose="020B0604020202020204" pitchFamily="34" charset="0"/>
                        </a:rPr>
                        <a:t>Eine Gruppe präsentiert ihre Ergebnisse zur Relevanz der einzelnen Versicherungen der Klasse. Der Rest der Klasse ergänzt bzw. korrigiert.</a:t>
                      </a:r>
                    </a:p>
                  </a:txBody>
                  <a:tcPr marL="68580" marR="68580" marT="71755" marB="71755">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962216782"/>
                  </a:ext>
                </a:extLst>
              </a:tr>
              <a:tr h="370840">
                <a:tc>
                  <a:txBody>
                    <a:bodyPr/>
                    <a:lstStyle/>
                    <a:p>
                      <a:r>
                        <a:rPr lang="de-DE" sz="1200" dirty="0">
                          <a:latin typeface="Helvetica" panose="020B0604020202020204" pitchFamily="34" charset="0"/>
                          <a:cs typeface="Helvetica" panose="020B0604020202020204" pitchFamily="34" charset="0"/>
                        </a:rPr>
                        <a:t>10 Min.</a:t>
                      </a:r>
                    </a:p>
                    <a:p>
                      <a:endParaRPr lang="de-DE" sz="1200" dirty="0">
                        <a:latin typeface="Helvetica" panose="020B0604020202020204" pitchFamily="34" charset="0"/>
                        <a:cs typeface="Helvetica" panose="020B0604020202020204" pitchFamily="34" charset="0"/>
                      </a:endParaRPr>
                    </a:p>
                    <a:p>
                      <a:r>
                        <a:rPr lang="de-DE" sz="1200" dirty="0" err="1">
                          <a:latin typeface="Helvetica" panose="020B0604020202020204" pitchFamily="34" charset="0"/>
                          <a:cs typeface="Helvetica" panose="020B0604020202020204" pitchFamily="34" charset="0"/>
                        </a:rPr>
                        <a:t>Erarbei-tung</a:t>
                      </a:r>
                      <a:r>
                        <a:rPr lang="de-DE" sz="1200" dirty="0">
                          <a:latin typeface="Helvetica" panose="020B0604020202020204" pitchFamily="34" charset="0"/>
                          <a:cs typeface="Helvetica" panose="020B0604020202020204" pitchFamily="34" charset="0"/>
                        </a:rPr>
                        <a:t>/ Haus-aufgabe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r>
                        <a:rPr lang="de-DE" sz="1200" dirty="0">
                          <a:latin typeface="Helvetica" panose="020B0604020202020204" pitchFamily="34" charset="0"/>
                          <a:cs typeface="Helvetica" panose="020B0604020202020204" pitchFamily="34" charset="0"/>
                        </a:rPr>
                        <a:t>Partnerarbeit</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nSpc>
                          <a:spcPct val="107000"/>
                        </a:lnSpc>
                        <a:spcAft>
                          <a:spcPts val="800"/>
                        </a:spcAft>
                      </a:pPr>
                      <a:r>
                        <a:rPr lang="de-DE" sz="1200" kern="1200" dirty="0">
                          <a:solidFill>
                            <a:schemeClr val="tx1"/>
                          </a:solidFill>
                          <a:effectLst/>
                          <a:latin typeface="Helvetica" panose="020B0604020202020204" pitchFamily="34" charset="0"/>
                          <a:ea typeface="Calibri" panose="020F0502020204030204" pitchFamily="34" charset="0"/>
                          <a:cs typeface="Helvetica" panose="020B0604020202020204" pitchFamily="34" charset="0"/>
                        </a:rPr>
                        <a:t>Die </a:t>
                      </a:r>
                      <a:r>
                        <a:rPr lang="de-DE" sz="1200" kern="1200" dirty="0" err="1">
                          <a:solidFill>
                            <a:schemeClr val="tx1"/>
                          </a:solidFill>
                          <a:effectLst/>
                          <a:latin typeface="Helvetica" panose="020B0604020202020204" pitchFamily="34" charset="0"/>
                          <a:ea typeface="Calibri" panose="020F0502020204030204" pitchFamily="34" charset="0"/>
                          <a:cs typeface="Helvetica" panose="020B0604020202020204" pitchFamily="34" charset="0"/>
                        </a:rPr>
                        <a:t>SuS</a:t>
                      </a:r>
                      <a:r>
                        <a:rPr lang="de-DE" sz="1200" kern="1200" dirty="0">
                          <a:solidFill>
                            <a:schemeClr val="tx1"/>
                          </a:solidFill>
                          <a:effectLst/>
                          <a:latin typeface="Helvetica" panose="020B0604020202020204" pitchFamily="34" charset="0"/>
                          <a:ea typeface="Calibri" panose="020F0502020204030204" pitchFamily="34" charset="0"/>
                          <a:cs typeface="Helvetica" panose="020B0604020202020204" pitchFamily="34" charset="0"/>
                        </a:rPr>
                        <a:t> finden sich paarweise zusammen und erhalten jeweils ein Domino-Set (V-g) mit folgendem Arbeitsauftrag:</a:t>
                      </a:r>
                    </a:p>
                    <a:p>
                      <a:pPr>
                        <a:lnSpc>
                          <a:spcPct val="107000"/>
                        </a:lnSpc>
                        <a:spcAft>
                          <a:spcPts val="800"/>
                        </a:spcAft>
                      </a:pPr>
                      <a:r>
                        <a:rPr lang="de-DE" sz="1200" kern="1200" dirty="0">
                          <a:solidFill>
                            <a:schemeClr val="tx1"/>
                          </a:solidFill>
                          <a:effectLst/>
                          <a:latin typeface="Helvetica" panose="020B0604020202020204" pitchFamily="34" charset="0"/>
                          <a:ea typeface="Calibri" panose="020F0502020204030204" pitchFamily="34" charset="0"/>
                          <a:cs typeface="Helvetica" panose="020B0604020202020204" pitchFamily="34" charset="0"/>
                        </a:rPr>
                        <a:t>„Bringt die Dominosteine in die richtige Reihenfolge. Notiert euch im Anschluss das Lösungswort.“</a:t>
                      </a:r>
                    </a:p>
                    <a:p>
                      <a:pPr>
                        <a:lnSpc>
                          <a:spcPct val="107000"/>
                        </a:lnSpc>
                        <a:spcAft>
                          <a:spcPts val="800"/>
                        </a:spcAft>
                      </a:pPr>
                      <a:r>
                        <a:rPr lang="de-DE" sz="1200" i="1" kern="1200" dirty="0">
                          <a:solidFill>
                            <a:schemeClr val="tx1"/>
                          </a:solidFill>
                          <a:effectLst/>
                          <a:latin typeface="Helvetica" panose="020B0604020202020204" pitchFamily="34" charset="0"/>
                          <a:ea typeface="Calibri" panose="020F0502020204030204" pitchFamily="34" charset="0"/>
                          <a:cs typeface="Helvetica" panose="020B0604020202020204" pitchFamily="34" charset="0"/>
                        </a:rPr>
                        <a:t>Hinweis: Das Lösungswort lautet ASSEKURANZ.</a:t>
                      </a:r>
                    </a:p>
                    <a:p>
                      <a:pPr>
                        <a:lnSpc>
                          <a:spcPct val="107000"/>
                        </a:lnSpc>
                        <a:spcAft>
                          <a:spcPts val="800"/>
                        </a:spcAft>
                      </a:pPr>
                      <a:r>
                        <a:rPr lang="de-DE" sz="1200" i="1" kern="1200" dirty="0">
                          <a:solidFill>
                            <a:schemeClr val="tx1"/>
                          </a:solidFill>
                          <a:effectLst/>
                          <a:latin typeface="Helvetica" panose="020B0604020202020204" pitchFamily="34" charset="0"/>
                          <a:ea typeface="Calibri" panose="020F0502020204030204" pitchFamily="34" charset="0"/>
                          <a:cs typeface="Helvetica" panose="020B0604020202020204" pitchFamily="34" charset="0"/>
                        </a:rPr>
                        <a:t>Tipp: In den Materialien finden Sie eine Vorlage für das Domino (V-4). Diese können Sie nutzen, um Ihren </a:t>
                      </a:r>
                      <a:r>
                        <a:rPr lang="de-DE" sz="1200" i="1" kern="1200" dirty="0" err="1">
                          <a:solidFill>
                            <a:schemeClr val="tx1"/>
                          </a:solidFill>
                          <a:effectLst/>
                          <a:latin typeface="Helvetica" panose="020B0604020202020204" pitchFamily="34" charset="0"/>
                          <a:ea typeface="Calibri" panose="020F0502020204030204" pitchFamily="34" charset="0"/>
                          <a:cs typeface="Helvetica" panose="020B0604020202020204" pitchFamily="34" charset="0"/>
                        </a:rPr>
                        <a:t>SuS</a:t>
                      </a:r>
                      <a:r>
                        <a:rPr lang="de-DE" sz="1200" i="1" kern="1200" dirty="0">
                          <a:solidFill>
                            <a:schemeClr val="tx1"/>
                          </a:solidFill>
                          <a:effectLst/>
                          <a:latin typeface="Helvetica" panose="020B0604020202020204" pitchFamily="34" charset="0"/>
                          <a:ea typeface="Calibri" panose="020F0502020204030204" pitchFamily="34" charset="0"/>
                          <a:cs typeface="Helvetica" panose="020B0604020202020204" pitchFamily="34" charset="0"/>
                        </a:rPr>
                        <a:t> die Fortsetzung des Dominos als Hausaufgabe zu übertragen. Methodische Hinweise finden Sie im Methodenblatt (V-d).</a:t>
                      </a:r>
                    </a:p>
                  </a:txBody>
                  <a:tcPr marL="68580" marR="68580" marT="71755" marB="71755">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056426965"/>
                  </a:ext>
                </a:extLst>
              </a:tr>
            </a:tbl>
          </a:graphicData>
        </a:graphic>
      </p:graphicFrame>
    </p:spTree>
    <p:extLst>
      <p:ext uri="{BB962C8B-B14F-4D97-AF65-F5344CB8AC3E}">
        <p14:creationId xmlns:p14="http://schemas.microsoft.com/office/powerpoint/2010/main" val="360665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9529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9549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1506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11120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964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5350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4018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2960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9544433"/>
      </p:ext>
    </p:extLst>
  </p:cSld>
  <p:clrMapOvr>
    <a:masterClrMapping/>
  </p:clrMapOvr>
</p:sld>
</file>

<file path=ppt/theme/theme1.xml><?xml version="1.0" encoding="utf-8"?>
<a:theme xmlns:a="http://schemas.openxmlformats.org/drawingml/2006/main" name="Office">
  <a:themeElements>
    <a:clrScheme name="Finanztip">
      <a:dk1>
        <a:srgbClr val="243039"/>
      </a:dk1>
      <a:lt1>
        <a:srgbClr val="FFFFFF"/>
      </a:lt1>
      <a:dk2>
        <a:srgbClr val="FC6E44"/>
      </a:dk2>
      <a:lt2>
        <a:srgbClr val="F5F5F5"/>
      </a:lt2>
      <a:accent1>
        <a:srgbClr val="CCF6E5"/>
      </a:accent1>
      <a:accent2>
        <a:srgbClr val="EBB5C5"/>
      </a:accent2>
      <a:accent3>
        <a:srgbClr val="54183E"/>
      </a:accent3>
      <a:accent4>
        <a:srgbClr val="CDE9FF"/>
      </a:accent4>
      <a:accent5>
        <a:srgbClr val="FAB347"/>
      </a:accent5>
      <a:accent6>
        <a:srgbClr val="006E78"/>
      </a:accent6>
      <a:hlink>
        <a:srgbClr val="243039"/>
      </a:hlink>
      <a:folHlink>
        <a:srgbClr val="24303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8BA7B89BE078A48A6AD3D2A71A87705" ma:contentTypeVersion="17" ma:contentTypeDescription="Ein neues Dokument erstellen." ma:contentTypeScope="" ma:versionID="616a9c5f928be1368a2c07b6727c1ff5">
  <xsd:schema xmlns:xsd="http://www.w3.org/2001/XMLSchema" xmlns:xs="http://www.w3.org/2001/XMLSchema" xmlns:p="http://schemas.microsoft.com/office/2006/metadata/properties" xmlns:ns2="14e3e585-18c1-444e-a2b2-7bdbe51b187b" xmlns:ns3="436f5ecc-5095-4337-8a5c-a427a102b955" targetNamespace="http://schemas.microsoft.com/office/2006/metadata/properties" ma:root="true" ma:fieldsID="2295625988035bd9755e9761f0292ca5" ns2:_="" ns3:_="">
    <xsd:import namespace="14e3e585-18c1-444e-a2b2-7bdbe51b187b"/>
    <xsd:import namespace="436f5ecc-5095-4337-8a5c-a427a102b95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ObjectDetectorVersions" minOccurs="0"/>
                <xsd:element ref="ns2:MediaLengthInSeconds"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e3e585-18c1-444e-a2b2-7bdbe51b18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Bildmarkierungen" ma:readOnly="false" ma:fieldId="{5cf76f15-5ced-4ddc-b409-7134ff3c332f}" ma:taxonomyMulti="true" ma:sspId="716ac760-1a2c-4294-b1ae-1042d393056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6f5ecc-5095-4337-8a5c-a427a102b95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8bd20f98-f235-4af3-b20d-66000ab2e8a4}" ma:internalName="TaxCatchAll" ma:showField="CatchAllData" ma:web="436f5ecc-5095-4337-8a5c-a427a102b95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4e3e585-18c1-444e-a2b2-7bdbe51b187b">
      <Terms xmlns="http://schemas.microsoft.com/office/infopath/2007/PartnerControls"/>
    </lcf76f155ced4ddcb4097134ff3c332f>
    <TaxCatchAll xmlns="436f5ecc-5095-4337-8a5c-a427a102b955" xsi:nil="true"/>
  </documentManagement>
</p:properties>
</file>

<file path=customXml/itemProps1.xml><?xml version="1.0" encoding="utf-8"?>
<ds:datastoreItem xmlns:ds="http://schemas.openxmlformats.org/officeDocument/2006/customXml" ds:itemID="{C3AA0A14-3720-484D-8A65-D3E8BA67F1AC}">
  <ds:schemaRefs>
    <ds:schemaRef ds:uri="http://schemas.microsoft.com/sharepoint/v3/contenttype/forms"/>
  </ds:schemaRefs>
</ds:datastoreItem>
</file>

<file path=customXml/itemProps2.xml><?xml version="1.0" encoding="utf-8"?>
<ds:datastoreItem xmlns:ds="http://schemas.openxmlformats.org/officeDocument/2006/customXml" ds:itemID="{7B5E6044-DD04-4721-A5BC-758D892743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e3e585-18c1-444e-a2b2-7bdbe51b187b"/>
    <ds:schemaRef ds:uri="436f5ecc-5095-4337-8a5c-a427a102b9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15C137E-8019-46BE-A195-E23CBE1523A1}">
  <ds:schemaRefs>
    <ds:schemaRef ds:uri="http://schemas.microsoft.com/office/2006/metadata/properties"/>
    <ds:schemaRef ds:uri="http://schemas.microsoft.com/office/infopath/2007/PartnerControls"/>
    <ds:schemaRef ds:uri="14e3e585-18c1-444e-a2b2-7bdbe51b187b"/>
    <ds:schemaRef ds:uri="436f5ecc-5095-4337-8a5c-a427a102b955"/>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0</TotalTime>
  <Words>661</Words>
  <Application>Microsoft Office PowerPoint</Application>
  <PresentationFormat>Benutzerdefiniert</PresentationFormat>
  <Paragraphs>67</Paragraphs>
  <Slides>18</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18</vt:i4>
      </vt:variant>
    </vt:vector>
  </HeadingPairs>
  <TitlesOfParts>
    <vt:vector size="26" baseType="lpstr">
      <vt:lpstr>Arial</vt:lpstr>
      <vt:lpstr>Calibri</vt:lpstr>
      <vt:lpstr>Helvetica</vt:lpstr>
      <vt:lpstr>Helvetica</vt:lpstr>
      <vt:lpstr>Ink Free</vt:lpstr>
      <vt:lpstr>Inter</vt:lpstr>
      <vt:lpstr>Symbol</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Franziska Händschel</dc:creator>
  <cp:lastModifiedBy>Sarah Kiesl-Reiter</cp:lastModifiedBy>
  <cp:revision>5</cp:revision>
  <dcterms:created xsi:type="dcterms:W3CDTF">2024-01-22T12:43:56Z</dcterms:created>
  <dcterms:modified xsi:type="dcterms:W3CDTF">2026-10-01T10:11:32Z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0x01010008BA7B89BE078A48A6AD3D2A71A87705</vt:lpwstr>
  </property>
  <property fmtid="{D5CDD505-2E9C-101B-9397-08002B2CF9AE}" pid="3" name="MediaServiceImageTags">
    <vt:lpwstr/>
  </property>
</Properties>
</file>