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1"/>
  </p:notesMasterIdLst>
  <p:sldIdLst>
    <p:sldId id="278" r:id="rId5"/>
    <p:sldId id="320" r:id="rId6"/>
    <p:sldId id="314" r:id="rId7"/>
    <p:sldId id="294" r:id="rId8"/>
    <p:sldId id="374" r:id="rId9"/>
    <p:sldId id="375" r:id="rId10"/>
    <p:sldId id="361" r:id="rId11"/>
    <p:sldId id="295" r:id="rId12"/>
    <p:sldId id="350" r:id="rId13"/>
    <p:sldId id="279" r:id="rId14"/>
    <p:sldId id="318" r:id="rId15"/>
    <p:sldId id="323" r:id="rId16"/>
    <p:sldId id="324" r:id="rId17"/>
    <p:sldId id="351" r:id="rId18"/>
    <p:sldId id="352" r:id="rId19"/>
    <p:sldId id="353" r:id="rId20"/>
    <p:sldId id="354" r:id="rId21"/>
    <p:sldId id="355" r:id="rId22"/>
    <p:sldId id="356" r:id="rId23"/>
    <p:sldId id="357" r:id="rId24"/>
    <p:sldId id="358" r:id="rId25"/>
    <p:sldId id="359" r:id="rId26"/>
    <p:sldId id="360" r:id="rId27"/>
    <p:sldId id="297" r:id="rId28"/>
    <p:sldId id="275" r:id="rId29"/>
    <p:sldId id="362" r:id="rId30"/>
    <p:sldId id="365" r:id="rId31"/>
    <p:sldId id="366" r:id="rId32"/>
    <p:sldId id="367" r:id="rId33"/>
    <p:sldId id="369" r:id="rId34"/>
    <p:sldId id="370" r:id="rId35"/>
    <p:sldId id="371" r:id="rId36"/>
    <p:sldId id="372" r:id="rId37"/>
    <p:sldId id="373" r:id="rId38"/>
    <p:sldId id="349" r:id="rId39"/>
    <p:sldId id="338" r:id="rId40"/>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lassenmaterial" id="{33CE9CC4-6952-4709-A5C3-805833D66570}">
          <p14:sldIdLst>
            <p14:sldId id="278"/>
            <p14:sldId id="320"/>
            <p14:sldId id="314"/>
          </p14:sldIdLst>
        </p14:section>
        <p14:section name="Steuer-Quiz" id="{5EEAF3D0-1C8F-4244-8B81-42DDC10557E1}">
          <p14:sldIdLst>
            <p14:sldId id="294"/>
            <p14:sldId id="374"/>
            <p14:sldId id="375"/>
            <p14:sldId id="361"/>
          </p14:sldIdLst>
        </p14:section>
        <p14:section name="Quizfolien" id="{58F74D67-563B-4F6D-8BBF-82C3020E96C9}">
          <p14:sldIdLst>
            <p14:sldId id="295"/>
            <p14:sldId id="350"/>
            <p14:sldId id="279"/>
            <p14:sldId id="318"/>
            <p14:sldId id="323"/>
            <p14:sldId id="324"/>
            <p14:sldId id="351"/>
            <p14:sldId id="352"/>
            <p14:sldId id="353"/>
            <p14:sldId id="354"/>
            <p14:sldId id="355"/>
            <p14:sldId id="356"/>
            <p14:sldId id="357"/>
            <p14:sldId id="358"/>
            <p14:sldId id="359"/>
            <p14:sldId id="360"/>
          </p14:sldIdLst>
        </p14:section>
        <p14:section name="Steuererklärung" id="{F6C1E869-05E6-4135-9DDE-6A9F871BF694}">
          <p14:sldIdLst>
            <p14:sldId id="297"/>
            <p14:sldId id="275"/>
            <p14:sldId id="362"/>
            <p14:sldId id="365"/>
            <p14:sldId id="366"/>
            <p14:sldId id="367"/>
            <p14:sldId id="369"/>
            <p14:sldId id="370"/>
            <p14:sldId id="371"/>
            <p14:sldId id="372"/>
            <p14:sldId id="373"/>
          </p14:sldIdLst>
        </p14:section>
        <p14:section name="Hausaufgabe" id="{EE74574E-3D1C-458C-AB6C-EACC5C75DF9B}">
          <p14:sldIdLst>
            <p14:sldId id="349"/>
            <p14:sldId id="3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FBB60C-5173-4DB4-7CC9-ADAD023F1286}" name="Jörg Leine" initials="JL" userId="S::joerg.leine@finanztip.de::d6294a25-0841-4421-8f4f-e2e2d49498e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1D14C"/>
    <a:srgbClr val="05C9D3"/>
    <a:srgbClr val="FFA000"/>
    <a:srgbClr val="F2F2F2"/>
    <a:srgbClr val="000000"/>
    <a:srgbClr val="FFFFFF"/>
    <a:srgbClr val="8FD04C"/>
    <a:srgbClr val="CDE9FF"/>
    <a:srgbClr val="FF99AF"/>
    <a:srgbClr val="465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26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C0408-E563-4282-AA09-4DC6E176CA63}" type="datetimeFigureOut">
              <a:rPr lang="de-DE" smtClean="0"/>
              <a:t>13.08.2024</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4CCAE-46F2-4D4F-96D3-076690B5BFB8}" type="slidenum">
              <a:rPr lang="de-DE" smtClean="0"/>
              <a:t>‹Nr.›</a:t>
            </a:fld>
            <a:endParaRPr lang="de-DE"/>
          </a:p>
        </p:txBody>
      </p:sp>
    </p:spTree>
    <p:extLst>
      <p:ext uri="{BB962C8B-B14F-4D97-AF65-F5344CB8AC3E}">
        <p14:creationId xmlns:p14="http://schemas.microsoft.com/office/powerpoint/2010/main" val="228329809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143000"/>
            <a:ext cx="43656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10</a:t>
            </a:fld>
            <a:endParaRPr lang="de-DE"/>
          </a:p>
        </p:txBody>
      </p:sp>
    </p:spTree>
    <p:extLst>
      <p:ext uri="{BB962C8B-B14F-4D97-AF65-F5344CB8AC3E}">
        <p14:creationId xmlns:p14="http://schemas.microsoft.com/office/powerpoint/2010/main" val="271690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6188" y="1143000"/>
            <a:ext cx="43656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FE4CCAE-46F2-4D4F-96D3-076690B5BFB8}" type="slidenum">
              <a:rPr lang="de-DE" smtClean="0"/>
              <a:t>25</a:t>
            </a:fld>
            <a:endParaRPr lang="de-DE"/>
          </a:p>
        </p:txBody>
      </p:sp>
    </p:spTree>
    <p:extLst>
      <p:ext uri="{BB962C8B-B14F-4D97-AF65-F5344CB8AC3E}">
        <p14:creationId xmlns:p14="http://schemas.microsoft.com/office/powerpoint/2010/main" val="3144743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bit.ly/3TJEpwP"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bit.ly/3TJEpwP" TargetMode="External"/><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bit.ly/3TJEpwP" TargetMode="External"/><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bit.ly/3TJEpwP" TargetMode="External"/><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t.ly/3TJEpwP" TargetMode="External"/><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s://bit.ly/3TJEpwP"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0.xml"/><Relationship Id="rId3" Type="http://schemas.openxmlformats.org/officeDocument/2006/relationships/slide" Target="../slides/slide10.xml"/><Relationship Id="rId7" Type="http://schemas.openxmlformats.org/officeDocument/2006/relationships/slide" Target="../slides/slide14.xml"/><Relationship Id="rId12" Type="http://schemas.openxmlformats.org/officeDocument/2006/relationships/slide" Target="../slides/slide19.xml"/><Relationship Id="rId2" Type="http://schemas.openxmlformats.org/officeDocument/2006/relationships/slide" Target="../slides/slide9.xml"/><Relationship Id="rId16"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 Target="../slides/slide13.xml"/><Relationship Id="rId11" Type="http://schemas.openxmlformats.org/officeDocument/2006/relationships/slide" Target="../slides/slide18.xml"/><Relationship Id="rId5" Type="http://schemas.openxmlformats.org/officeDocument/2006/relationships/slide" Target="../slides/slide12.xml"/><Relationship Id="rId15" Type="http://schemas.openxmlformats.org/officeDocument/2006/relationships/slide" Target="../slides/slide22.xml"/><Relationship Id="rId10" Type="http://schemas.openxmlformats.org/officeDocument/2006/relationships/slide" Target="../slides/slide17.xml"/><Relationship Id="rId4" Type="http://schemas.openxmlformats.org/officeDocument/2006/relationships/slide" Target="../slides/slide11.xml"/><Relationship Id="rId9" Type="http://schemas.openxmlformats.org/officeDocument/2006/relationships/slide" Target="../slides/slide16.xml"/><Relationship Id="rId14" Type="http://schemas.openxmlformats.org/officeDocument/2006/relationships/slide" Target="../slides/slide2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tt | Klassenmaterial">
    <p:spTree>
      <p:nvGrpSpPr>
        <p:cNvPr id="1" name=""/>
        <p:cNvGrpSpPr/>
        <p:nvPr/>
      </p:nvGrpSpPr>
      <p:grpSpPr>
        <a:xfrm>
          <a:off x="0" y="0"/>
          <a:ext cx="0" cy="0"/>
          <a:chOff x="0" y="0"/>
          <a:chExt cx="0" cy="0"/>
        </a:xfrm>
      </p:grpSpPr>
      <p:pic>
        <p:nvPicPr>
          <p:cNvPr id="3" name="Google Shape;16;p111">
            <a:extLst>
              <a:ext uri="{FF2B5EF4-FFF2-40B4-BE49-F238E27FC236}">
                <a16:creationId xmlns:a16="http://schemas.microsoft.com/office/drawing/2014/main" id="{8E5AEDFB-B29F-16D9-A791-D78EFADB28A1}"/>
              </a:ext>
            </a:extLst>
          </p:cNvPr>
          <p:cNvPicPr preferRelativeResize="0"/>
          <p:nvPr userDrawn="1"/>
        </p:nvPicPr>
        <p:blipFill rotWithShape="1">
          <a:blip r:embed="rId2">
            <a:alphaModFix/>
          </a:blip>
          <a:srcRect r="15539"/>
          <a:stretch/>
        </p:blipFill>
        <p:spPr>
          <a:xfrm>
            <a:off x="0" y="1"/>
            <a:ext cx="10691814" cy="7559674"/>
          </a:xfrm>
          <a:prstGeom prst="rect">
            <a:avLst/>
          </a:prstGeom>
          <a:noFill/>
          <a:ln>
            <a:noFill/>
          </a:ln>
        </p:spPr>
      </p:pic>
      <p:grpSp>
        <p:nvGrpSpPr>
          <p:cNvPr id="5" name="Gruppieren 4">
            <a:extLst>
              <a:ext uri="{FF2B5EF4-FFF2-40B4-BE49-F238E27FC236}">
                <a16:creationId xmlns:a16="http://schemas.microsoft.com/office/drawing/2014/main" id="{2BAA9D63-67B0-79DA-3718-BEB986193C3F}"/>
              </a:ext>
            </a:extLst>
          </p:cNvPr>
          <p:cNvGrpSpPr/>
          <p:nvPr userDrawn="1"/>
        </p:nvGrpSpPr>
        <p:grpSpPr>
          <a:xfrm>
            <a:off x="7053580" y="0"/>
            <a:ext cx="3376246" cy="1899323"/>
            <a:chOff x="8412480" y="0"/>
            <a:chExt cx="3376246" cy="1899323"/>
          </a:xfrm>
        </p:grpSpPr>
        <p:sp>
          <p:nvSpPr>
            <p:cNvPr id="6" name="Google Shape;186;p2">
              <a:extLst>
                <a:ext uri="{FF2B5EF4-FFF2-40B4-BE49-F238E27FC236}">
                  <a16:creationId xmlns:a16="http://schemas.microsoft.com/office/drawing/2014/main" id="{9AB00991-70A2-2228-3C77-1A0F1F1E55F1}"/>
                </a:ext>
              </a:extLst>
            </p:cNvPr>
            <p:cNvSpPr/>
            <p:nvPr/>
          </p:nvSpPr>
          <p:spPr>
            <a:xfrm>
              <a:off x="8412480" y="499403"/>
              <a:ext cx="3376246" cy="87923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ahnschrift" panose="020B0502040204020203" pitchFamily="34" charset="0"/>
                <a:ea typeface="Calibri"/>
                <a:cs typeface="Calibri"/>
                <a:sym typeface="Calibri"/>
              </a:endParaRPr>
            </a:p>
          </p:txBody>
        </p:sp>
        <p:pic>
          <p:nvPicPr>
            <p:cNvPr id="7" name="Google Shape;187;p2">
              <a:extLst>
                <a:ext uri="{FF2B5EF4-FFF2-40B4-BE49-F238E27FC236}">
                  <a16:creationId xmlns:a16="http://schemas.microsoft.com/office/drawing/2014/main" id="{C661D7DE-A590-C824-FA4F-CBA3FD360CDC}"/>
                </a:ext>
              </a:extLst>
            </p:cNvPr>
            <p:cNvPicPr preferRelativeResize="0"/>
            <p:nvPr/>
          </p:nvPicPr>
          <p:blipFill rotWithShape="1">
            <a:blip r:embed="rId3">
              <a:alphaModFix/>
            </a:blip>
            <a:srcRect/>
            <a:stretch/>
          </p:blipFill>
          <p:spPr>
            <a:xfrm>
              <a:off x="8412480" y="0"/>
              <a:ext cx="3376246" cy="1899323"/>
            </a:xfrm>
            <a:prstGeom prst="rect">
              <a:avLst/>
            </a:prstGeom>
            <a:noFill/>
            <a:ln>
              <a:noFill/>
            </a:ln>
          </p:spPr>
        </p:pic>
      </p:grpSp>
      <p:grpSp>
        <p:nvGrpSpPr>
          <p:cNvPr id="15" name="Gruppieren 14">
            <a:extLst>
              <a:ext uri="{FF2B5EF4-FFF2-40B4-BE49-F238E27FC236}">
                <a16:creationId xmlns:a16="http://schemas.microsoft.com/office/drawing/2014/main" id="{500970D0-4486-758B-5659-74E0F2A92FC2}"/>
              </a:ext>
            </a:extLst>
          </p:cNvPr>
          <p:cNvGrpSpPr/>
          <p:nvPr userDrawn="1"/>
        </p:nvGrpSpPr>
        <p:grpSpPr>
          <a:xfrm>
            <a:off x="668216" y="2024322"/>
            <a:ext cx="9148884" cy="1899759"/>
            <a:chOff x="668216" y="3730010"/>
            <a:chExt cx="11251716" cy="2336410"/>
          </a:xfrm>
        </p:grpSpPr>
        <p:sp>
          <p:nvSpPr>
            <p:cNvPr id="10" name="Google Shape;183;p2">
              <a:extLst>
                <a:ext uri="{FF2B5EF4-FFF2-40B4-BE49-F238E27FC236}">
                  <a16:creationId xmlns:a16="http://schemas.microsoft.com/office/drawing/2014/main" id="{4ABADE99-6DAF-96A1-68D1-BA98A25093B2}"/>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lt1"/>
                  </a:solidFill>
                  <a:latin typeface="Bahnschrift" panose="020B0502040204020203" pitchFamily="34" charset="0"/>
                  <a:sym typeface="Arial"/>
                </a:rPr>
                <a:t>Deep Dive</a:t>
              </a:r>
              <a:endParaRPr sz="1400">
                <a:latin typeface="Bahnschrift" panose="020B0502040204020203" pitchFamily="34" charset="0"/>
              </a:endParaRPr>
            </a:p>
          </p:txBody>
        </p:sp>
        <p:sp>
          <p:nvSpPr>
            <p:cNvPr id="11" name="Google Shape;184;p2">
              <a:extLst>
                <a:ext uri="{FF2B5EF4-FFF2-40B4-BE49-F238E27FC236}">
                  <a16:creationId xmlns:a16="http://schemas.microsoft.com/office/drawing/2014/main" id="{138FB444-A6F0-0336-96B5-916BBEB44F4F}"/>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7200" b="1">
                  <a:solidFill>
                    <a:schemeClr val="lt1"/>
                  </a:solidFill>
                  <a:latin typeface="Bahnschrift" panose="020B0502040204020203" pitchFamily="34" charset="0"/>
                  <a:sym typeface="Arial"/>
                </a:rPr>
                <a:t>Steuern</a:t>
              </a:r>
              <a:endParaRPr sz="1400">
                <a:latin typeface="Bahnschrift" panose="020B0502040204020203" pitchFamily="34" charset="0"/>
              </a:endParaRPr>
            </a:p>
          </p:txBody>
        </p:sp>
        <p:sp>
          <p:nvSpPr>
            <p:cNvPr id="12" name="Google Shape;185;p2">
              <a:extLst>
                <a:ext uri="{FF2B5EF4-FFF2-40B4-BE49-F238E27FC236}">
                  <a16:creationId xmlns:a16="http://schemas.microsoft.com/office/drawing/2014/main" id="{2B33B139-43A5-347F-D31D-C28D36869643}"/>
                </a:ext>
              </a:extLst>
            </p:cNvPr>
            <p:cNvSpPr/>
            <p:nvPr userDrawn="1"/>
          </p:nvSpPr>
          <p:spPr>
            <a:xfrm>
              <a:off x="668216" y="3730010"/>
              <a:ext cx="2336410" cy="2336410"/>
            </a:xfrm>
            <a:prstGeom prst="ellipse">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Bahnschrift" panose="020B0502040204020203" pitchFamily="34" charset="0"/>
                <a:ea typeface="Calibri"/>
                <a:cs typeface="Calibri"/>
                <a:sym typeface="Calibri"/>
              </a:endParaRPr>
            </a:p>
          </p:txBody>
        </p:sp>
      </p:grpSp>
      <p:sp>
        <p:nvSpPr>
          <p:cNvPr id="14" name="Freihandform: Form 13">
            <a:extLst>
              <a:ext uri="{FF2B5EF4-FFF2-40B4-BE49-F238E27FC236}">
                <a16:creationId xmlns:a16="http://schemas.microsoft.com/office/drawing/2014/main" id="{F2B1C175-34DA-44DC-D2E9-7BB698559257}"/>
              </a:ext>
            </a:extLst>
          </p:cNvPr>
          <p:cNvSpPr/>
          <p:nvPr userDrawn="1"/>
        </p:nvSpPr>
        <p:spPr>
          <a:xfrm>
            <a:off x="6183334" y="3924082"/>
            <a:ext cx="4508480" cy="3635594"/>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Inter" panose="020B0502030000000004" pitchFamily="34" charset="0"/>
              <a:ea typeface="Inter" panose="020B0502030000000004" pitchFamily="34" charset="0"/>
              <a:cs typeface="Inter" panose="020B0502030000000004" pitchFamily="34" charset="0"/>
            </a:endParaRPr>
          </a:p>
        </p:txBody>
      </p:sp>
      <p:pic>
        <p:nvPicPr>
          <p:cNvPr id="9" name="Grafik 8">
            <a:extLst>
              <a:ext uri="{FF2B5EF4-FFF2-40B4-BE49-F238E27FC236}">
                <a16:creationId xmlns:a16="http://schemas.microsoft.com/office/drawing/2014/main" id="{7604F997-5687-8FF6-3F7B-2A73835C4155}"/>
              </a:ext>
            </a:extLst>
          </p:cNvPr>
          <p:cNvPicPr>
            <a:picLocks noChangeAspect="1"/>
          </p:cNvPicPr>
          <p:nvPr userDrawn="1"/>
        </p:nvPicPr>
        <p:blipFill>
          <a:blip r:embed="rId4"/>
          <a:stretch>
            <a:fillRect/>
          </a:stretch>
        </p:blipFill>
        <p:spPr>
          <a:xfrm>
            <a:off x="7053580" y="6063616"/>
            <a:ext cx="3376246" cy="486832"/>
          </a:xfrm>
          <a:prstGeom prst="rect">
            <a:avLst/>
          </a:prstGeom>
        </p:spPr>
      </p:pic>
      <p:sp>
        <p:nvSpPr>
          <p:cNvPr id="16" name="Google Shape;183;p2">
            <a:extLst>
              <a:ext uri="{FF2B5EF4-FFF2-40B4-BE49-F238E27FC236}">
                <a16:creationId xmlns:a16="http://schemas.microsoft.com/office/drawing/2014/main" id="{10E22ECC-9A04-DE32-5766-0DCF255EAEDD}"/>
              </a:ext>
            </a:extLst>
          </p:cNvPr>
          <p:cNvSpPr txBox="1"/>
          <p:nvPr userDrawn="1"/>
        </p:nvSpPr>
        <p:spPr>
          <a:xfrm>
            <a:off x="7167042" y="5403466"/>
            <a:ext cx="3149321" cy="510451"/>
          </a:xfrm>
          <a:prstGeom prst="rect">
            <a:avLst/>
          </a:prstGeom>
          <a:noFill/>
          <a:ln>
            <a:noFill/>
          </a:ln>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000"/>
              <a:buFont typeface="Arial"/>
              <a:buNone/>
            </a:pPr>
            <a:r>
              <a:rPr lang="de-DE" sz="2000" b="1">
                <a:solidFill>
                  <a:schemeClr val="tx1"/>
                </a:solidFill>
                <a:effectLst/>
                <a:latin typeface="Bahnschrift" panose="020B0502040204020203" pitchFamily="34" charset="0"/>
                <a:cs typeface="helvetica" panose="020B0604020202020204" pitchFamily="34" charset="0"/>
                <a:sym typeface="Arial"/>
              </a:rPr>
              <a:t>In Zusammenarbeit mit</a:t>
            </a:r>
            <a:endParaRPr sz="2000">
              <a:solidFill>
                <a:schemeClr val="tx1"/>
              </a:solidFill>
              <a:effectLst/>
              <a:latin typeface="Bahnschrift" panose="020B0502040204020203" pitchFamily="34" charset="0"/>
              <a:cs typeface="helvetica" panose="020B0604020202020204" pitchFamily="34" charset="0"/>
            </a:endParaRPr>
          </a:p>
        </p:txBody>
      </p:sp>
      <p:sp>
        <p:nvSpPr>
          <p:cNvPr id="27" name="Rechteck: abgerundete Ecken 26">
            <a:extLst>
              <a:ext uri="{FF2B5EF4-FFF2-40B4-BE49-F238E27FC236}">
                <a16:creationId xmlns:a16="http://schemas.microsoft.com/office/drawing/2014/main" id="{78AADB32-82ED-6B31-B0A7-114CB20FE87B}"/>
              </a:ext>
            </a:extLst>
          </p:cNvPr>
          <p:cNvSpPr/>
          <p:nvPr userDrawn="1"/>
        </p:nvSpPr>
        <p:spPr>
          <a:xfrm>
            <a:off x="668216" y="4402182"/>
            <a:ext cx="3394841" cy="1093929"/>
          </a:xfrm>
          <a:prstGeom prst="roundRect">
            <a:avLst>
              <a:gd name="adj" fmla="val 50000"/>
            </a:avLst>
          </a:prstGeom>
          <a:solidFill>
            <a:srgbClr val="8FD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a:latin typeface="Bahnschrift" panose="020B0502040204020203" pitchFamily="34" charset="0"/>
              </a:rPr>
              <a:t>Klassenmaterial</a:t>
            </a:r>
          </a:p>
        </p:txBody>
      </p:sp>
      <p:pic>
        <p:nvPicPr>
          <p:cNvPr id="4" name="Google Shape;189;p3">
            <a:extLst>
              <a:ext uri="{FF2B5EF4-FFF2-40B4-BE49-F238E27FC236}">
                <a16:creationId xmlns:a16="http://schemas.microsoft.com/office/drawing/2014/main" id="{AEAD9ECC-DD71-07C1-6EAD-CECD3BB9BDEC}"/>
              </a:ext>
            </a:extLst>
          </p:cNvPr>
          <p:cNvPicPr preferRelativeResize="0"/>
          <p:nvPr userDrawn="1"/>
        </p:nvPicPr>
        <p:blipFill rotWithShape="1">
          <a:blip r:embed="rId5">
            <a:alphaModFix/>
          </a:blip>
          <a:srcRect/>
          <a:stretch/>
        </p:blipFill>
        <p:spPr>
          <a:xfrm>
            <a:off x="967611" y="2315765"/>
            <a:ext cx="1443952" cy="1360937"/>
          </a:xfrm>
          <a:prstGeom prst="rect">
            <a:avLst/>
          </a:prstGeom>
          <a:noFill/>
          <a:ln>
            <a:noFill/>
          </a:ln>
        </p:spPr>
      </p:pic>
      <p:pic>
        <p:nvPicPr>
          <p:cNvPr id="19" name="Grafik 18">
            <a:extLst>
              <a:ext uri="{FF2B5EF4-FFF2-40B4-BE49-F238E27FC236}">
                <a16:creationId xmlns:a16="http://schemas.microsoft.com/office/drawing/2014/main" id="{974F6219-208C-A5A1-0964-ACC102EF7BC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62969" y="3971958"/>
            <a:ext cx="3697207" cy="3666186"/>
          </a:xfrm>
          <a:prstGeom prst="rect">
            <a:avLst/>
          </a:prstGeom>
        </p:spPr>
      </p:pic>
    </p:spTree>
    <p:extLst>
      <p:ext uri="{BB962C8B-B14F-4D97-AF65-F5344CB8AC3E}">
        <p14:creationId xmlns:p14="http://schemas.microsoft.com/office/powerpoint/2010/main" val="28415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rage 3">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3E8582F4-013F-5D1B-8C06-8017A2CAB50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2" name="Grafik 1">
            <a:extLst>
              <a:ext uri="{FF2B5EF4-FFF2-40B4-BE49-F238E27FC236}">
                <a16:creationId xmlns:a16="http://schemas.microsoft.com/office/drawing/2014/main" id="{96AF593F-7847-B3BC-1FB7-963B2B052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424" y="5557516"/>
            <a:ext cx="1300066" cy="1633264"/>
          </a:xfrm>
          <a:prstGeom prst="rect">
            <a:avLst/>
          </a:prstGeom>
        </p:spPr>
      </p:pic>
      <p:pic>
        <p:nvPicPr>
          <p:cNvPr id="4" name="Grafik 3">
            <a:extLst>
              <a:ext uri="{FF2B5EF4-FFF2-40B4-BE49-F238E27FC236}">
                <a16:creationId xmlns:a16="http://schemas.microsoft.com/office/drawing/2014/main" id="{98AA1AE7-883D-DF84-0884-09A7A663D13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377" y="5543179"/>
            <a:ext cx="1353616" cy="1689789"/>
          </a:xfrm>
          <a:prstGeom prst="rect">
            <a:avLst/>
          </a:prstGeom>
        </p:spPr>
      </p:pic>
      <p:sp>
        <p:nvSpPr>
          <p:cNvPr id="8" name="Rechteck: abgerundete Ecken 7">
            <a:extLst>
              <a:ext uri="{FF2B5EF4-FFF2-40B4-BE49-F238E27FC236}">
                <a16:creationId xmlns:a16="http://schemas.microsoft.com/office/drawing/2014/main" id="{47547353-3455-F7DB-F327-587762FEE111}"/>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Wie hoch ist der allgemeine Mehrwertsteuersatz</a:t>
            </a:r>
            <a:r>
              <a:rPr lang="de-DE" sz="2000" baseline="0">
                <a:solidFill>
                  <a:schemeClr val="bg1"/>
                </a:solidFill>
                <a:latin typeface="Bahnschrift" panose="020B0502040204020203" pitchFamily="34" charset="0"/>
                <a:cs typeface="Helvetica" panose="020B0604020202020204" pitchFamily="34" charset="0"/>
              </a:rPr>
              <a:t> in Deutschland?</a:t>
            </a:r>
            <a:endParaRPr lang="de-DE" sz="2000" i="1">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8" name="Rechteck: abgerundete Ecken 17">
            <a:extLst>
              <a:ext uri="{FF2B5EF4-FFF2-40B4-BE49-F238E27FC236}">
                <a16:creationId xmlns:a16="http://schemas.microsoft.com/office/drawing/2014/main" id="{BE06AB14-CC95-4DE8-D21C-963BE9170D11}"/>
              </a:ext>
            </a:extLst>
          </p:cNvPr>
          <p:cNvSpPr/>
          <p:nvPr userDrawn="1"/>
        </p:nvSpPr>
        <p:spPr>
          <a:xfrm>
            <a:off x="895148" y="2158388"/>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Wie hoch ist der </a:t>
            </a:r>
            <a:r>
              <a:rPr lang="de-DE" sz="2000" u="sng">
                <a:solidFill>
                  <a:schemeClr val="bg1"/>
                </a:solidFill>
                <a:latin typeface="Bahnschrift" panose="020B0502040204020203" pitchFamily="34" charset="0"/>
                <a:cs typeface="Helvetica" panose="020B0604020202020204" pitchFamily="34" charset="0"/>
              </a:rPr>
              <a:t>ermäßigte</a:t>
            </a:r>
            <a:r>
              <a:rPr lang="de-DE" sz="2000">
                <a:solidFill>
                  <a:schemeClr val="bg1"/>
                </a:solidFill>
                <a:latin typeface="Bahnschrift" panose="020B0502040204020203" pitchFamily="34" charset="0"/>
                <a:cs typeface="Helvetica" panose="020B0604020202020204" pitchFamily="34" charset="0"/>
              </a:rPr>
              <a:t> Mehrwertsteuersatz</a:t>
            </a:r>
            <a:r>
              <a:rPr lang="de-DE" sz="2000" baseline="0">
                <a:solidFill>
                  <a:schemeClr val="bg1"/>
                </a:solidFill>
                <a:latin typeface="Bahnschrift" panose="020B0502040204020203" pitchFamily="34" charset="0"/>
                <a:cs typeface="Helvetica" panose="020B0604020202020204" pitchFamily="34" charset="0"/>
              </a:rPr>
              <a:t> in Deutschland?</a:t>
            </a:r>
            <a:endParaRPr lang="de-DE" sz="2000" i="1">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9" name="Rechteck: abgerundete Ecken 18">
            <a:extLst>
              <a:ext uri="{FF2B5EF4-FFF2-40B4-BE49-F238E27FC236}">
                <a16:creationId xmlns:a16="http://schemas.microsoft.com/office/drawing/2014/main" id="{DB2D1176-34DD-BC2F-A51E-4DA0E709A26C}"/>
              </a:ext>
            </a:extLst>
          </p:cNvPr>
          <p:cNvSpPr/>
          <p:nvPr userDrawn="1"/>
        </p:nvSpPr>
        <p:spPr>
          <a:xfrm>
            <a:off x="895148" y="3649879"/>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7 Prozent</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Rechteck: abgerundete Ecken 2">
            <a:hlinkClick r:id="rId6" action="ppaction://hlinksldjump"/>
            <a:extLst>
              <a:ext uri="{FF2B5EF4-FFF2-40B4-BE49-F238E27FC236}">
                <a16:creationId xmlns:a16="http://schemas.microsoft.com/office/drawing/2014/main" id="{54B8E809-AAB3-C305-E8A2-05068097C7E8}"/>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5" name="Google Shape;389;p14">
            <a:extLst>
              <a:ext uri="{FF2B5EF4-FFF2-40B4-BE49-F238E27FC236}">
                <a16:creationId xmlns:a16="http://schemas.microsoft.com/office/drawing/2014/main" id="{A537CB64-9397-2203-22FD-ED1C884CF711}"/>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Steuern Allgemein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200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7" name="Rechteck: abgerundete Ecken 6">
            <a:extLst>
              <a:ext uri="{FF2B5EF4-FFF2-40B4-BE49-F238E27FC236}">
                <a16:creationId xmlns:a16="http://schemas.microsoft.com/office/drawing/2014/main" id="{B407C659-3283-FD5B-D548-C98E10BBE789}"/>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9" name="Rechteck: abgerundete Ecken 8">
            <a:extLst>
              <a:ext uri="{FF2B5EF4-FFF2-40B4-BE49-F238E27FC236}">
                <a16:creationId xmlns:a16="http://schemas.microsoft.com/office/drawing/2014/main" id="{02697DBD-B4C7-1848-1BA1-8E653C12D059}"/>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2" name="Rechteck: abgerundete Ecken 11">
            <a:extLst>
              <a:ext uri="{FF2B5EF4-FFF2-40B4-BE49-F238E27FC236}">
                <a16:creationId xmlns:a16="http://schemas.microsoft.com/office/drawing/2014/main" id="{F605E741-A4AB-6151-355D-F293488A7325}"/>
              </a:ext>
            </a:extLst>
          </p:cNvPr>
          <p:cNvSpPr/>
          <p:nvPr userDrawn="1"/>
        </p:nvSpPr>
        <p:spPr>
          <a:xfrm>
            <a:off x="895149" y="3645594"/>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19 Prozent</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17" name="Gruppieren 16">
            <a:extLst>
              <a:ext uri="{FF2B5EF4-FFF2-40B4-BE49-F238E27FC236}">
                <a16:creationId xmlns:a16="http://schemas.microsoft.com/office/drawing/2014/main" id="{896A8AF3-81CD-1A54-37D6-B8E7A051C83F}"/>
              </a:ext>
            </a:extLst>
          </p:cNvPr>
          <p:cNvGrpSpPr/>
          <p:nvPr userDrawn="1"/>
        </p:nvGrpSpPr>
        <p:grpSpPr>
          <a:xfrm>
            <a:off x="725175" y="5098527"/>
            <a:ext cx="4183194" cy="1893881"/>
            <a:chOff x="5078342" y="5125046"/>
            <a:chExt cx="4183194" cy="1893881"/>
          </a:xfrm>
        </p:grpSpPr>
        <p:sp>
          <p:nvSpPr>
            <p:cNvPr id="16" name="Rechteck: abgerundete Ecken 15">
              <a:extLst>
                <a:ext uri="{FF2B5EF4-FFF2-40B4-BE49-F238E27FC236}">
                  <a16:creationId xmlns:a16="http://schemas.microsoft.com/office/drawing/2014/main" id="{7BF401C6-75E2-0EC6-C408-F30CDD79FDA4}"/>
                </a:ext>
              </a:extLst>
            </p:cNvPr>
            <p:cNvSpPr/>
            <p:nvPr userDrawn="1"/>
          </p:nvSpPr>
          <p:spPr>
            <a:xfrm>
              <a:off x="6232634" y="5654565"/>
              <a:ext cx="3028902" cy="781807"/>
            </a:xfrm>
            <a:prstGeom prst="roundRect">
              <a:avLst>
                <a:gd name="adj" fmla="val 50000"/>
              </a:avLst>
            </a:prstGeom>
            <a:solidFill>
              <a:srgbClr val="FFA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Doppelt </a:t>
              </a:r>
              <a:b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b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oder nichts</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5" name="Explosion: 8 Zacken 14">
              <a:extLst>
                <a:ext uri="{FF2B5EF4-FFF2-40B4-BE49-F238E27FC236}">
                  <a16:creationId xmlns:a16="http://schemas.microsoft.com/office/drawing/2014/main" id="{25919DC9-C50C-A52A-A2A5-95F27FA0D50D}"/>
                </a:ext>
              </a:extLst>
            </p:cNvPr>
            <p:cNvSpPr/>
            <p:nvPr userDrawn="1"/>
          </p:nvSpPr>
          <p:spPr>
            <a:xfrm>
              <a:off x="5078342" y="5125046"/>
              <a:ext cx="1893881" cy="1893881"/>
            </a:xfrm>
            <a:prstGeom prst="irregularSeal1">
              <a:avLst/>
            </a:prstGeom>
            <a:solidFill>
              <a:srgbClr val="FFA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a:latin typeface="Bahnschrift" panose="020B0502040204020203" pitchFamily="34" charset="0"/>
                </a:rPr>
                <a:t>x2</a:t>
              </a:r>
            </a:p>
          </p:txBody>
        </p:sp>
      </p:grpSp>
      <p:sp>
        <p:nvSpPr>
          <p:cNvPr id="20" name="Rechteck: abgerundete Ecken 19">
            <a:extLst>
              <a:ext uri="{FF2B5EF4-FFF2-40B4-BE49-F238E27FC236}">
                <a16:creationId xmlns:a16="http://schemas.microsoft.com/office/drawing/2014/main" id="{EF742B41-1E91-143C-08EE-1F2EBD14D650}"/>
              </a:ext>
            </a:extLst>
          </p:cNvPr>
          <p:cNvSpPr/>
          <p:nvPr userDrawn="1"/>
        </p:nvSpPr>
        <p:spPr>
          <a:xfrm>
            <a:off x="6232634" y="5628046"/>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1" name="Rechteck 10">
            <a:extLst>
              <a:ext uri="{FF2B5EF4-FFF2-40B4-BE49-F238E27FC236}">
                <a16:creationId xmlns:a16="http://schemas.microsoft.com/office/drawing/2014/main" id="{1FE64039-8B39-733E-51A0-5A06ABD767D2}"/>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03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 presetClass="entr" presetSubtype="0" fill="hold" grpId="1"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31" presetClass="entr" presetSubtype="0" fill="hold" nodeType="withEffect">
                                  <p:stCondLst>
                                    <p:cond delay="4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600" fill="hold"/>
                                        <p:tgtEl>
                                          <p:spTgt spid="17"/>
                                        </p:tgtEl>
                                        <p:attrNameLst>
                                          <p:attrName>ppt_w</p:attrName>
                                        </p:attrNameLst>
                                      </p:cBhvr>
                                      <p:tavLst>
                                        <p:tav tm="0">
                                          <p:val>
                                            <p:fltVal val="0"/>
                                          </p:val>
                                        </p:tav>
                                        <p:tav tm="100000">
                                          <p:val>
                                            <p:strVal val="#ppt_w"/>
                                          </p:val>
                                        </p:tav>
                                      </p:tavLst>
                                    </p:anim>
                                    <p:anim calcmode="lin" valueType="num">
                                      <p:cBhvr>
                                        <p:cTn id="17" dur="600" fill="hold"/>
                                        <p:tgtEl>
                                          <p:spTgt spid="17"/>
                                        </p:tgtEl>
                                        <p:attrNameLst>
                                          <p:attrName>ppt_h</p:attrName>
                                        </p:attrNameLst>
                                      </p:cBhvr>
                                      <p:tavLst>
                                        <p:tav tm="0">
                                          <p:val>
                                            <p:fltVal val="0"/>
                                          </p:val>
                                        </p:tav>
                                        <p:tav tm="100000">
                                          <p:val>
                                            <p:strVal val="#ppt_h"/>
                                          </p:val>
                                        </p:tav>
                                      </p:tavLst>
                                    </p:anim>
                                    <p:anim calcmode="lin" valueType="num">
                                      <p:cBhvr>
                                        <p:cTn id="18" dur="600" fill="hold"/>
                                        <p:tgtEl>
                                          <p:spTgt spid="17"/>
                                        </p:tgtEl>
                                        <p:attrNameLst>
                                          <p:attrName>style.rotation</p:attrName>
                                        </p:attrNameLst>
                                      </p:cBhvr>
                                      <p:tavLst>
                                        <p:tav tm="0">
                                          <p:val>
                                            <p:fltVal val="90"/>
                                          </p:val>
                                        </p:tav>
                                        <p:tav tm="100000">
                                          <p:val>
                                            <p:fltVal val="0"/>
                                          </p:val>
                                        </p:tav>
                                      </p:tavLst>
                                    </p:anim>
                                    <p:animEffect transition="in" filter="fade">
                                      <p:cBhvr>
                                        <p:cTn id="19" dur="600"/>
                                        <p:tgtEl>
                                          <p:spTgt spid="17"/>
                                        </p:tgtEl>
                                      </p:cBhvr>
                                    </p:animEffect>
                                  </p:childTnLst>
                                </p:cTn>
                              </p:par>
                              <p:par>
                                <p:cTn id="20" presetID="32" presetClass="emph" presetSubtype="0" repeatCount="3000" fill="hold" nodeType="withEffect">
                                  <p:stCondLst>
                                    <p:cond delay="400"/>
                                  </p:stCondLst>
                                  <p:childTnLst>
                                    <p:animRot by="120000">
                                      <p:cBhvr>
                                        <p:cTn id="21" dur="100" fill="hold">
                                          <p:stCondLst>
                                            <p:cond delay="0"/>
                                          </p:stCondLst>
                                        </p:cTn>
                                        <p:tgtEl>
                                          <p:spTgt spid="17"/>
                                        </p:tgtEl>
                                        <p:attrNameLst>
                                          <p:attrName>r</p:attrName>
                                        </p:attrNameLst>
                                      </p:cBhvr>
                                    </p:animRot>
                                    <p:animRot by="-240000">
                                      <p:cBhvr>
                                        <p:cTn id="22" dur="200" fill="hold">
                                          <p:stCondLst>
                                            <p:cond delay="200"/>
                                          </p:stCondLst>
                                        </p:cTn>
                                        <p:tgtEl>
                                          <p:spTgt spid="17"/>
                                        </p:tgtEl>
                                        <p:attrNameLst>
                                          <p:attrName>r</p:attrName>
                                        </p:attrNameLst>
                                      </p:cBhvr>
                                    </p:animRot>
                                    <p:animRot by="240000">
                                      <p:cBhvr>
                                        <p:cTn id="23" dur="200" fill="hold">
                                          <p:stCondLst>
                                            <p:cond delay="400"/>
                                          </p:stCondLst>
                                        </p:cTn>
                                        <p:tgtEl>
                                          <p:spTgt spid="17"/>
                                        </p:tgtEl>
                                        <p:attrNameLst>
                                          <p:attrName>r</p:attrName>
                                        </p:attrNameLst>
                                      </p:cBhvr>
                                    </p:animRot>
                                    <p:animRot by="-240000">
                                      <p:cBhvr>
                                        <p:cTn id="24" dur="200" fill="hold">
                                          <p:stCondLst>
                                            <p:cond delay="600"/>
                                          </p:stCondLst>
                                        </p:cTn>
                                        <p:tgtEl>
                                          <p:spTgt spid="17"/>
                                        </p:tgtEl>
                                        <p:attrNameLst>
                                          <p:attrName>r</p:attrName>
                                        </p:attrNameLst>
                                      </p:cBhvr>
                                    </p:animRot>
                                    <p:animRot by="120000">
                                      <p:cBhvr>
                                        <p:cTn id="25" dur="200" fill="hold">
                                          <p:stCondLst>
                                            <p:cond delay="800"/>
                                          </p:stCondLst>
                                        </p:cTn>
                                        <p:tgtEl>
                                          <p:spTgt spid="17"/>
                                        </p:tgtEl>
                                        <p:attrNameLst>
                                          <p:attrName>r</p:attrName>
                                        </p:attrNameLst>
                                      </p:cBhvr>
                                    </p:animRot>
                                  </p:childTnLst>
                                </p:cTn>
                              </p:par>
                              <p:par>
                                <p:cTn id="26" presetID="45" presetClass="exit" presetSubtype="0" fill="hold" nodeType="withEffect">
                                  <p:stCondLst>
                                    <p:cond delay="400"/>
                                  </p:stCondLst>
                                  <p:childTnLst>
                                    <p:animEffect transition="out" filter="fade">
                                      <p:cBhvr>
                                        <p:cTn id="27" dur="300"/>
                                        <p:tgtEl>
                                          <p:spTgt spid="4"/>
                                        </p:tgtEl>
                                      </p:cBhvr>
                                    </p:animEffect>
                                    <p:anim calcmode="lin" valueType="num">
                                      <p:cBhvr>
                                        <p:cTn id="28" dur="3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300"/>
                                        <p:tgtEl>
                                          <p:spTgt spid="4"/>
                                        </p:tgtEl>
                                        <p:attrNameLst>
                                          <p:attrName>ppt_h</p:attrName>
                                        </p:attrNameLst>
                                      </p:cBhvr>
                                      <p:tavLst>
                                        <p:tav tm="0">
                                          <p:val>
                                            <p:strVal val="ppt_h"/>
                                          </p:val>
                                        </p:tav>
                                        <p:tav tm="100000">
                                          <p:val>
                                            <p:strVal val="ppt_h"/>
                                          </p:val>
                                        </p:tav>
                                      </p:tavLst>
                                    </p:anim>
                                    <p:set>
                                      <p:cBhvr>
                                        <p:cTn id="30" dur="1" fill="hold">
                                          <p:stCondLst>
                                            <p:cond delay="299"/>
                                          </p:stCondLst>
                                        </p:cTn>
                                        <p:tgtEl>
                                          <p:spTgt spid="4"/>
                                        </p:tgtEl>
                                        <p:attrNameLst>
                                          <p:attrName>style.visibility</p:attrName>
                                        </p:attrNameLst>
                                      </p:cBhvr>
                                      <p:to>
                                        <p:strVal val="hidden"/>
                                      </p:to>
                                    </p:set>
                                  </p:childTnLst>
                                </p:cTn>
                              </p:par>
                              <p:par>
                                <p:cTn id="31" presetID="45" presetClass="entr" presetSubtype="0" fill="hold" nodeType="withEffect">
                                  <p:stCondLst>
                                    <p:cond delay="40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300"/>
                                        <p:tgtEl>
                                          <p:spTgt spid="2"/>
                                        </p:tgtEl>
                                      </p:cBhvr>
                                    </p:animEffect>
                                    <p:anim calcmode="lin" valueType="num">
                                      <p:cBhvr>
                                        <p:cTn id="34" dur="300" fill="hold"/>
                                        <p:tgtEl>
                                          <p:spTgt spid="2"/>
                                        </p:tgtEl>
                                        <p:attrNameLst>
                                          <p:attrName>ppt_w</p:attrName>
                                        </p:attrNameLst>
                                      </p:cBhvr>
                                      <p:tavLst>
                                        <p:tav tm="0" fmla="#ppt_w*sin(2.5*pi*$)">
                                          <p:val>
                                            <p:fltVal val="0"/>
                                          </p:val>
                                        </p:tav>
                                        <p:tav tm="100000">
                                          <p:val>
                                            <p:fltVal val="1"/>
                                          </p:val>
                                        </p:tav>
                                      </p:tavLst>
                                    </p:anim>
                                    <p:anim calcmode="lin" valueType="num">
                                      <p:cBhvr>
                                        <p:cTn id="35"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7"/>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20"/>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53" presetClass="entr" presetSubtype="16"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childTnLst>
              </p:cTn>
              <p:nextCondLst>
                <p:cond evt="onClick" delay="0">
                  <p:tgtEl>
                    <p:spTgt spid="20"/>
                  </p:tgtEl>
                </p:cond>
              </p:nextCondLst>
            </p:seq>
          </p:childTnLst>
        </p:cTn>
      </p:par>
    </p:tnLst>
    <p:bldLst>
      <p:bldP spid="18" grpId="0" animBg="1"/>
      <p:bldP spid="19" grpId="0" animBg="1"/>
      <p:bldP spid="9" grpId="0" animBg="1"/>
      <p:bldP spid="12" grpId="0" animBg="1"/>
      <p:bldP spid="12" grpId="1" animBg="1"/>
      <p:bldP spid="20" grpId="0" animBg="1"/>
      <p:bldP spid="20" grpId="1" animBg="1"/>
      <p:bldP spid="1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age 4">
    <p:spTree>
      <p:nvGrpSpPr>
        <p:cNvPr id="1" name=""/>
        <p:cNvGrpSpPr/>
        <p:nvPr/>
      </p:nvGrpSpPr>
      <p:grpSpPr>
        <a:xfrm>
          <a:off x="0" y="0"/>
          <a:ext cx="0" cy="0"/>
          <a:chOff x="0" y="0"/>
          <a:chExt cx="0" cy="0"/>
        </a:xfrm>
      </p:grpSpPr>
      <p:sp>
        <p:nvSpPr>
          <p:cNvPr id="9" name="Rechteck: abgerundete Ecken 8">
            <a:hlinkClick r:id="rId2" action="ppaction://hlinksldjump"/>
            <a:extLst>
              <a:ext uri="{FF2B5EF4-FFF2-40B4-BE49-F238E27FC236}">
                <a16:creationId xmlns:a16="http://schemas.microsoft.com/office/drawing/2014/main" id="{DBCF6375-DEDF-638A-E47B-97BAB31D747C}"/>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0" name="Google Shape;389;p14">
            <a:extLst>
              <a:ext uri="{FF2B5EF4-FFF2-40B4-BE49-F238E27FC236}">
                <a16:creationId xmlns:a16="http://schemas.microsoft.com/office/drawing/2014/main" id="{C96DBC6C-207D-E044-47E1-D5B18C1BE6A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Steuern Allgemein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300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11" name="Freihandform: Form 10">
            <a:extLst>
              <a:ext uri="{FF2B5EF4-FFF2-40B4-BE49-F238E27FC236}">
                <a16:creationId xmlns:a16="http://schemas.microsoft.com/office/drawing/2014/main" id="{69938974-56AB-D8FD-E086-BD9F61148F80}"/>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2" name="Rechteck: abgerundete Ecken 11">
            <a:extLst>
              <a:ext uri="{FF2B5EF4-FFF2-40B4-BE49-F238E27FC236}">
                <a16:creationId xmlns:a16="http://schemas.microsoft.com/office/drawing/2014/main" id="{1BEA19B3-D766-B26F-A166-D85A79CB84E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13" name="Rechteck: abgerundete Ecken 12">
            <a:extLst>
              <a:ext uri="{FF2B5EF4-FFF2-40B4-BE49-F238E27FC236}">
                <a16:creationId xmlns:a16="http://schemas.microsoft.com/office/drawing/2014/main" id="{968118F3-82BD-9F6D-AD79-48272785D07E}"/>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Formuliert die passende</a:t>
            </a:r>
            <a:r>
              <a:rPr lang="de-DE" sz="2000" baseline="0">
                <a:solidFill>
                  <a:schemeClr val="bg1"/>
                </a:solidFill>
                <a:latin typeface="Bahnschrift" panose="020B0502040204020203" pitchFamily="34" charset="0"/>
                <a:cs typeface="Helvetica" panose="020B0604020202020204" pitchFamily="34" charset="0"/>
              </a:rPr>
              <a:t> Frage zu folgender Antwort: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de-DE" sz="2000" baseline="0">
              <a:solidFill>
                <a:schemeClr val="bg1"/>
              </a:solidFill>
              <a:latin typeface="Bahnschrift" panose="020B0502040204020203" pitchFamily="34" charset="0"/>
              <a:ea typeface="Inter" panose="020B0502030000000004" pitchFamily="34"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baseline="0">
                <a:solidFill>
                  <a:schemeClr val="bg1"/>
                </a:solidFill>
                <a:latin typeface="Bahnschrift" panose="020B0502040204020203" pitchFamily="34" charset="0"/>
                <a:ea typeface="Inter" panose="020B0502030000000004" pitchFamily="34" charset="0"/>
                <a:cs typeface="Helvetica" panose="020B0604020202020204" pitchFamily="34" charset="0"/>
              </a:rPr>
              <a:t>11.604 Euro</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3">
            <a:extLst>
              <a:ext uri="{FF2B5EF4-FFF2-40B4-BE49-F238E27FC236}">
                <a16:creationId xmlns:a16="http://schemas.microsoft.com/office/drawing/2014/main" id="{12C1B1A4-1418-92AE-254E-B68E088CBA1D}"/>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5" name="Rechteck: abgerundete Ecken 14">
            <a:extLst>
              <a:ext uri="{FF2B5EF4-FFF2-40B4-BE49-F238E27FC236}">
                <a16:creationId xmlns:a16="http://schemas.microsoft.com/office/drawing/2014/main" id="{FF2792A7-94D7-C8A1-0089-0A6B2383A0F3}"/>
              </a:ext>
            </a:extLst>
          </p:cNvPr>
          <p:cNvSpPr/>
          <p:nvPr userDrawn="1"/>
        </p:nvSpPr>
        <p:spPr>
          <a:xfrm>
            <a:off x="895149" y="3645594"/>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Wie hoch ist der Grundfreibetrag für Alleinstehende</a:t>
            </a:r>
            <a:r>
              <a:rPr lang="de-DE" sz="2000" baseline="0">
                <a:solidFill>
                  <a:schemeClr val="tx1"/>
                </a:solidFill>
                <a:latin typeface="Bahnschrift" panose="020B0502040204020203" pitchFamily="34" charset="0"/>
                <a:cs typeface="Helvetica" panose="020B0604020202020204" pitchFamily="34" charset="0"/>
              </a:rPr>
              <a:t> </a:t>
            </a:r>
            <a:r>
              <a:rPr lang="de-DE" sz="2000">
                <a:solidFill>
                  <a:schemeClr val="tx1"/>
                </a:solidFill>
                <a:latin typeface="Bahnschrift" panose="020B0502040204020203" pitchFamily="34" charset="0"/>
                <a:cs typeface="Helvetica" panose="020B0604020202020204" pitchFamily="34" charset="0"/>
              </a:rPr>
              <a:t>in Deutschland im Jahr 2024?</a:t>
            </a:r>
            <a:endParaRPr lang="de-DE" sz="2000" baseline="0">
              <a:solidFill>
                <a:schemeClr val="tx1"/>
              </a:solidFill>
              <a:latin typeface="Bahnschrift" panose="020B0502040204020203" pitchFamily="34" charset="0"/>
              <a:cs typeface="Helvetica" panose="020B0604020202020204" pitchFamily="34" charset="0"/>
            </a:endParaRPr>
          </a:p>
        </p:txBody>
      </p:sp>
      <p:pic>
        <p:nvPicPr>
          <p:cNvPr id="3" name="Grafik 2">
            <a:extLst>
              <a:ext uri="{FF2B5EF4-FFF2-40B4-BE49-F238E27FC236}">
                <a16:creationId xmlns:a16="http://schemas.microsoft.com/office/drawing/2014/main" id="{C8D85A38-3793-A21E-B0E9-392FF57E5B2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4" name="Grafik 3">
            <a:extLst>
              <a:ext uri="{FF2B5EF4-FFF2-40B4-BE49-F238E27FC236}">
                <a16:creationId xmlns:a16="http://schemas.microsoft.com/office/drawing/2014/main" id="{0D664967-A86E-860F-8AA9-4956BBD8EBC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5" name="Rechteck 4">
            <a:extLst>
              <a:ext uri="{FF2B5EF4-FFF2-40B4-BE49-F238E27FC236}">
                <a16:creationId xmlns:a16="http://schemas.microsoft.com/office/drawing/2014/main" id="{2BA39E3E-2243-ADE2-7084-277583DD2808}"/>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012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4"/>
                                        </p:tgtEl>
                                      </p:cBhvr>
                                    </p:animEffect>
                                    <p:anim calcmode="lin" valueType="num">
                                      <p:cBhvr>
                                        <p:cTn id="19" dur="3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4"/>
                                        </p:tgtEl>
                                        <p:attrNameLst>
                                          <p:attrName>ppt_h</p:attrName>
                                        </p:attrNameLst>
                                      </p:cBhvr>
                                      <p:tavLst>
                                        <p:tav tm="0">
                                          <p:val>
                                            <p:strVal val="ppt_h"/>
                                          </p:val>
                                        </p:tav>
                                        <p:tav tm="100000">
                                          <p:val>
                                            <p:strVal val="ppt_h"/>
                                          </p:val>
                                        </p:tav>
                                      </p:tavLst>
                                    </p:anim>
                                    <p:set>
                                      <p:cBhvr>
                                        <p:cTn id="21" dur="1" fill="hold">
                                          <p:stCondLst>
                                            <p:cond delay="299"/>
                                          </p:stCondLst>
                                        </p:cTn>
                                        <p:tgtEl>
                                          <p:spTgt spid="4"/>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300"/>
                                        <p:tgtEl>
                                          <p:spTgt spid="3"/>
                                        </p:tgtEl>
                                      </p:cBhvr>
                                    </p:animEffect>
                                    <p:anim calcmode="lin" valueType="num">
                                      <p:cBhvr>
                                        <p:cTn id="25" dur="300" fill="hold"/>
                                        <p:tgtEl>
                                          <p:spTgt spid="3"/>
                                        </p:tgtEl>
                                        <p:attrNameLst>
                                          <p:attrName>ppt_w</p:attrName>
                                        </p:attrNameLst>
                                      </p:cBhvr>
                                      <p:tavLst>
                                        <p:tav tm="0" fmla="#ppt_w*sin(2.5*pi*$)">
                                          <p:val>
                                            <p:fltVal val="0"/>
                                          </p:val>
                                        </p:tav>
                                        <p:tav tm="100000">
                                          <p:val>
                                            <p:fltVal val="1"/>
                                          </p:val>
                                        </p:tav>
                                      </p:tavLst>
                                    </p:anim>
                                    <p:anim calcmode="lin" valueType="num">
                                      <p:cBhvr>
                                        <p:cTn id="26" dur="3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4"/>
                  </p:tgtEl>
                </p:cond>
              </p:nextCondLst>
            </p:seq>
          </p:childTnLst>
        </p:cTn>
      </p:par>
    </p:tnLst>
    <p:bldLst>
      <p:bldP spid="14" grpId="0" animBg="1"/>
      <p:bldP spid="15" grpId="0" animBg="1"/>
      <p:bldP spid="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age 5">
    <p:spTree>
      <p:nvGrpSpPr>
        <p:cNvPr id="1" name=""/>
        <p:cNvGrpSpPr/>
        <p:nvPr/>
      </p:nvGrpSpPr>
      <p:grpSpPr>
        <a:xfrm>
          <a:off x="0" y="0"/>
          <a:ext cx="0" cy="0"/>
          <a:chOff x="0" y="0"/>
          <a:chExt cx="0" cy="0"/>
        </a:xfrm>
      </p:grpSpPr>
      <p:sp>
        <p:nvSpPr>
          <p:cNvPr id="3" name="Rechteck: abgerundete Ecken 2">
            <a:hlinkClick r:id="rId2" action="ppaction://hlinksldjump"/>
            <a:extLst>
              <a:ext uri="{FF2B5EF4-FFF2-40B4-BE49-F238E27FC236}">
                <a16:creationId xmlns:a16="http://schemas.microsoft.com/office/drawing/2014/main" id="{5EBD34E1-61DA-D6CA-1ECF-48B6D70143FA}"/>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6" name="Google Shape;389;p14">
            <a:extLst>
              <a:ext uri="{FF2B5EF4-FFF2-40B4-BE49-F238E27FC236}">
                <a16:creationId xmlns:a16="http://schemas.microsoft.com/office/drawing/2014/main" id="{B7B327A4-5354-1726-BF34-E3729C6AF8A8}"/>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Steuern Allgemein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400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7" name="Freihandform: Form 6">
            <a:extLst>
              <a:ext uri="{FF2B5EF4-FFF2-40B4-BE49-F238E27FC236}">
                <a16:creationId xmlns:a16="http://schemas.microsoft.com/office/drawing/2014/main" id="{36B69159-09A4-014E-B5F1-988482CB3071}"/>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8" name="Rechteck: abgerundete Ecken 7">
            <a:extLst>
              <a:ext uri="{FF2B5EF4-FFF2-40B4-BE49-F238E27FC236}">
                <a16:creationId xmlns:a16="http://schemas.microsoft.com/office/drawing/2014/main" id="{0DEEBCFD-3690-9AFF-F208-5B433C3696A6}"/>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9" name="Rechteck: abgerundete Ecken 8">
            <a:extLst>
              <a:ext uri="{FF2B5EF4-FFF2-40B4-BE49-F238E27FC236}">
                <a16:creationId xmlns:a16="http://schemas.microsoft.com/office/drawing/2014/main" id="{910D3F2D-5FB8-F523-EE2A-A32AB44583AE}"/>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Je höher das zu versteuernde Einkommen, desto höher auch der Steuersatz. Wie</a:t>
            </a:r>
            <a:r>
              <a:rPr lang="de-DE" sz="2000" baseline="0">
                <a:solidFill>
                  <a:schemeClr val="bg1"/>
                </a:solidFill>
                <a:latin typeface="Bahnschrift" panose="020B0502040204020203" pitchFamily="34" charset="0"/>
                <a:cs typeface="Helvetica" panose="020B0604020202020204" pitchFamily="34" charset="0"/>
              </a:rPr>
              <a:t> lautet der Fachbegriff hierfür?</a:t>
            </a:r>
          </a:p>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baseline="0">
                <a:solidFill>
                  <a:schemeClr val="bg1"/>
                </a:solidFill>
                <a:latin typeface="Bahnschrift" panose="020B0502040204020203" pitchFamily="34" charset="0"/>
                <a:ea typeface="Inter" panose="020B0502030000000004" pitchFamily="34" charset="0"/>
                <a:cs typeface="Helvetica" panose="020B0604020202020204" pitchFamily="34" charset="0"/>
              </a:rPr>
              <a:t>a) Steuerausgleich b) Steuerprogression c) Steuerbalance</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0" name="Rechteck: abgerundete Ecken 9">
            <a:extLst>
              <a:ext uri="{FF2B5EF4-FFF2-40B4-BE49-F238E27FC236}">
                <a16:creationId xmlns:a16="http://schemas.microsoft.com/office/drawing/2014/main" id="{9C65B36B-8986-668C-1742-27FD06202A5A}"/>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1" name="Rechteck: abgerundete Ecken 10">
            <a:extLst>
              <a:ext uri="{FF2B5EF4-FFF2-40B4-BE49-F238E27FC236}">
                <a16:creationId xmlns:a16="http://schemas.microsoft.com/office/drawing/2014/main" id="{C0C93C79-6881-A918-9611-E77AE3214CA8}"/>
              </a:ext>
            </a:extLst>
          </p:cNvPr>
          <p:cNvSpPr/>
          <p:nvPr userDrawn="1"/>
        </p:nvSpPr>
        <p:spPr>
          <a:xfrm>
            <a:off x="895149" y="3645594"/>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b) Steuerprogression</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2" name="Grafik 1">
            <a:extLst>
              <a:ext uri="{FF2B5EF4-FFF2-40B4-BE49-F238E27FC236}">
                <a16:creationId xmlns:a16="http://schemas.microsoft.com/office/drawing/2014/main" id="{DC618CEA-D226-342C-8C68-C56C43CAE1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4" name="Grafik 3">
            <a:extLst>
              <a:ext uri="{FF2B5EF4-FFF2-40B4-BE49-F238E27FC236}">
                <a16:creationId xmlns:a16="http://schemas.microsoft.com/office/drawing/2014/main" id="{BDB3B89C-ACCA-13F6-1631-72E3E8C4EB8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12" name="Rechteck 11">
            <a:extLst>
              <a:ext uri="{FF2B5EF4-FFF2-40B4-BE49-F238E27FC236}">
                <a16:creationId xmlns:a16="http://schemas.microsoft.com/office/drawing/2014/main" id="{C171FFFE-04C4-408F-345E-1DF4F54F6396}"/>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4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4"/>
                                        </p:tgtEl>
                                      </p:cBhvr>
                                    </p:animEffect>
                                    <p:anim calcmode="lin" valueType="num">
                                      <p:cBhvr>
                                        <p:cTn id="19" dur="3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4"/>
                                        </p:tgtEl>
                                        <p:attrNameLst>
                                          <p:attrName>ppt_h</p:attrName>
                                        </p:attrNameLst>
                                      </p:cBhvr>
                                      <p:tavLst>
                                        <p:tav tm="0">
                                          <p:val>
                                            <p:strVal val="ppt_h"/>
                                          </p:val>
                                        </p:tav>
                                        <p:tav tm="100000">
                                          <p:val>
                                            <p:strVal val="ppt_h"/>
                                          </p:val>
                                        </p:tav>
                                      </p:tavLst>
                                    </p:anim>
                                    <p:set>
                                      <p:cBhvr>
                                        <p:cTn id="21" dur="1" fill="hold">
                                          <p:stCondLst>
                                            <p:cond delay="299"/>
                                          </p:stCondLst>
                                        </p:cTn>
                                        <p:tgtEl>
                                          <p:spTgt spid="4"/>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300"/>
                                        <p:tgtEl>
                                          <p:spTgt spid="2"/>
                                        </p:tgtEl>
                                      </p:cBhvr>
                                    </p:animEffect>
                                    <p:anim calcmode="lin" valueType="num">
                                      <p:cBhvr>
                                        <p:cTn id="25" dur="300" fill="hold"/>
                                        <p:tgtEl>
                                          <p:spTgt spid="2"/>
                                        </p:tgtEl>
                                        <p:attrNameLst>
                                          <p:attrName>ppt_w</p:attrName>
                                        </p:attrNameLst>
                                      </p:cBhvr>
                                      <p:tavLst>
                                        <p:tav tm="0" fmla="#ppt_w*sin(2.5*pi*$)">
                                          <p:val>
                                            <p:fltVal val="0"/>
                                          </p:val>
                                        </p:tav>
                                        <p:tav tm="100000">
                                          <p:val>
                                            <p:fltVal val="1"/>
                                          </p:val>
                                        </p:tav>
                                      </p:tavLst>
                                    </p:anim>
                                    <p:anim calcmode="lin" valueType="num">
                                      <p:cBhvr>
                                        <p:cTn id="26"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childTnLst>
        </p:cTn>
      </p:par>
    </p:tnLst>
    <p:bldLst>
      <p:bldP spid="10" grpId="0" animBg="1"/>
      <p:bldP spid="11" grpId="0" animBg="1"/>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age 6">
    <p:spTree>
      <p:nvGrpSpPr>
        <p:cNvPr id="1" name=""/>
        <p:cNvGrpSpPr/>
        <p:nvPr/>
      </p:nvGrpSpPr>
      <p:grpSpPr>
        <a:xfrm>
          <a:off x="0" y="0"/>
          <a:ext cx="0" cy="0"/>
          <a:chOff x="0" y="0"/>
          <a:chExt cx="0" cy="0"/>
        </a:xfrm>
      </p:grpSpPr>
      <p:sp>
        <p:nvSpPr>
          <p:cNvPr id="3" name="Rechteck: abgerundete Ecken 2">
            <a:hlinkClick r:id="rId2" action="ppaction://hlinksldjump"/>
            <a:extLst>
              <a:ext uri="{FF2B5EF4-FFF2-40B4-BE49-F238E27FC236}">
                <a16:creationId xmlns:a16="http://schemas.microsoft.com/office/drawing/2014/main" id="{47257C8A-5F5F-4037-BFC4-D95F5BE15FA2}"/>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6" name="Google Shape;389;p14">
            <a:extLst>
              <a:ext uri="{FF2B5EF4-FFF2-40B4-BE49-F238E27FC236}">
                <a16:creationId xmlns:a16="http://schemas.microsoft.com/office/drawing/2014/main" id="{02F9726A-5C5A-1934-6593-F56E0FD3CE9E}"/>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Steuern Allgemein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500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7" name="Freihandform: Form 6">
            <a:extLst>
              <a:ext uri="{FF2B5EF4-FFF2-40B4-BE49-F238E27FC236}">
                <a16:creationId xmlns:a16="http://schemas.microsoft.com/office/drawing/2014/main" id="{3212A87D-9EB7-0EF3-EF69-0A0A83683C8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8" name="Rechteck: abgerundete Ecken 7">
            <a:extLst>
              <a:ext uri="{FF2B5EF4-FFF2-40B4-BE49-F238E27FC236}">
                <a16:creationId xmlns:a16="http://schemas.microsoft.com/office/drawing/2014/main" id="{9AA54031-5C2F-7E14-4A9E-99004A70AF5C}"/>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9" name="Rechteck: abgerundete Ecken 8">
            <a:extLst>
              <a:ext uri="{FF2B5EF4-FFF2-40B4-BE49-F238E27FC236}">
                <a16:creationId xmlns:a16="http://schemas.microsoft.com/office/drawing/2014/main" id="{37B25A4C-2070-C578-A3F0-FCFD8735B6ED}"/>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Wer 202</a:t>
            </a:r>
            <a:r>
              <a:rPr lang="de-DE" sz="2000" baseline="0">
                <a:solidFill>
                  <a:schemeClr val="bg1"/>
                </a:solidFill>
                <a:latin typeface="Bahnschrift" panose="020B0502040204020203" pitchFamily="34" charset="0"/>
                <a:cs typeface="Helvetica" panose="020B0604020202020204" pitchFamily="34" charset="0"/>
              </a:rPr>
              <a:t>4 ein zu versteuerndes Einkommen von mehr als 66.760 Euro hat, dessen Durchschnittssteuersatz liegt bei 42 Prozent – richtig oder falsch? Begründet eure Entscheidung.</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0" name="Rechteck: abgerundete Ecken 9">
            <a:extLst>
              <a:ext uri="{FF2B5EF4-FFF2-40B4-BE49-F238E27FC236}">
                <a16:creationId xmlns:a16="http://schemas.microsoft.com/office/drawing/2014/main" id="{97D7E02A-CFA2-6C0F-F960-5721E808FB93}"/>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1" name="Rechteck: abgerundete Ecken 10">
            <a:extLst>
              <a:ext uri="{FF2B5EF4-FFF2-40B4-BE49-F238E27FC236}">
                <a16:creationId xmlns:a16="http://schemas.microsoft.com/office/drawing/2014/main" id="{2D99D53B-EC0C-4A7E-BA35-A720AA9AED26}"/>
              </a:ext>
            </a:extLst>
          </p:cNvPr>
          <p:cNvSpPr/>
          <p:nvPr userDrawn="1"/>
        </p:nvSpPr>
        <p:spPr>
          <a:xfrm>
            <a:off x="895149" y="3645593"/>
            <a:ext cx="8366387" cy="1917543"/>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Falsch. Bei den 42 Prozent handelt</a:t>
            </a:r>
            <a:r>
              <a:rPr lang="de-DE" sz="2000" baseline="0">
                <a:solidFill>
                  <a:schemeClr val="tx1"/>
                </a:solidFill>
                <a:latin typeface="Bahnschrift" panose="020B0502040204020203" pitchFamily="34" charset="0"/>
                <a:cs typeface="Helvetica" panose="020B0604020202020204" pitchFamily="34" charset="0"/>
              </a:rPr>
              <a:t> es sich </a:t>
            </a:r>
            <a:r>
              <a:rPr lang="de-DE" sz="2000">
                <a:solidFill>
                  <a:schemeClr val="tx1"/>
                </a:solidFill>
                <a:latin typeface="Bahnschrift" panose="020B0502040204020203" pitchFamily="34" charset="0"/>
                <a:cs typeface="Helvetica" panose="020B0604020202020204" pitchFamily="34" charset="0"/>
              </a:rPr>
              <a:t>um den Grenzsteuersatz,</a:t>
            </a:r>
            <a:r>
              <a:rPr lang="de-DE" sz="2000" baseline="0">
                <a:solidFill>
                  <a:schemeClr val="tx1"/>
                </a:solidFill>
                <a:latin typeface="Bahnschrift" panose="020B0502040204020203" pitchFamily="34" charset="0"/>
                <a:cs typeface="Helvetica" panose="020B0604020202020204" pitchFamily="34" charset="0"/>
              </a:rPr>
              <a:t> nicht um den Durchschnittssteuersatz. </a:t>
            </a:r>
            <a:r>
              <a:rPr lang="de-DE" sz="2000">
                <a:solidFill>
                  <a:schemeClr val="tx1"/>
                </a:solidFill>
                <a:latin typeface="Bahnschrift" panose="020B0502040204020203" pitchFamily="34" charset="0"/>
                <a:cs typeface="Helvetica" panose="020B0604020202020204" pitchFamily="34" charset="0"/>
              </a:rPr>
              <a:t>Nur der Teil des zu versteuernden Einkommens,</a:t>
            </a:r>
            <a:r>
              <a:rPr lang="de-DE" sz="2000" baseline="0">
                <a:solidFill>
                  <a:schemeClr val="tx1"/>
                </a:solidFill>
                <a:latin typeface="Bahnschrift" panose="020B0502040204020203" pitchFamily="34" charset="0"/>
                <a:cs typeface="Helvetica" panose="020B0604020202020204" pitchFamily="34" charset="0"/>
              </a:rPr>
              <a:t> der über 66.760 Euro liegt, wird mit 42 Prozent versteuert. Auf das restliche Einkommen fallen weniger Steuern an, der Durchschnittssteuersatz fällt entsprechend niedriger aus.</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2" name="Grafik 1">
            <a:extLst>
              <a:ext uri="{FF2B5EF4-FFF2-40B4-BE49-F238E27FC236}">
                <a16:creationId xmlns:a16="http://schemas.microsoft.com/office/drawing/2014/main" id="{83361CC9-0CAE-A439-6DCB-2D3D3B6B69A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4" name="Grafik 3">
            <a:extLst>
              <a:ext uri="{FF2B5EF4-FFF2-40B4-BE49-F238E27FC236}">
                <a16:creationId xmlns:a16="http://schemas.microsoft.com/office/drawing/2014/main" id="{36936BB7-9F50-0AED-C3F6-16027B79F03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12" name="Rechteck 11">
            <a:extLst>
              <a:ext uri="{FF2B5EF4-FFF2-40B4-BE49-F238E27FC236}">
                <a16:creationId xmlns:a16="http://schemas.microsoft.com/office/drawing/2014/main" id="{C34D7F1C-A84B-A5FC-CB19-CF7E24B3A15F}"/>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5269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4"/>
                                        </p:tgtEl>
                                      </p:cBhvr>
                                    </p:animEffect>
                                    <p:anim calcmode="lin" valueType="num">
                                      <p:cBhvr>
                                        <p:cTn id="19" dur="3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4"/>
                                        </p:tgtEl>
                                        <p:attrNameLst>
                                          <p:attrName>ppt_h</p:attrName>
                                        </p:attrNameLst>
                                      </p:cBhvr>
                                      <p:tavLst>
                                        <p:tav tm="0">
                                          <p:val>
                                            <p:strVal val="ppt_h"/>
                                          </p:val>
                                        </p:tav>
                                        <p:tav tm="100000">
                                          <p:val>
                                            <p:strVal val="ppt_h"/>
                                          </p:val>
                                        </p:tav>
                                      </p:tavLst>
                                    </p:anim>
                                    <p:set>
                                      <p:cBhvr>
                                        <p:cTn id="21" dur="1" fill="hold">
                                          <p:stCondLst>
                                            <p:cond delay="299"/>
                                          </p:stCondLst>
                                        </p:cTn>
                                        <p:tgtEl>
                                          <p:spTgt spid="4"/>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300"/>
                                        <p:tgtEl>
                                          <p:spTgt spid="2"/>
                                        </p:tgtEl>
                                      </p:cBhvr>
                                    </p:animEffect>
                                    <p:anim calcmode="lin" valueType="num">
                                      <p:cBhvr>
                                        <p:cTn id="25" dur="300" fill="hold"/>
                                        <p:tgtEl>
                                          <p:spTgt spid="2"/>
                                        </p:tgtEl>
                                        <p:attrNameLst>
                                          <p:attrName>ppt_w</p:attrName>
                                        </p:attrNameLst>
                                      </p:cBhvr>
                                      <p:tavLst>
                                        <p:tav tm="0" fmla="#ppt_w*sin(2.5*pi*$)">
                                          <p:val>
                                            <p:fltVal val="0"/>
                                          </p:val>
                                        </p:tav>
                                        <p:tav tm="100000">
                                          <p:val>
                                            <p:fltVal val="1"/>
                                          </p:val>
                                        </p:tav>
                                      </p:tavLst>
                                    </p:anim>
                                    <p:anim calcmode="lin" valueType="num">
                                      <p:cBhvr>
                                        <p:cTn id="26"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childTnLst>
        </p:cTn>
      </p:par>
    </p:tnLst>
    <p:bldLst>
      <p:bldP spid="10" grpId="0" animBg="1"/>
      <p:bldP spid="11" grpId="0" animBg="1"/>
      <p:bldP spid="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age 7">
    <p:spTree>
      <p:nvGrpSpPr>
        <p:cNvPr id="1" name=""/>
        <p:cNvGrpSpPr/>
        <p:nvPr/>
      </p:nvGrpSpPr>
      <p:grpSpPr>
        <a:xfrm>
          <a:off x="0" y="0"/>
          <a:ext cx="0" cy="0"/>
          <a:chOff x="0" y="0"/>
          <a:chExt cx="0" cy="0"/>
        </a:xfrm>
      </p:grpSpPr>
      <p:sp>
        <p:nvSpPr>
          <p:cNvPr id="2" name="Rechteck: abgerundete Ecken 1">
            <a:hlinkClick r:id="rId2" action="ppaction://hlinksldjump"/>
            <a:extLst>
              <a:ext uri="{FF2B5EF4-FFF2-40B4-BE49-F238E27FC236}">
                <a16:creationId xmlns:a16="http://schemas.microsoft.com/office/drawing/2014/main" id="{22C35E7F-DA35-2C2A-452E-14D203270ADA}"/>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DC7797DD-6E8C-69C2-D0A9-B7840751103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Sozialabgaben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100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7" name="Freihandform: Form 6">
            <a:extLst>
              <a:ext uri="{FF2B5EF4-FFF2-40B4-BE49-F238E27FC236}">
                <a16:creationId xmlns:a16="http://schemas.microsoft.com/office/drawing/2014/main" id="{2035114B-0F60-C2C0-A6E7-668755EB1E4E}"/>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9" name="Rechteck: abgerundete Ecken 8">
            <a:extLst>
              <a:ext uri="{FF2B5EF4-FFF2-40B4-BE49-F238E27FC236}">
                <a16:creationId xmlns:a16="http://schemas.microsoft.com/office/drawing/2014/main" id="{BE7F8CFF-AB77-750D-6F98-80A367663F8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35" name="Rechteck: abgerundete Ecken 34">
            <a:extLst>
              <a:ext uri="{FF2B5EF4-FFF2-40B4-BE49-F238E27FC236}">
                <a16:creationId xmlns:a16="http://schemas.microsoft.com/office/drawing/2014/main" id="{B10FBDAA-93E6-4199-7DA3-5BC406F52227}"/>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mn-ea"/>
                <a:cs typeface="Helvetica" panose="020B0604020202020204" pitchFamily="34" charset="0"/>
              </a:rPr>
              <a:t>Für welche Sozialversicherungen</a:t>
            </a:r>
            <a:r>
              <a:rPr lang="de-DE" sz="2000" baseline="0">
                <a:solidFill>
                  <a:schemeClr val="bg1"/>
                </a:solidFill>
                <a:latin typeface="Bahnschrift" panose="020B0502040204020203" pitchFamily="34" charset="0"/>
                <a:ea typeface="+mn-ea"/>
                <a:cs typeface="Helvetica" panose="020B0604020202020204" pitchFamily="34" charset="0"/>
              </a:rPr>
              <a:t> werden bei Arbeitnehmenden automatisch Beiträge vom Gehalt abgezogen?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51" name="Rechteck: abgerundete Ecken 50">
            <a:extLst>
              <a:ext uri="{FF2B5EF4-FFF2-40B4-BE49-F238E27FC236}">
                <a16:creationId xmlns:a16="http://schemas.microsoft.com/office/drawing/2014/main" id="{C1A26646-EF09-8C69-126E-244164B1B777}"/>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27" name="Rechteck: abgerundete Ecken 26">
            <a:extLst>
              <a:ext uri="{FF2B5EF4-FFF2-40B4-BE49-F238E27FC236}">
                <a16:creationId xmlns:a16="http://schemas.microsoft.com/office/drawing/2014/main" id="{9B92CBB7-D422-317D-4A95-357F840C1E12}"/>
              </a:ext>
            </a:extLst>
          </p:cNvPr>
          <p:cNvSpPr/>
          <p:nvPr userDrawn="1"/>
        </p:nvSpPr>
        <p:spPr>
          <a:xfrm>
            <a:off x="895149" y="3645594"/>
            <a:ext cx="8366387" cy="1400332"/>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ea typeface="Inter" panose="020B0502030000000004" pitchFamily="34" charset="0"/>
                <a:cs typeface="Inter" panose="020B0502030000000004" pitchFamily="34" charset="0"/>
              </a:rPr>
              <a:t>Krankenversicherung, Rentenversicherung,</a:t>
            </a:r>
            <a:r>
              <a:rPr lang="de-DE" sz="2000" baseline="0">
                <a:solidFill>
                  <a:schemeClr val="tx1"/>
                </a:solidFill>
                <a:latin typeface="Bahnschrift" panose="020B0502040204020203" pitchFamily="34" charset="0"/>
                <a:ea typeface="Inter" panose="020B0502030000000004" pitchFamily="34" charset="0"/>
                <a:cs typeface="Inter" panose="020B0502030000000004" pitchFamily="34" charset="0"/>
              </a:rPr>
              <a:t> Arbeitslosenversicherung, Pflegeversicherung</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4" name="Grafik 3">
            <a:extLst>
              <a:ext uri="{FF2B5EF4-FFF2-40B4-BE49-F238E27FC236}">
                <a16:creationId xmlns:a16="http://schemas.microsoft.com/office/drawing/2014/main" id="{418EC066-3895-9C37-D296-B68B0CC732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6" name="Grafik 5">
            <a:extLst>
              <a:ext uri="{FF2B5EF4-FFF2-40B4-BE49-F238E27FC236}">
                <a16:creationId xmlns:a16="http://schemas.microsoft.com/office/drawing/2014/main" id="{152AE09F-49F8-5656-F892-DA78A37ACEB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8" name="Rechteck 7">
            <a:extLst>
              <a:ext uri="{FF2B5EF4-FFF2-40B4-BE49-F238E27FC236}">
                <a16:creationId xmlns:a16="http://schemas.microsoft.com/office/drawing/2014/main" id="{EC868E0A-B7B1-91B5-E923-9B82F76020B8}"/>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0273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1"/>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6"/>
                                        </p:tgtEl>
                                      </p:cBhvr>
                                    </p:animEffect>
                                    <p:anim calcmode="lin" valueType="num">
                                      <p:cBhvr>
                                        <p:cTn id="19" dur="3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6"/>
                                        </p:tgtEl>
                                        <p:attrNameLst>
                                          <p:attrName>ppt_h</p:attrName>
                                        </p:attrNameLst>
                                      </p:cBhvr>
                                      <p:tavLst>
                                        <p:tav tm="0">
                                          <p:val>
                                            <p:strVal val="ppt_h"/>
                                          </p:val>
                                        </p:tav>
                                        <p:tav tm="100000">
                                          <p:val>
                                            <p:strVal val="ppt_h"/>
                                          </p:val>
                                        </p:tav>
                                      </p:tavLst>
                                    </p:anim>
                                    <p:set>
                                      <p:cBhvr>
                                        <p:cTn id="21" dur="1" fill="hold">
                                          <p:stCondLst>
                                            <p:cond delay="299"/>
                                          </p:stCondLst>
                                        </p:cTn>
                                        <p:tgtEl>
                                          <p:spTgt spid="6"/>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300"/>
                                        <p:tgtEl>
                                          <p:spTgt spid="4"/>
                                        </p:tgtEl>
                                      </p:cBhvr>
                                    </p:animEffect>
                                    <p:anim calcmode="lin" valueType="num">
                                      <p:cBhvr>
                                        <p:cTn id="25" dur="300" fill="hold"/>
                                        <p:tgtEl>
                                          <p:spTgt spid="4"/>
                                        </p:tgtEl>
                                        <p:attrNameLst>
                                          <p:attrName>ppt_w</p:attrName>
                                        </p:attrNameLst>
                                      </p:cBhvr>
                                      <p:tavLst>
                                        <p:tav tm="0" fmla="#ppt_w*sin(2.5*pi*$)">
                                          <p:val>
                                            <p:fltVal val="0"/>
                                          </p:val>
                                        </p:tav>
                                        <p:tav tm="100000">
                                          <p:val>
                                            <p:fltVal val="1"/>
                                          </p:val>
                                        </p:tav>
                                      </p:tavLst>
                                    </p:anim>
                                    <p:anim calcmode="lin" valueType="num">
                                      <p:cBhvr>
                                        <p:cTn id="26" dur="3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1"/>
                  </p:tgtEl>
                </p:cond>
              </p:nextCondLst>
            </p:seq>
          </p:childTnLst>
        </p:cTn>
      </p:par>
    </p:tnLst>
    <p:bldLst>
      <p:bldP spid="51" grpId="0" animBg="1"/>
      <p:bldP spid="27" grpId="0" animBg="1"/>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age 8">
    <p:spTree>
      <p:nvGrpSpPr>
        <p:cNvPr id="1" name=""/>
        <p:cNvGrpSpPr/>
        <p:nvPr/>
      </p:nvGrpSpPr>
      <p:grpSpPr>
        <a:xfrm>
          <a:off x="0" y="0"/>
          <a:ext cx="0" cy="0"/>
          <a:chOff x="0" y="0"/>
          <a:chExt cx="0" cy="0"/>
        </a:xfrm>
      </p:grpSpPr>
      <p:sp>
        <p:nvSpPr>
          <p:cNvPr id="15" name="Rechteck: abgerundete Ecken 14">
            <a:extLst>
              <a:ext uri="{FF2B5EF4-FFF2-40B4-BE49-F238E27FC236}">
                <a16:creationId xmlns:a16="http://schemas.microsoft.com/office/drawing/2014/main" id="{A35EB608-9398-5D6C-95F1-A5930B2D69CF}"/>
              </a:ext>
            </a:extLst>
          </p:cNvPr>
          <p:cNvSpPr/>
          <p:nvPr userDrawn="1"/>
        </p:nvSpPr>
        <p:spPr>
          <a:xfrm>
            <a:off x="895148" y="3649879"/>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18,6 Prozent</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Rechteck: abgerundete Ecken 2">
            <a:hlinkClick r:id="rId2" action="ppaction://hlinksldjump"/>
            <a:extLst>
              <a:ext uri="{FF2B5EF4-FFF2-40B4-BE49-F238E27FC236}">
                <a16:creationId xmlns:a16="http://schemas.microsoft.com/office/drawing/2014/main" id="{54B8E809-AAB3-C305-E8A2-05068097C7E8}"/>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5" name="Google Shape;389;p14">
            <a:extLst>
              <a:ext uri="{FF2B5EF4-FFF2-40B4-BE49-F238E27FC236}">
                <a16:creationId xmlns:a16="http://schemas.microsoft.com/office/drawing/2014/main" id="{A537CB64-9397-2203-22FD-ED1C884CF711}"/>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Sozialabgaben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200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6" name="Freihandform: Form 5">
            <a:extLst>
              <a:ext uri="{FF2B5EF4-FFF2-40B4-BE49-F238E27FC236}">
                <a16:creationId xmlns:a16="http://schemas.microsoft.com/office/drawing/2014/main" id="{3E8582F4-013F-5D1B-8C06-8017A2CAB50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7" name="Rechteck: abgerundete Ecken 6">
            <a:extLst>
              <a:ext uri="{FF2B5EF4-FFF2-40B4-BE49-F238E27FC236}">
                <a16:creationId xmlns:a16="http://schemas.microsoft.com/office/drawing/2014/main" id="{B407C659-3283-FD5B-D548-C98E10BBE789}"/>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8" name="Rechteck: abgerundete Ecken 7">
            <a:extLst>
              <a:ext uri="{FF2B5EF4-FFF2-40B4-BE49-F238E27FC236}">
                <a16:creationId xmlns:a16="http://schemas.microsoft.com/office/drawing/2014/main" id="{47547353-3455-F7DB-F327-587762FEE111}"/>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Welche Sozialversicherung hat den höchsten Beitragssatz?</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9" name="Rechteck: abgerundete Ecken 8">
            <a:extLst>
              <a:ext uri="{FF2B5EF4-FFF2-40B4-BE49-F238E27FC236}">
                <a16:creationId xmlns:a16="http://schemas.microsoft.com/office/drawing/2014/main" id="{02697DBD-B4C7-1848-1BA1-8E653C12D059}"/>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2" name="Rechteck: abgerundete Ecken 11">
            <a:extLst>
              <a:ext uri="{FF2B5EF4-FFF2-40B4-BE49-F238E27FC236}">
                <a16:creationId xmlns:a16="http://schemas.microsoft.com/office/drawing/2014/main" id="{F605E741-A4AB-6151-355D-F293488A7325}"/>
              </a:ext>
            </a:extLst>
          </p:cNvPr>
          <p:cNvSpPr/>
          <p:nvPr userDrawn="1"/>
        </p:nvSpPr>
        <p:spPr>
          <a:xfrm>
            <a:off x="895149" y="3645594"/>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Gesetzliche</a:t>
            </a:r>
            <a:r>
              <a:rPr lang="de-DE" sz="2000" baseline="0">
                <a:solidFill>
                  <a:schemeClr val="tx1"/>
                </a:solidFill>
                <a:latin typeface="Bahnschrift" panose="020B0502040204020203" pitchFamily="34" charset="0"/>
                <a:cs typeface="Helvetica" panose="020B0604020202020204" pitchFamily="34" charset="0"/>
              </a:rPr>
              <a:t> Rentenversicherung</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0" name="Rechteck: abgerundete Ecken 9">
            <a:extLst>
              <a:ext uri="{FF2B5EF4-FFF2-40B4-BE49-F238E27FC236}">
                <a16:creationId xmlns:a16="http://schemas.microsoft.com/office/drawing/2014/main" id="{7E6C1818-080D-7B9E-B7B8-7E6EB2A0BE61}"/>
              </a:ext>
            </a:extLst>
          </p:cNvPr>
          <p:cNvSpPr/>
          <p:nvPr userDrawn="1"/>
        </p:nvSpPr>
        <p:spPr>
          <a:xfrm>
            <a:off x="895148" y="2158388"/>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Wie hoch ist der </a:t>
            </a:r>
            <a:r>
              <a:rPr lang="de-DE" sz="2000" u="none">
                <a:solidFill>
                  <a:schemeClr val="bg1"/>
                </a:solidFill>
                <a:latin typeface="Bahnschrift" panose="020B0502040204020203" pitchFamily="34" charset="0"/>
                <a:cs typeface="Helvetica" panose="020B0604020202020204" pitchFamily="34" charset="0"/>
              </a:rPr>
              <a:t>Beitragssatz zur gesetzlichen</a:t>
            </a:r>
            <a:r>
              <a:rPr lang="de-DE" sz="2000" u="none" baseline="0">
                <a:solidFill>
                  <a:schemeClr val="bg1"/>
                </a:solidFill>
                <a:latin typeface="Bahnschrift" panose="020B0502040204020203" pitchFamily="34" charset="0"/>
                <a:cs typeface="Helvetica" panose="020B0604020202020204" pitchFamily="34" charset="0"/>
              </a:rPr>
              <a:t> Rentenversicherung (Summe aus Arbeitnehmer- und Arbeitgeberanteil)</a:t>
            </a:r>
            <a:r>
              <a:rPr lang="de-DE" sz="2000" baseline="0">
                <a:solidFill>
                  <a:schemeClr val="bg1"/>
                </a:solidFill>
                <a:latin typeface="Bahnschrift" panose="020B0502040204020203" pitchFamily="34" charset="0"/>
                <a:cs typeface="Helvetica" panose="020B0604020202020204" pitchFamily="34" charset="0"/>
              </a:rPr>
              <a:t>?</a:t>
            </a:r>
            <a:endParaRPr lang="de-DE" sz="2000" i="1">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6" name="Rechteck: abgerundete Ecken 15">
            <a:extLst>
              <a:ext uri="{FF2B5EF4-FFF2-40B4-BE49-F238E27FC236}">
                <a16:creationId xmlns:a16="http://schemas.microsoft.com/office/drawing/2014/main" id="{EA68D7CC-79F0-9F7C-1310-5262FA6908C1}"/>
              </a:ext>
            </a:extLst>
          </p:cNvPr>
          <p:cNvSpPr/>
          <p:nvPr userDrawn="1"/>
        </p:nvSpPr>
        <p:spPr>
          <a:xfrm>
            <a:off x="6232634" y="5658850"/>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pic>
        <p:nvPicPr>
          <p:cNvPr id="2" name="Grafik 1">
            <a:extLst>
              <a:ext uri="{FF2B5EF4-FFF2-40B4-BE49-F238E27FC236}">
                <a16:creationId xmlns:a16="http://schemas.microsoft.com/office/drawing/2014/main" id="{A574B127-0B26-0759-9E52-E3E595C454A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17" name="Grafik 16">
            <a:extLst>
              <a:ext uri="{FF2B5EF4-FFF2-40B4-BE49-F238E27FC236}">
                <a16:creationId xmlns:a16="http://schemas.microsoft.com/office/drawing/2014/main" id="{321A0E29-EA9B-4605-C07E-ED47BCDB07E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grpSp>
        <p:nvGrpSpPr>
          <p:cNvPr id="11" name="Gruppieren 10">
            <a:extLst>
              <a:ext uri="{FF2B5EF4-FFF2-40B4-BE49-F238E27FC236}">
                <a16:creationId xmlns:a16="http://schemas.microsoft.com/office/drawing/2014/main" id="{5E76B3F4-E73B-F8EC-46FD-0D6A4CABD61F}"/>
              </a:ext>
            </a:extLst>
          </p:cNvPr>
          <p:cNvGrpSpPr/>
          <p:nvPr userDrawn="1"/>
        </p:nvGrpSpPr>
        <p:grpSpPr>
          <a:xfrm>
            <a:off x="725175" y="5098527"/>
            <a:ext cx="4183194" cy="1893881"/>
            <a:chOff x="5078342" y="5125046"/>
            <a:chExt cx="4183194" cy="1893881"/>
          </a:xfrm>
        </p:grpSpPr>
        <p:sp>
          <p:nvSpPr>
            <p:cNvPr id="13" name="Rechteck: abgerundete Ecken 12">
              <a:extLst>
                <a:ext uri="{FF2B5EF4-FFF2-40B4-BE49-F238E27FC236}">
                  <a16:creationId xmlns:a16="http://schemas.microsoft.com/office/drawing/2014/main" id="{D9D0E2CA-07F4-656A-8407-39E813AB0FB9}"/>
                </a:ext>
              </a:extLst>
            </p:cNvPr>
            <p:cNvSpPr/>
            <p:nvPr userDrawn="1"/>
          </p:nvSpPr>
          <p:spPr>
            <a:xfrm>
              <a:off x="6232634" y="5654565"/>
              <a:ext cx="3028902" cy="781807"/>
            </a:xfrm>
            <a:prstGeom prst="roundRect">
              <a:avLst>
                <a:gd name="adj" fmla="val 50000"/>
              </a:avLst>
            </a:prstGeom>
            <a:solidFill>
              <a:srgbClr val="FFA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Doppelt </a:t>
              </a:r>
              <a:b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b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oder nichts</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Explosion: 8 Zacken 13">
              <a:extLst>
                <a:ext uri="{FF2B5EF4-FFF2-40B4-BE49-F238E27FC236}">
                  <a16:creationId xmlns:a16="http://schemas.microsoft.com/office/drawing/2014/main" id="{5303644B-2275-343B-20EA-9713E3C9A4B2}"/>
                </a:ext>
              </a:extLst>
            </p:cNvPr>
            <p:cNvSpPr/>
            <p:nvPr userDrawn="1"/>
          </p:nvSpPr>
          <p:spPr>
            <a:xfrm>
              <a:off x="5078342" y="5125046"/>
              <a:ext cx="1893881" cy="1893881"/>
            </a:xfrm>
            <a:prstGeom prst="irregularSeal1">
              <a:avLst/>
            </a:prstGeom>
            <a:solidFill>
              <a:srgbClr val="FFA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a:latin typeface="Bahnschrift" panose="020B0502040204020203" pitchFamily="34" charset="0"/>
                </a:rPr>
                <a:t>x2</a:t>
              </a:r>
            </a:p>
          </p:txBody>
        </p:sp>
      </p:grpSp>
      <p:sp>
        <p:nvSpPr>
          <p:cNvPr id="18" name="Rechteck 17">
            <a:extLst>
              <a:ext uri="{FF2B5EF4-FFF2-40B4-BE49-F238E27FC236}">
                <a16:creationId xmlns:a16="http://schemas.microsoft.com/office/drawing/2014/main" id="{E92238E7-968D-F6AE-23DF-51FF9E7C185C}"/>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152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ppt_w</p:attrName>
                                        </p:attrNameLst>
                                      </p:cBhvr>
                                      <p:tavLst>
                                        <p:tav tm="0" fmla="#ppt_w*sin(2.5*pi*$)">
                                          <p:val>
                                            <p:fltVal val="0"/>
                                          </p:val>
                                        </p:tav>
                                        <p:tav tm="100000">
                                          <p:val>
                                            <p:fltVal val="1"/>
                                          </p:val>
                                        </p:tav>
                                      </p:tavLst>
                                    </p:anim>
                                    <p:anim calcmode="lin" valueType="num">
                                      <p:cBhvr>
                                        <p:cTn id="9" dur="300" fill="hold"/>
                                        <p:tgtEl>
                                          <p:spTgt spid="2"/>
                                        </p:tgtEl>
                                        <p:attrNameLst>
                                          <p:attrName>ppt_h</p:attrName>
                                        </p:attrNameLst>
                                      </p:cBhvr>
                                      <p:tavLst>
                                        <p:tav tm="0">
                                          <p:val>
                                            <p:strVal val="#ppt_h"/>
                                          </p:val>
                                        </p:tav>
                                        <p:tav tm="100000">
                                          <p:val>
                                            <p:strVal val="#ppt_h"/>
                                          </p:val>
                                        </p:tav>
                                      </p:tavLst>
                                    </p:anim>
                                  </p:childTnLst>
                                </p:cTn>
                              </p:par>
                              <p:par>
                                <p:cTn id="10" presetID="1" presetClass="exit"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3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600" fill="hold"/>
                                        <p:tgtEl>
                                          <p:spTgt spid="11"/>
                                        </p:tgtEl>
                                        <p:attrNameLst>
                                          <p:attrName>ppt_w</p:attrName>
                                        </p:attrNameLst>
                                      </p:cBhvr>
                                      <p:tavLst>
                                        <p:tav tm="0">
                                          <p:val>
                                            <p:fltVal val="0"/>
                                          </p:val>
                                        </p:tav>
                                        <p:tav tm="100000">
                                          <p:val>
                                            <p:strVal val="#ppt_w"/>
                                          </p:val>
                                        </p:tav>
                                      </p:tavLst>
                                    </p:anim>
                                    <p:anim calcmode="lin" valueType="num">
                                      <p:cBhvr>
                                        <p:cTn id="25" dur="600" fill="hold"/>
                                        <p:tgtEl>
                                          <p:spTgt spid="11"/>
                                        </p:tgtEl>
                                        <p:attrNameLst>
                                          <p:attrName>ppt_h</p:attrName>
                                        </p:attrNameLst>
                                      </p:cBhvr>
                                      <p:tavLst>
                                        <p:tav tm="0">
                                          <p:val>
                                            <p:fltVal val="0"/>
                                          </p:val>
                                        </p:tav>
                                        <p:tav tm="100000">
                                          <p:val>
                                            <p:strVal val="#ppt_h"/>
                                          </p:val>
                                        </p:tav>
                                      </p:tavLst>
                                    </p:anim>
                                    <p:anim calcmode="lin" valueType="num">
                                      <p:cBhvr>
                                        <p:cTn id="26" dur="600" fill="hold"/>
                                        <p:tgtEl>
                                          <p:spTgt spid="11"/>
                                        </p:tgtEl>
                                        <p:attrNameLst>
                                          <p:attrName>style.rotation</p:attrName>
                                        </p:attrNameLst>
                                      </p:cBhvr>
                                      <p:tavLst>
                                        <p:tav tm="0">
                                          <p:val>
                                            <p:fltVal val="90"/>
                                          </p:val>
                                        </p:tav>
                                        <p:tav tm="100000">
                                          <p:val>
                                            <p:fltVal val="0"/>
                                          </p:val>
                                        </p:tav>
                                      </p:tavLst>
                                    </p:anim>
                                    <p:animEffect transition="in" filter="fade">
                                      <p:cBhvr>
                                        <p:cTn id="27" dur="600"/>
                                        <p:tgtEl>
                                          <p:spTgt spid="11"/>
                                        </p:tgtEl>
                                      </p:cBhvr>
                                    </p:animEffect>
                                  </p:childTnLst>
                                </p:cTn>
                              </p:par>
                              <p:par>
                                <p:cTn id="28" presetID="32" presetClass="emph" presetSubtype="0" repeatCount="3000" fill="hold" nodeType="withEffect">
                                  <p:stCondLst>
                                    <p:cond delay="0"/>
                                  </p:stCondLst>
                                  <p:childTnLst>
                                    <p:animRot by="120000">
                                      <p:cBhvr>
                                        <p:cTn id="29" dur="100" fill="hold">
                                          <p:stCondLst>
                                            <p:cond delay="0"/>
                                          </p:stCondLst>
                                        </p:cTn>
                                        <p:tgtEl>
                                          <p:spTgt spid="11"/>
                                        </p:tgtEl>
                                        <p:attrNameLst>
                                          <p:attrName>r</p:attrName>
                                        </p:attrNameLst>
                                      </p:cBhvr>
                                    </p:animRot>
                                    <p:animRot by="-240000">
                                      <p:cBhvr>
                                        <p:cTn id="30" dur="200" fill="hold">
                                          <p:stCondLst>
                                            <p:cond delay="200"/>
                                          </p:stCondLst>
                                        </p:cTn>
                                        <p:tgtEl>
                                          <p:spTgt spid="11"/>
                                        </p:tgtEl>
                                        <p:attrNameLst>
                                          <p:attrName>r</p:attrName>
                                        </p:attrNameLst>
                                      </p:cBhvr>
                                    </p:animRot>
                                    <p:animRot by="240000">
                                      <p:cBhvr>
                                        <p:cTn id="31" dur="200" fill="hold">
                                          <p:stCondLst>
                                            <p:cond delay="400"/>
                                          </p:stCondLst>
                                        </p:cTn>
                                        <p:tgtEl>
                                          <p:spTgt spid="11"/>
                                        </p:tgtEl>
                                        <p:attrNameLst>
                                          <p:attrName>r</p:attrName>
                                        </p:attrNameLst>
                                      </p:cBhvr>
                                    </p:animRot>
                                    <p:animRot by="-240000">
                                      <p:cBhvr>
                                        <p:cTn id="32" dur="200" fill="hold">
                                          <p:stCondLst>
                                            <p:cond delay="600"/>
                                          </p:stCondLst>
                                        </p:cTn>
                                        <p:tgtEl>
                                          <p:spTgt spid="11"/>
                                        </p:tgtEl>
                                        <p:attrNameLst>
                                          <p:attrName>r</p:attrName>
                                        </p:attrNameLst>
                                      </p:cBhvr>
                                    </p:animRot>
                                    <p:animRot by="120000">
                                      <p:cBhvr>
                                        <p:cTn id="33" dur="200" fill="hold">
                                          <p:stCondLst>
                                            <p:cond delay="800"/>
                                          </p:stCondLst>
                                        </p:cTn>
                                        <p:tgtEl>
                                          <p:spTgt spid="11"/>
                                        </p:tgtEl>
                                        <p:attrNameLst>
                                          <p:attrName>r</p:attrName>
                                        </p:attrNameLst>
                                      </p:cBhvr>
                                    </p:animRot>
                                  </p:childTnLst>
                                </p:cTn>
                              </p:par>
                              <p:par>
                                <p:cTn id="34" presetID="45" presetClass="exit" presetSubtype="0" fill="hold" nodeType="withEffect">
                                  <p:stCondLst>
                                    <p:cond delay="0"/>
                                  </p:stCondLst>
                                  <p:childTnLst>
                                    <p:animEffect transition="out" filter="fade">
                                      <p:cBhvr>
                                        <p:cTn id="35" dur="300"/>
                                        <p:tgtEl>
                                          <p:spTgt spid="17"/>
                                        </p:tgtEl>
                                      </p:cBhvr>
                                    </p:animEffect>
                                    <p:anim calcmode="lin" valueType="num">
                                      <p:cBhvr>
                                        <p:cTn id="36" dur="3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7" dur="300"/>
                                        <p:tgtEl>
                                          <p:spTgt spid="17"/>
                                        </p:tgtEl>
                                        <p:attrNameLst>
                                          <p:attrName>ppt_h</p:attrName>
                                        </p:attrNameLst>
                                      </p:cBhvr>
                                      <p:tavLst>
                                        <p:tav tm="0">
                                          <p:val>
                                            <p:strVal val="ppt_h"/>
                                          </p:val>
                                        </p:tav>
                                        <p:tav tm="100000">
                                          <p:val>
                                            <p:strVal val="ppt_h"/>
                                          </p:val>
                                        </p:tav>
                                      </p:tavLst>
                                    </p:anim>
                                    <p:set>
                                      <p:cBhvr>
                                        <p:cTn id="38" dur="1" fill="hold">
                                          <p:stCondLst>
                                            <p:cond delay="2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1"/>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 presetClass="entr" presetSubtype="0" fill="hold" grpId="1"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53" presetClass="entr" presetSubtype="16"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childTnLst>
                    </p:cTn>
                  </p:par>
                </p:childTnLst>
              </p:cTn>
              <p:nextCondLst>
                <p:cond evt="onClick" delay="0">
                  <p:tgtEl>
                    <p:spTgt spid="16"/>
                  </p:tgtEl>
                </p:cond>
              </p:nextCondLst>
            </p:seq>
          </p:childTnLst>
        </p:cTn>
      </p:par>
    </p:tnLst>
    <p:bldLst>
      <p:bldP spid="15" grpId="0" animBg="1"/>
      <p:bldP spid="9" grpId="0" animBg="1"/>
      <p:bldP spid="12" grpId="0" animBg="1"/>
      <p:bldP spid="12" grpId="1" animBg="1"/>
      <p:bldP spid="10" grpId="0" animBg="1"/>
      <p:bldP spid="16" grpId="0" animBg="1"/>
      <p:bldP spid="16" grpId="1" animBg="1"/>
      <p:bldP spid="1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age 9">
    <p:spTree>
      <p:nvGrpSpPr>
        <p:cNvPr id="1" name=""/>
        <p:cNvGrpSpPr/>
        <p:nvPr/>
      </p:nvGrpSpPr>
      <p:grpSpPr>
        <a:xfrm>
          <a:off x="0" y="0"/>
          <a:ext cx="0" cy="0"/>
          <a:chOff x="0" y="0"/>
          <a:chExt cx="0" cy="0"/>
        </a:xfrm>
      </p:grpSpPr>
      <p:sp>
        <p:nvSpPr>
          <p:cNvPr id="9" name="Rechteck: abgerundete Ecken 8">
            <a:hlinkClick r:id="rId2" action="ppaction://hlinksldjump"/>
            <a:extLst>
              <a:ext uri="{FF2B5EF4-FFF2-40B4-BE49-F238E27FC236}">
                <a16:creationId xmlns:a16="http://schemas.microsoft.com/office/drawing/2014/main" id="{DBCF6375-DEDF-638A-E47B-97BAB31D747C}"/>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0" name="Google Shape;389;p14">
            <a:extLst>
              <a:ext uri="{FF2B5EF4-FFF2-40B4-BE49-F238E27FC236}">
                <a16:creationId xmlns:a16="http://schemas.microsoft.com/office/drawing/2014/main" id="{C96DBC6C-207D-E044-47E1-D5B18C1BE6A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Sozialabgaben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300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11" name="Freihandform: Form 10">
            <a:extLst>
              <a:ext uri="{FF2B5EF4-FFF2-40B4-BE49-F238E27FC236}">
                <a16:creationId xmlns:a16="http://schemas.microsoft.com/office/drawing/2014/main" id="{69938974-56AB-D8FD-E086-BD9F61148F80}"/>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2" name="Rechteck: abgerundete Ecken 11">
            <a:extLst>
              <a:ext uri="{FF2B5EF4-FFF2-40B4-BE49-F238E27FC236}">
                <a16:creationId xmlns:a16="http://schemas.microsoft.com/office/drawing/2014/main" id="{1BEA19B3-D766-B26F-A166-D85A79CB84E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13" name="Rechteck: abgerundete Ecken 12">
            <a:extLst>
              <a:ext uri="{FF2B5EF4-FFF2-40B4-BE49-F238E27FC236}">
                <a16:creationId xmlns:a16="http://schemas.microsoft.com/office/drawing/2014/main" id="{968118F3-82BD-9F6D-AD79-48272785D07E}"/>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Bei welcher</a:t>
            </a:r>
            <a:r>
              <a:rPr lang="de-DE" sz="2000" baseline="0">
                <a:solidFill>
                  <a:schemeClr val="bg1"/>
                </a:solidFill>
                <a:latin typeface="Bahnschrift" panose="020B0502040204020203" pitchFamily="34" charset="0"/>
                <a:cs typeface="Helvetica" panose="020B0604020202020204" pitchFamily="34" charset="0"/>
              </a:rPr>
              <a:t> Sozialversicherung ist der Beitragssatz nicht für alle Arbeitnehmenden einheitlich? Begründet eure Antwort.</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3">
            <a:extLst>
              <a:ext uri="{FF2B5EF4-FFF2-40B4-BE49-F238E27FC236}">
                <a16:creationId xmlns:a16="http://schemas.microsoft.com/office/drawing/2014/main" id="{12C1B1A4-1418-92AE-254E-B68E088CBA1D}"/>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5" name="Rechteck: abgerundete Ecken 14">
            <a:extLst>
              <a:ext uri="{FF2B5EF4-FFF2-40B4-BE49-F238E27FC236}">
                <a16:creationId xmlns:a16="http://schemas.microsoft.com/office/drawing/2014/main" id="{FF2792A7-94D7-C8A1-0089-0A6B2383A0F3}"/>
              </a:ext>
            </a:extLst>
          </p:cNvPr>
          <p:cNvSpPr/>
          <p:nvPr userDrawn="1"/>
        </p:nvSpPr>
        <p:spPr>
          <a:xfrm>
            <a:off x="895149" y="3645594"/>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Bei der Pflegeversicherung. Hier zahlen Kinderlose einen Zusatzbeitrag von 0,6 Prozent. Zudem ist</a:t>
            </a:r>
            <a:r>
              <a:rPr lang="de-DE" sz="2000" baseline="0">
                <a:solidFill>
                  <a:schemeClr val="tx1"/>
                </a:solidFill>
                <a:latin typeface="Bahnschrift" panose="020B0502040204020203" pitchFamily="34" charset="0"/>
                <a:cs typeface="Helvetica" panose="020B0604020202020204" pitchFamily="34" charset="0"/>
              </a:rPr>
              <a:t> der Arbeitnehmeranteil an der Pflegeversicherung in Sachsen höher (2,2 statt sonst 1,7 Prozent).</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2" name="Grafik 1">
            <a:extLst>
              <a:ext uri="{FF2B5EF4-FFF2-40B4-BE49-F238E27FC236}">
                <a16:creationId xmlns:a16="http://schemas.microsoft.com/office/drawing/2014/main" id="{D5DBF557-BE8A-3866-0C18-3AB542C1877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4" name="Grafik 3">
            <a:extLst>
              <a:ext uri="{FF2B5EF4-FFF2-40B4-BE49-F238E27FC236}">
                <a16:creationId xmlns:a16="http://schemas.microsoft.com/office/drawing/2014/main" id="{C61CFDDA-55B4-C87C-E728-8B85D241AC4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5" name="Rechteck 4">
            <a:extLst>
              <a:ext uri="{FF2B5EF4-FFF2-40B4-BE49-F238E27FC236}">
                <a16:creationId xmlns:a16="http://schemas.microsoft.com/office/drawing/2014/main" id="{A324116E-C164-2968-CE5D-9FA82AC15809}"/>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093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4"/>
                                        </p:tgtEl>
                                      </p:cBhvr>
                                    </p:animEffect>
                                    <p:anim calcmode="lin" valueType="num">
                                      <p:cBhvr>
                                        <p:cTn id="19" dur="3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4"/>
                                        </p:tgtEl>
                                        <p:attrNameLst>
                                          <p:attrName>ppt_h</p:attrName>
                                        </p:attrNameLst>
                                      </p:cBhvr>
                                      <p:tavLst>
                                        <p:tav tm="0">
                                          <p:val>
                                            <p:strVal val="ppt_h"/>
                                          </p:val>
                                        </p:tav>
                                        <p:tav tm="100000">
                                          <p:val>
                                            <p:strVal val="ppt_h"/>
                                          </p:val>
                                        </p:tav>
                                      </p:tavLst>
                                    </p:anim>
                                    <p:set>
                                      <p:cBhvr>
                                        <p:cTn id="21" dur="1" fill="hold">
                                          <p:stCondLst>
                                            <p:cond delay="299"/>
                                          </p:stCondLst>
                                        </p:cTn>
                                        <p:tgtEl>
                                          <p:spTgt spid="4"/>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300"/>
                                        <p:tgtEl>
                                          <p:spTgt spid="2"/>
                                        </p:tgtEl>
                                      </p:cBhvr>
                                    </p:animEffect>
                                    <p:anim calcmode="lin" valueType="num">
                                      <p:cBhvr>
                                        <p:cTn id="25" dur="300" fill="hold"/>
                                        <p:tgtEl>
                                          <p:spTgt spid="2"/>
                                        </p:tgtEl>
                                        <p:attrNameLst>
                                          <p:attrName>ppt_w</p:attrName>
                                        </p:attrNameLst>
                                      </p:cBhvr>
                                      <p:tavLst>
                                        <p:tav tm="0" fmla="#ppt_w*sin(2.5*pi*$)">
                                          <p:val>
                                            <p:fltVal val="0"/>
                                          </p:val>
                                        </p:tav>
                                        <p:tav tm="100000">
                                          <p:val>
                                            <p:fltVal val="1"/>
                                          </p:val>
                                        </p:tav>
                                      </p:tavLst>
                                    </p:anim>
                                    <p:anim calcmode="lin" valueType="num">
                                      <p:cBhvr>
                                        <p:cTn id="26"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4"/>
                  </p:tgtEl>
                </p:cond>
              </p:nextCondLst>
            </p:seq>
          </p:childTnLst>
        </p:cTn>
      </p:par>
    </p:tnLst>
    <p:bldLst>
      <p:bldP spid="14" grpId="0" animBg="1"/>
      <p:bldP spid="15" grpId="0" animBg="1"/>
      <p:bldP spid="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age 10">
    <p:spTree>
      <p:nvGrpSpPr>
        <p:cNvPr id="1" name=""/>
        <p:cNvGrpSpPr/>
        <p:nvPr/>
      </p:nvGrpSpPr>
      <p:grpSpPr>
        <a:xfrm>
          <a:off x="0" y="0"/>
          <a:ext cx="0" cy="0"/>
          <a:chOff x="0" y="0"/>
          <a:chExt cx="0" cy="0"/>
        </a:xfrm>
      </p:grpSpPr>
      <p:sp>
        <p:nvSpPr>
          <p:cNvPr id="3" name="Rechteck: abgerundete Ecken 2">
            <a:hlinkClick r:id="rId2" action="ppaction://hlinksldjump"/>
            <a:extLst>
              <a:ext uri="{FF2B5EF4-FFF2-40B4-BE49-F238E27FC236}">
                <a16:creationId xmlns:a16="http://schemas.microsoft.com/office/drawing/2014/main" id="{5EBD34E1-61DA-D6CA-1ECF-48B6D70143FA}"/>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6" name="Google Shape;389;p14">
            <a:extLst>
              <a:ext uri="{FF2B5EF4-FFF2-40B4-BE49-F238E27FC236}">
                <a16:creationId xmlns:a16="http://schemas.microsoft.com/office/drawing/2014/main" id="{B7B327A4-5354-1726-BF34-E3729C6AF8A8}"/>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Sozialabgaben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400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7" name="Freihandform: Form 6">
            <a:extLst>
              <a:ext uri="{FF2B5EF4-FFF2-40B4-BE49-F238E27FC236}">
                <a16:creationId xmlns:a16="http://schemas.microsoft.com/office/drawing/2014/main" id="{36B69159-09A4-014E-B5F1-988482CB3071}"/>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8" name="Rechteck: abgerundete Ecken 7">
            <a:extLst>
              <a:ext uri="{FF2B5EF4-FFF2-40B4-BE49-F238E27FC236}">
                <a16:creationId xmlns:a16="http://schemas.microsoft.com/office/drawing/2014/main" id="{0DEEBCFD-3690-9AFF-F208-5B433C3696A6}"/>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9" name="Rechteck: abgerundete Ecken 8">
            <a:extLst>
              <a:ext uri="{FF2B5EF4-FFF2-40B4-BE49-F238E27FC236}">
                <a16:creationId xmlns:a16="http://schemas.microsoft.com/office/drawing/2014/main" id="{910D3F2D-5FB8-F523-EE2A-A32AB44583AE}"/>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Formuliert</a:t>
            </a:r>
            <a:r>
              <a:rPr lang="de-DE" sz="2000" baseline="0">
                <a:solidFill>
                  <a:schemeClr val="bg1"/>
                </a:solidFill>
                <a:latin typeface="Bahnschrift" panose="020B0502040204020203" pitchFamily="34" charset="0"/>
                <a:cs typeface="Helvetica" panose="020B0604020202020204" pitchFamily="34" charset="0"/>
              </a:rPr>
              <a:t> die passende Frage zu folgender Antwort: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de-DE" sz="2000" baseline="0">
              <a:solidFill>
                <a:schemeClr val="bg1"/>
              </a:solidFill>
              <a:latin typeface="Bahnschrift" panose="020B0502040204020203" pitchFamily="34"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baseline="0">
                <a:solidFill>
                  <a:schemeClr val="bg1"/>
                </a:solidFill>
                <a:latin typeface="Bahnschrift" panose="020B0502040204020203" pitchFamily="34" charset="0"/>
                <a:cs typeface="Helvetica" panose="020B0604020202020204" pitchFamily="34" charset="0"/>
              </a:rPr>
              <a:t>1,7 Prozent </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0" name="Rechteck: abgerundete Ecken 9">
            <a:extLst>
              <a:ext uri="{FF2B5EF4-FFF2-40B4-BE49-F238E27FC236}">
                <a16:creationId xmlns:a16="http://schemas.microsoft.com/office/drawing/2014/main" id="{9C65B36B-8986-668C-1742-27FD06202A5A}"/>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1" name="Rechteck: abgerundete Ecken 10">
            <a:extLst>
              <a:ext uri="{FF2B5EF4-FFF2-40B4-BE49-F238E27FC236}">
                <a16:creationId xmlns:a16="http://schemas.microsoft.com/office/drawing/2014/main" id="{C0C93C79-6881-A918-9611-E77AE3214CA8}"/>
              </a:ext>
            </a:extLst>
          </p:cNvPr>
          <p:cNvSpPr/>
          <p:nvPr userDrawn="1"/>
        </p:nvSpPr>
        <p:spPr>
          <a:xfrm>
            <a:off x="895149" y="3645593"/>
            <a:ext cx="8366387" cy="1917543"/>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Wie hoch ist</a:t>
            </a:r>
            <a:r>
              <a:rPr lang="de-DE" sz="2000" baseline="0">
                <a:solidFill>
                  <a:schemeClr val="tx1"/>
                </a:solidFill>
                <a:latin typeface="Bahnschrift" panose="020B0502040204020203" pitchFamily="34" charset="0"/>
                <a:cs typeface="Helvetica" panose="020B0604020202020204" pitchFamily="34" charset="0"/>
              </a:rPr>
              <a:t> der durchschnittliche Zusatzbeitrag zur gesetzlichen Krankenversicherung in Deutschland im Jahr 2024?</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de-DE" sz="2000" baseline="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i="1" baseline="0">
                <a:solidFill>
                  <a:schemeClr val="tx1"/>
                </a:solidFill>
                <a:latin typeface="Bahnschrift" panose="020B0502040204020203" pitchFamily="34" charset="0"/>
                <a:ea typeface="Inter" panose="020B0502030000000004" pitchFamily="34" charset="0"/>
                <a:cs typeface="Helvetica" panose="020B0604020202020204" pitchFamily="34" charset="0"/>
              </a:rPr>
              <a:t>Ebenfalls richtig: Wie hoch ist der Arbeitgeber-Anteil am Beitragssatz zur gesetzlichen Pflegeversicherung (außer in Sachsen)?</a:t>
            </a:r>
            <a:endParaRPr lang="de-DE" sz="2000" i="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2" name="Grafik 1">
            <a:extLst>
              <a:ext uri="{FF2B5EF4-FFF2-40B4-BE49-F238E27FC236}">
                <a16:creationId xmlns:a16="http://schemas.microsoft.com/office/drawing/2014/main" id="{6A2FB2CA-F828-405E-E6A2-63C7AD25A3F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5" name="Grafik 4">
            <a:extLst>
              <a:ext uri="{FF2B5EF4-FFF2-40B4-BE49-F238E27FC236}">
                <a16:creationId xmlns:a16="http://schemas.microsoft.com/office/drawing/2014/main" id="{EB43F06A-6751-30D8-3897-68AACDD8EEF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12" name="Rechteck 11">
            <a:extLst>
              <a:ext uri="{FF2B5EF4-FFF2-40B4-BE49-F238E27FC236}">
                <a16:creationId xmlns:a16="http://schemas.microsoft.com/office/drawing/2014/main" id="{18B29457-C655-3000-BD5B-22A8598C51AA}"/>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34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5"/>
                                        </p:tgtEl>
                                      </p:cBhvr>
                                    </p:animEffect>
                                    <p:anim calcmode="lin" valueType="num">
                                      <p:cBhvr>
                                        <p:cTn id="19" dur="3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5"/>
                                        </p:tgtEl>
                                        <p:attrNameLst>
                                          <p:attrName>ppt_h</p:attrName>
                                        </p:attrNameLst>
                                      </p:cBhvr>
                                      <p:tavLst>
                                        <p:tav tm="0">
                                          <p:val>
                                            <p:strVal val="ppt_h"/>
                                          </p:val>
                                        </p:tav>
                                        <p:tav tm="100000">
                                          <p:val>
                                            <p:strVal val="ppt_h"/>
                                          </p:val>
                                        </p:tav>
                                      </p:tavLst>
                                    </p:anim>
                                    <p:set>
                                      <p:cBhvr>
                                        <p:cTn id="21" dur="1" fill="hold">
                                          <p:stCondLst>
                                            <p:cond delay="299"/>
                                          </p:stCondLst>
                                        </p:cTn>
                                        <p:tgtEl>
                                          <p:spTgt spid="5"/>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300"/>
                                        <p:tgtEl>
                                          <p:spTgt spid="2"/>
                                        </p:tgtEl>
                                      </p:cBhvr>
                                    </p:animEffect>
                                    <p:anim calcmode="lin" valueType="num">
                                      <p:cBhvr>
                                        <p:cTn id="25" dur="300" fill="hold"/>
                                        <p:tgtEl>
                                          <p:spTgt spid="2"/>
                                        </p:tgtEl>
                                        <p:attrNameLst>
                                          <p:attrName>ppt_w</p:attrName>
                                        </p:attrNameLst>
                                      </p:cBhvr>
                                      <p:tavLst>
                                        <p:tav tm="0" fmla="#ppt_w*sin(2.5*pi*$)">
                                          <p:val>
                                            <p:fltVal val="0"/>
                                          </p:val>
                                        </p:tav>
                                        <p:tav tm="100000">
                                          <p:val>
                                            <p:fltVal val="1"/>
                                          </p:val>
                                        </p:tav>
                                      </p:tavLst>
                                    </p:anim>
                                    <p:anim calcmode="lin" valueType="num">
                                      <p:cBhvr>
                                        <p:cTn id="26"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childTnLst>
        </p:cTn>
      </p:par>
    </p:tnLst>
    <p:bldLst>
      <p:bldP spid="10" grpId="0" animBg="1"/>
      <p:bldP spid="11" grpId="0" animBg="1"/>
      <p:bldP spid="12"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age 11">
    <p:spTree>
      <p:nvGrpSpPr>
        <p:cNvPr id="1" name=""/>
        <p:cNvGrpSpPr/>
        <p:nvPr/>
      </p:nvGrpSpPr>
      <p:grpSpPr>
        <a:xfrm>
          <a:off x="0" y="0"/>
          <a:ext cx="0" cy="0"/>
          <a:chOff x="0" y="0"/>
          <a:chExt cx="0" cy="0"/>
        </a:xfrm>
      </p:grpSpPr>
      <p:sp>
        <p:nvSpPr>
          <p:cNvPr id="3" name="Rechteck: abgerundete Ecken 2">
            <a:hlinkClick r:id="rId2" action="ppaction://hlinksldjump"/>
            <a:extLst>
              <a:ext uri="{FF2B5EF4-FFF2-40B4-BE49-F238E27FC236}">
                <a16:creationId xmlns:a16="http://schemas.microsoft.com/office/drawing/2014/main" id="{47257C8A-5F5F-4037-BFC4-D95F5BE15FA2}"/>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6" name="Google Shape;389;p14">
            <a:extLst>
              <a:ext uri="{FF2B5EF4-FFF2-40B4-BE49-F238E27FC236}">
                <a16:creationId xmlns:a16="http://schemas.microsoft.com/office/drawing/2014/main" id="{02F9726A-5C5A-1934-6593-F56E0FD3CE9E}"/>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Sozialabgaben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500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7" name="Freihandform: Form 6">
            <a:extLst>
              <a:ext uri="{FF2B5EF4-FFF2-40B4-BE49-F238E27FC236}">
                <a16:creationId xmlns:a16="http://schemas.microsoft.com/office/drawing/2014/main" id="{3212A87D-9EB7-0EF3-EF69-0A0A83683C8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8" name="Rechteck: abgerundete Ecken 7">
            <a:extLst>
              <a:ext uri="{FF2B5EF4-FFF2-40B4-BE49-F238E27FC236}">
                <a16:creationId xmlns:a16="http://schemas.microsoft.com/office/drawing/2014/main" id="{9AA54031-5C2F-7E14-4A9E-99004A70AF5C}"/>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9" name="Rechteck: abgerundete Ecken 8">
            <a:extLst>
              <a:ext uri="{FF2B5EF4-FFF2-40B4-BE49-F238E27FC236}">
                <a16:creationId xmlns:a16="http://schemas.microsoft.com/office/drawing/2014/main" id="{37B25A4C-2070-C578-A3F0-FCFD8735B6ED}"/>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Warum könnte ein Arbeitgeber ein Interesse daran haben, dass</a:t>
            </a:r>
            <a:r>
              <a:rPr lang="de-DE" sz="2000" baseline="0">
                <a:solidFill>
                  <a:schemeClr val="bg1"/>
                </a:solidFill>
                <a:latin typeface="Bahnschrift" panose="020B0502040204020203" pitchFamily="34" charset="0"/>
                <a:cs typeface="Helvetica" panose="020B0604020202020204" pitchFamily="34" charset="0"/>
              </a:rPr>
              <a:t> seine Angestellten eine günstige Krankenkasse wählen?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0" name="Rechteck: abgerundete Ecken 9">
            <a:extLst>
              <a:ext uri="{FF2B5EF4-FFF2-40B4-BE49-F238E27FC236}">
                <a16:creationId xmlns:a16="http://schemas.microsoft.com/office/drawing/2014/main" id="{97D7E02A-CFA2-6C0F-F960-5721E808FB93}"/>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1" name="Rechteck: abgerundete Ecken 10">
            <a:extLst>
              <a:ext uri="{FF2B5EF4-FFF2-40B4-BE49-F238E27FC236}">
                <a16:creationId xmlns:a16="http://schemas.microsoft.com/office/drawing/2014/main" id="{2D99D53B-EC0C-4A7E-BA35-A720AA9AED26}"/>
              </a:ext>
            </a:extLst>
          </p:cNvPr>
          <p:cNvSpPr/>
          <p:nvPr userDrawn="1"/>
        </p:nvSpPr>
        <p:spPr>
          <a:xfrm>
            <a:off x="895149" y="3645593"/>
            <a:ext cx="8366387" cy="1917543"/>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Der Arbeitgeber muss nicht nur die Hälfte des normalen Beitragssatzes, also 7,3 Prozent aufbringen.</a:t>
            </a:r>
            <a:r>
              <a:rPr lang="de-DE" sz="2000" baseline="0">
                <a:solidFill>
                  <a:schemeClr val="tx1"/>
                </a:solidFill>
                <a:latin typeface="Bahnschrift" panose="020B0502040204020203" pitchFamily="34" charset="0"/>
                <a:cs typeface="Helvetica" panose="020B0604020202020204" pitchFamily="34" charset="0"/>
              </a:rPr>
              <a:t> Er muss</a:t>
            </a:r>
            <a:r>
              <a:rPr lang="de-DE" sz="2000">
                <a:solidFill>
                  <a:schemeClr val="tx1"/>
                </a:solidFill>
                <a:latin typeface="Bahnschrift" panose="020B0502040204020203" pitchFamily="34" charset="0"/>
                <a:cs typeface="Helvetica" panose="020B0604020202020204" pitchFamily="34" charset="0"/>
              </a:rPr>
              <a:t> auch die Hälfte des Zusatzbeitrages zahlen, den die Krankenkassen selbst festlegen.</a:t>
            </a:r>
            <a:r>
              <a:rPr lang="de-DE" sz="2000" baseline="0">
                <a:solidFill>
                  <a:schemeClr val="tx1"/>
                </a:solidFill>
                <a:latin typeface="Bahnschrift" panose="020B0502040204020203" pitchFamily="34" charset="0"/>
                <a:cs typeface="Helvetica" panose="020B0604020202020204" pitchFamily="34" charset="0"/>
              </a:rPr>
              <a:t> Eine günstige Krankenversicherung spart also auch dem Arbeitgeber Geld.</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2" name="Grafik 1">
            <a:extLst>
              <a:ext uri="{FF2B5EF4-FFF2-40B4-BE49-F238E27FC236}">
                <a16:creationId xmlns:a16="http://schemas.microsoft.com/office/drawing/2014/main" id="{426639CA-71E5-8818-18EA-F1779000A7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5" name="Grafik 4">
            <a:extLst>
              <a:ext uri="{FF2B5EF4-FFF2-40B4-BE49-F238E27FC236}">
                <a16:creationId xmlns:a16="http://schemas.microsoft.com/office/drawing/2014/main" id="{2B4AB2A7-1EB2-965A-7D3F-8D76E0A7CD5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12" name="Rechteck 11">
            <a:extLst>
              <a:ext uri="{FF2B5EF4-FFF2-40B4-BE49-F238E27FC236}">
                <a16:creationId xmlns:a16="http://schemas.microsoft.com/office/drawing/2014/main" id="{7DDFE9E4-A6CE-E287-6766-DC5DF9A52B79}"/>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325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5"/>
                                        </p:tgtEl>
                                      </p:cBhvr>
                                    </p:animEffect>
                                    <p:anim calcmode="lin" valueType="num">
                                      <p:cBhvr>
                                        <p:cTn id="19" dur="3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5"/>
                                        </p:tgtEl>
                                        <p:attrNameLst>
                                          <p:attrName>ppt_h</p:attrName>
                                        </p:attrNameLst>
                                      </p:cBhvr>
                                      <p:tavLst>
                                        <p:tav tm="0">
                                          <p:val>
                                            <p:strVal val="ppt_h"/>
                                          </p:val>
                                        </p:tav>
                                        <p:tav tm="100000">
                                          <p:val>
                                            <p:strVal val="ppt_h"/>
                                          </p:val>
                                        </p:tav>
                                      </p:tavLst>
                                    </p:anim>
                                    <p:set>
                                      <p:cBhvr>
                                        <p:cTn id="21" dur="1" fill="hold">
                                          <p:stCondLst>
                                            <p:cond delay="299"/>
                                          </p:stCondLst>
                                        </p:cTn>
                                        <p:tgtEl>
                                          <p:spTgt spid="5"/>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300"/>
                                        <p:tgtEl>
                                          <p:spTgt spid="2"/>
                                        </p:tgtEl>
                                      </p:cBhvr>
                                    </p:animEffect>
                                    <p:anim calcmode="lin" valueType="num">
                                      <p:cBhvr>
                                        <p:cTn id="25" dur="300" fill="hold"/>
                                        <p:tgtEl>
                                          <p:spTgt spid="2"/>
                                        </p:tgtEl>
                                        <p:attrNameLst>
                                          <p:attrName>ppt_w</p:attrName>
                                        </p:attrNameLst>
                                      </p:cBhvr>
                                      <p:tavLst>
                                        <p:tav tm="0" fmla="#ppt_w*sin(2.5*pi*$)">
                                          <p:val>
                                            <p:fltVal val="0"/>
                                          </p:val>
                                        </p:tav>
                                        <p:tav tm="100000">
                                          <p:val>
                                            <p:fltVal val="1"/>
                                          </p:val>
                                        </p:tav>
                                      </p:tavLst>
                                    </p:anim>
                                    <p:anim calcmode="lin" valueType="num">
                                      <p:cBhvr>
                                        <p:cTn id="26"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childTnLst>
        </p:cTn>
      </p:par>
    </p:tnLst>
    <p:bldLst>
      <p:bldP spid="10" grpId="0" animBg="1"/>
      <p:bldP spid="11" grpId="0" animBg="1"/>
      <p:bldP spid="12"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 12">
    <p:spTree>
      <p:nvGrpSpPr>
        <p:cNvPr id="1" name=""/>
        <p:cNvGrpSpPr/>
        <p:nvPr/>
      </p:nvGrpSpPr>
      <p:grpSpPr>
        <a:xfrm>
          <a:off x="0" y="0"/>
          <a:ext cx="0" cy="0"/>
          <a:chOff x="0" y="0"/>
          <a:chExt cx="0" cy="0"/>
        </a:xfrm>
      </p:grpSpPr>
      <p:sp>
        <p:nvSpPr>
          <p:cNvPr id="2" name="Rechteck: abgerundete Ecken 1">
            <a:hlinkClick r:id="rId2" action="ppaction://hlinksldjump"/>
            <a:extLst>
              <a:ext uri="{FF2B5EF4-FFF2-40B4-BE49-F238E27FC236}">
                <a16:creationId xmlns:a16="http://schemas.microsoft.com/office/drawing/2014/main" id="{22C35E7F-DA35-2C2A-452E-14D203270ADA}"/>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DC7797DD-6E8C-69C2-D0A9-B7840751103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Ich will mein Geld zurück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100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7" name="Freihandform: Form 6">
            <a:extLst>
              <a:ext uri="{FF2B5EF4-FFF2-40B4-BE49-F238E27FC236}">
                <a16:creationId xmlns:a16="http://schemas.microsoft.com/office/drawing/2014/main" id="{2035114B-0F60-C2C0-A6E7-668755EB1E4E}"/>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9" name="Rechteck: abgerundete Ecken 8">
            <a:extLst>
              <a:ext uri="{FF2B5EF4-FFF2-40B4-BE49-F238E27FC236}">
                <a16:creationId xmlns:a16="http://schemas.microsoft.com/office/drawing/2014/main" id="{BE7F8CFF-AB77-750D-6F98-80A367663F8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35" name="Rechteck: abgerundete Ecken 34">
            <a:extLst>
              <a:ext uri="{FF2B5EF4-FFF2-40B4-BE49-F238E27FC236}">
                <a16:creationId xmlns:a16="http://schemas.microsoft.com/office/drawing/2014/main" id="{B10FBDAA-93E6-4199-7DA3-5BC406F52227}"/>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baseline="0">
                <a:solidFill>
                  <a:schemeClr val="bg1"/>
                </a:solidFill>
                <a:latin typeface="Bahnschrift" panose="020B0502040204020203" pitchFamily="34" charset="0"/>
                <a:cs typeface="Helvetica" panose="020B0604020202020204" pitchFamily="34" charset="0"/>
              </a:rPr>
              <a:t>Wie heißt die offizielle Steuersoftware der deutschen Finanzverwaltung?</a:t>
            </a:r>
          </a:p>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baseline="0">
                <a:solidFill>
                  <a:schemeClr val="bg1"/>
                </a:solidFill>
                <a:latin typeface="Bahnschrift" panose="020B0502040204020203" pitchFamily="34" charset="0"/>
                <a:ea typeface="Inter" panose="020B0502030000000004" pitchFamily="34" charset="0"/>
                <a:cs typeface="Helvetica" panose="020B0604020202020204" pitchFamily="34" charset="0"/>
              </a:rPr>
              <a:t>a) Elster b) Rabe c) Krähe</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51" name="Rechteck: abgerundete Ecken 50">
            <a:extLst>
              <a:ext uri="{FF2B5EF4-FFF2-40B4-BE49-F238E27FC236}">
                <a16:creationId xmlns:a16="http://schemas.microsoft.com/office/drawing/2014/main" id="{C1A26646-EF09-8C69-126E-244164B1B777}"/>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27" name="Rechteck: abgerundete Ecken 26">
            <a:extLst>
              <a:ext uri="{FF2B5EF4-FFF2-40B4-BE49-F238E27FC236}">
                <a16:creationId xmlns:a16="http://schemas.microsoft.com/office/drawing/2014/main" id="{9B92CBB7-D422-317D-4A95-357F840C1E12}"/>
              </a:ext>
            </a:extLst>
          </p:cNvPr>
          <p:cNvSpPr/>
          <p:nvPr userDrawn="1"/>
        </p:nvSpPr>
        <p:spPr>
          <a:xfrm>
            <a:off x="895149" y="3645594"/>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a) Elster</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4" name="Grafik 3">
            <a:extLst>
              <a:ext uri="{FF2B5EF4-FFF2-40B4-BE49-F238E27FC236}">
                <a16:creationId xmlns:a16="http://schemas.microsoft.com/office/drawing/2014/main" id="{F90D8F87-3E12-5109-82A5-39CDEAA3CB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6" name="Grafik 5">
            <a:extLst>
              <a:ext uri="{FF2B5EF4-FFF2-40B4-BE49-F238E27FC236}">
                <a16:creationId xmlns:a16="http://schemas.microsoft.com/office/drawing/2014/main" id="{62BED694-F28F-3EDE-168C-2FD817329E7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8" name="Rechteck 7">
            <a:extLst>
              <a:ext uri="{FF2B5EF4-FFF2-40B4-BE49-F238E27FC236}">
                <a16:creationId xmlns:a16="http://schemas.microsoft.com/office/drawing/2014/main" id="{D7684576-E70F-B790-168D-9D09CF5BB9D4}"/>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02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1"/>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6"/>
                                        </p:tgtEl>
                                      </p:cBhvr>
                                    </p:animEffect>
                                    <p:anim calcmode="lin" valueType="num">
                                      <p:cBhvr>
                                        <p:cTn id="19" dur="3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6"/>
                                        </p:tgtEl>
                                        <p:attrNameLst>
                                          <p:attrName>ppt_h</p:attrName>
                                        </p:attrNameLst>
                                      </p:cBhvr>
                                      <p:tavLst>
                                        <p:tav tm="0">
                                          <p:val>
                                            <p:strVal val="ppt_h"/>
                                          </p:val>
                                        </p:tav>
                                        <p:tav tm="100000">
                                          <p:val>
                                            <p:strVal val="ppt_h"/>
                                          </p:val>
                                        </p:tav>
                                      </p:tavLst>
                                    </p:anim>
                                    <p:set>
                                      <p:cBhvr>
                                        <p:cTn id="21" dur="1" fill="hold">
                                          <p:stCondLst>
                                            <p:cond delay="299"/>
                                          </p:stCondLst>
                                        </p:cTn>
                                        <p:tgtEl>
                                          <p:spTgt spid="6"/>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300"/>
                                        <p:tgtEl>
                                          <p:spTgt spid="4"/>
                                        </p:tgtEl>
                                      </p:cBhvr>
                                    </p:animEffect>
                                    <p:anim calcmode="lin" valueType="num">
                                      <p:cBhvr>
                                        <p:cTn id="25" dur="300" fill="hold"/>
                                        <p:tgtEl>
                                          <p:spTgt spid="4"/>
                                        </p:tgtEl>
                                        <p:attrNameLst>
                                          <p:attrName>ppt_w</p:attrName>
                                        </p:attrNameLst>
                                      </p:cBhvr>
                                      <p:tavLst>
                                        <p:tav tm="0" fmla="#ppt_w*sin(2.5*pi*$)">
                                          <p:val>
                                            <p:fltVal val="0"/>
                                          </p:val>
                                        </p:tav>
                                        <p:tav tm="100000">
                                          <p:val>
                                            <p:fltVal val="1"/>
                                          </p:val>
                                        </p:tav>
                                      </p:tavLst>
                                    </p:anim>
                                    <p:anim calcmode="lin" valueType="num">
                                      <p:cBhvr>
                                        <p:cTn id="26" dur="3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1"/>
                  </p:tgtEl>
                </p:cond>
              </p:nextCondLst>
            </p:seq>
          </p:childTnLst>
        </p:cTn>
      </p:par>
    </p:tnLst>
    <p:bldLst>
      <p:bldP spid="51" grpId="0" animBg="1"/>
      <p:bldP spid="27" grpId="0" animBg="1"/>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 Rückblick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5" y="2246596"/>
            <a:ext cx="7011055" cy="1378089"/>
            <a:chOff x="3297416" y="4003373"/>
            <a:chExt cx="8622516"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6" y="4003373"/>
              <a:ext cx="7096287"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bg1"/>
                  </a:solidFill>
                  <a:latin typeface="Bahnschrift" panose="020B0502040204020203" pitchFamily="34" charset="0"/>
                  <a:sym typeface="Arial"/>
                </a:rPr>
                <a:t>Workshop Steuern</a:t>
              </a:r>
              <a:endParaRPr sz="140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7200" b="1">
                  <a:solidFill>
                    <a:schemeClr val="bg1"/>
                  </a:solidFill>
                  <a:latin typeface="Bahnschrift" panose="020B0502040204020203" pitchFamily="34" charset="0"/>
                  <a:sym typeface="Arial"/>
                </a:rPr>
                <a:t>Rückblick</a:t>
              </a:r>
              <a:endParaRPr sz="140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7244"/>
            <a:ext cx="1925436" cy="1925436"/>
          </a:xfrm>
          <a:prstGeom prst="ellipse">
            <a:avLst/>
          </a:prstGeom>
          <a:solidFill>
            <a:srgbClr val="FFFF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oogle Shape;189;p3">
            <a:extLst>
              <a:ext uri="{FF2B5EF4-FFF2-40B4-BE49-F238E27FC236}">
                <a16:creationId xmlns:a16="http://schemas.microsoft.com/office/drawing/2014/main" id="{CA40BD51-7F3B-6C6F-E6EE-1EBEB4DB887B}"/>
              </a:ext>
            </a:extLst>
          </p:cNvPr>
          <p:cNvPicPr preferRelativeResize="0"/>
          <p:nvPr userDrawn="1"/>
        </p:nvPicPr>
        <p:blipFill rotWithShape="1">
          <a:blip r:embed="rId2">
            <a:alphaModFix/>
          </a:blip>
          <a:srcRect/>
          <a:stretch/>
        </p:blipFill>
        <p:spPr>
          <a:xfrm>
            <a:off x="967611" y="2378825"/>
            <a:ext cx="1443952" cy="1360937"/>
          </a:xfrm>
          <a:prstGeom prst="rect">
            <a:avLst/>
          </a:prstGeom>
          <a:noFill/>
          <a:ln>
            <a:noFill/>
          </a:ln>
        </p:spPr>
      </p:pic>
    </p:spTree>
    <p:extLst>
      <p:ext uri="{BB962C8B-B14F-4D97-AF65-F5344CB8AC3E}">
        <p14:creationId xmlns:p14="http://schemas.microsoft.com/office/powerpoint/2010/main" val="586263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rage 13">
    <p:spTree>
      <p:nvGrpSpPr>
        <p:cNvPr id="1" name=""/>
        <p:cNvGrpSpPr/>
        <p:nvPr/>
      </p:nvGrpSpPr>
      <p:grpSpPr>
        <a:xfrm>
          <a:off x="0" y="0"/>
          <a:ext cx="0" cy="0"/>
          <a:chOff x="0" y="0"/>
          <a:chExt cx="0" cy="0"/>
        </a:xfrm>
      </p:grpSpPr>
      <p:sp>
        <p:nvSpPr>
          <p:cNvPr id="3" name="Rechteck: abgerundete Ecken 2">
            <a:hlinkClick r:id="rId2" action="ppaction://hlinksldjump"/>
            <a:extLst>
              <a:ext uri="{FF2B5EF4-FFF2-40B4-BE49-F238E27FC236}">
                <a16:creationId xmlns:a16="http://schemas.microsoft.com/office/drawing/2014/main" id="{54B8E809-AAB3-C305-E8A2-05068097C7E8}"/>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5" name="Google Shape;389;p14">
            <a:extLst>
              <a:ext uri="{FF2B5EF4-FFF2-40B4-BE49-F238E27FC236}">
                <a16:creationId xmlns:a16="http://schemas.microsoft.com/office/drawing/2014/main" id="{A537CB64-9397-2203-22FD-ED1C884CF711}"/>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Ich will mein Geld zurück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200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6" name="Freihandform: Form 5">
            <a:extLst>
              <a:ext uri="{FF2B5EF4-FFF2-40B4-BE49-F238E27FC236}">
                <a16:creationId xmlns:a16="http://schemas.microsoft.com/office/drawing/2014/main" id="{3E8582F4-013F-5D1B-8C06-8017A2CAB50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7" name="Rechteck: abgerundete Ecken 6">
            <a:extLst>
              <a:ext uri="{FF2B5EF4-FFF2-40B4-BE49-F238E27FC236}">
                <a16:creationId xmlns:a16="http://schemas.microsoft.com/office/drawing/2014/main" id="{B407C659-3283-FD5B-D548-C98E10BBE789}"/>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8" name="Rechteck: abgerundete Ecken 7">
            <a:extLst>
              <a:ext uri="{FF2B5EF4-FFF2-40B4-BE49-F238E27FC236}">
                <a16:creationId xmlns:a16="http://schemas.microsoft.com/office/drawing/2014/main" id="{47547353-3455-F7DB-F327-587762FEE111}"/>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Welche dieser</a:t>
            </a:r>
            <a:r>
              <a:rPr lang="de-DE" sz="2000" baseline="0">
                <a:solidFill>
                  <a:schemeClr val="bg1"/>
                </a:solidFill>
                <a:latin typeface="Bahnschrift" panose="020B0502040204020203" pitchFamily="34" charset="0"/>
                <a:cs typeface="Helvetica" panose="020B0604020202020204" pitchFamily="34" charset="0"/>
              </a:rPr>
              <a:t> Einkünfte musst du bei der </a:t>
            </a:r>
            <a:r>
              <a:rPr lang="de-DE" sz="2000">
                <a:solidFill>
                  <a:schemeClr val="bg1"/>
                </a:solidFill>
                <a:latin typeface="Bahnschrift" panose="020B0502040204020203" pitchFamily="34" charset="0"/>
                <a:cs typeface="Helvetica" panose="020B0604020202020204" pitchFamily="34" charset="0"/>
              </a:rPr>
              <a:t>Steuererklärung angeben</a:t>
            </a:r>
            <a:r>
              <a:rPr lang="de-DE" sz="2000" baseline="0">
                <a:solidFill>
                  <a:schemeClr val="bg1"/>
                </a:solidFill>
                <a:latin typeface="Bahnschrift" panose="020B0502040204020203" pitchFamily="34" charset="0"/>
                <a:cs typeface="Helvetica"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baseline="0">
                <a:solidFill>
                  <a:schemeClr val="bg1"/>
                </a:solidFill>
                <a:latin typeface="Bahnschrift" panose="020B0502040204020203" pitchFamily="34" charset="0"/>
                <a:ea typeface="Inter" panose="020B0502030000000004" pitchFamily="34" charset="0"/>
                <a:cs typeface="Helvetica" panose="020B0604020202020204" pitchFamily="34" charset="0"/>
              </a:rPr>
              <a:t>a) Gehalt/Lohn b) Zinserträge/Anlagerenditen c) Mieteinnahmen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9" name="Rechteck: abgerundete Ecken 8">
            <a:extLst>
              <a:ext uri="{FF2B5EF4-FFF2-40B4-BE49-F238E27FC236}">
                <a16:creationId xmlns:a16="http://schemas.microsoft.com/office/drawing/2014/main" id="{02697DBD-B4C7-1848-1BA1-8E653C12D059}"/>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2" name="Rechteck: abgerundete Ecken 11">
            <a:extLst>
              <a:ext uri="{FF2B5EF4-FFF2-40B4-BE49-F238E27FC236}">
                <a16:creationId xmlns:a16="http://schemas.microsoft.com/office/drawing/2014/main" id="{F605E741-A4AB-6151-355D-F293488A7325}"/>
              </a:ext>
            </a:extLst>
          </p:cNvPr>
          <p:cNvSpPr/>
          <p:nvPr userDrawn="1"/>
        </p:nvSpPr>
        <p:spPr>
          <a:xfrm>
            <a:off x="895149" y="3645594"/>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ea typeface="+mn-ea"/>
                <a:cs typeface="Helvetica" panose="020B0604020202020204" pitchFamily="34" charset="0"/>
              </a:rPr>
              <a:t>Alle davon.</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2" name="Grafik 1">
            <a:extLst>
              <a:ext uri="{FF2B5EF4-FFF2-40B4-BE49-F238E27FC236}">
                <a16:creationId xmlns:a16="http://schemas.microsoft.com/office/drawing/2014/main" id="{9FFDBEA6-2D38-03D4-2332-FF5B10CB0E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10" name="Grafik 9">
            <a:extLst>
              <a:ext uri="{FF2B5EF4-FFF2-40B4-BE49-F238E27FC236}">
                <a16:creationId xmlns:a16="http://schemas.microsoft.com/office/drawing/2014/main" id="{DF243003-4E16-FB36-58D7-FEFADF58711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14" name="Rechteck 13">
            <a:extLst>
              <a:ext uri="{FF2B5EF4-FFF2-40B4-BE49-F238E27FC236}">
                <a16:creationId xmlns:a16="http://schemas.microsoft.com/office/drawing/2014/main" id="{9833C62A-A4BD-64E8-87E0-EFF3FBB9BAAF}"/>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94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10"/>
                                        </p:tgtEl>
                                      </p:cBhvr>
                                    </p:animEffect>
                                    <p:anim calcmode="lin" valueType="num">
                                      <p:cBhvr>
                                        <p:cTn id="19" dur="3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10"/>
                                        </p:tgtEl>
                                        <p:attrNameLst>
                                          <p:attrName>ppt_h</p:attrName>
                                        </p:attrNameLst>
                                      </p:cBhvr>
                                      <p:tavLst>
                                        <p:tav tm="0">
                                          <p:val>
                                            <p:strVal val="ppt_h"/>
                                          </p:val>
                                        </p:tav>
                                        <p:tav tm="100000">
                                          <p:val>
                                            <p:strVal val="ppt_h"/>
                                          </p:val>
                                        </p:tav>
                                      </p:tavLst>
                                    </p:anim>
                                    <p:set>
                                      <p:cBhvr>
                                        <p:cTn id="21" dur="1" fill="hold">
                                          <p:stCondLst>
                                            <p:cond delay="299"/>
                                          </p:stCondLst>
                                        </p:cTn>
                                        <p:tgtEl>
                                          <p:spTgt spid="10"/>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300"/>
                                        <p:tgtEl>
                                          <p:spTgt spid="2"/>
                                        </p:tgtEl>
                                      </p:cBhvr>
                                    </p:animEffect>
                                    <p:anim calcmode="lin" valueType="num">
                                      <p:cBhvr>
                                        <p:cTn id="25" dur="300" fill="hold"/>
                                        <p:tgtEl>
                                          <p:spTgt spid="2"/>
                                        </p:tgtEl>
                                        <p:attrNameLst>
                                          <p:attrName>ppt_w</p:attrName>
                                        </p:attrNameLst>
                                      </p:cBhvr>
                                      <p:tavLst>
                                        <p:tav tm="0" fmla="#ppt_w*sin(2.5*pi*$)">
                                          <p:val>
                                            <p:fltVal val="0"/>
                                          </p:val>
                                        </p:tav>
                                        <p:tav tm="100000">
                                          <p:val>
                                            <p:fltVal val="1"/>
                                          </p:val>
                                        </p:tav>
                                      </p:tavLst>
                                    </p:anim>
                                    <p:anim calcmode="lin" valueType="num">
                                      <p:cBhvr>
                                        <p:cTn id="26"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childTnLst>
        </p:cTn>
      </p:par>
    </p:tnLst>
    <p:bldLst>
      <p:bldP spid="9" grpId="0" animBg="1"/>
      <p:bldP spid="12" grpId="0" animBg="1"/>
      <p:bldP spid="1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age 14">
    <p:spTree>
      <p:nvGrpSpPr>
        <p:cNvPr id="1" name=""/>
        <p:cNvGrpSpPr/>
        <p:nvPr/>
      </p:nvGrpSpPr>
      <p:grpSpPr>
        <a:xfrm>
          <a:off x="0" y="0"/>
          <a:ext cx="0" cy="0"/>
          <a:chOff x="0" y="0"/>
          <a:chExt cx="0" cy="0"/>
        </a:xfrm>
      </p:grpSpPr>
      <p:sp>
        <p:nvSpPr>
          <p:cNvPr id="16" name="Rechteck: abgerundete Ecken 15">
            <a:extLst>
              <a:ext uri="{FF2B5EF4-FFF2-40B4-BE49-F238E27FC236}">
                <a16:creationId xmlns:a16="http://schemas.microsoft.com/office/drawing/2014/main" id="{909851FF-7B10-7257-4CDB-78D2BEA1AF02}"/>
              </a:ext>
            </a:extLst>
          </p:cNvPr>
          <p:cNvSpPr/>
          <p:nvPr userDrawn="1"/>
        </p:nvSpPr>
        <p:spPr>
          <a:xfrm>
            <a:off x="895148" y="3649879"/>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1.230 Euro</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5" name="Rechteck: abgerundete Ecken 14">
            <a:extLst>
              <a:ext uri="{FF2B5EF4-FFF2-40B4-BE49-F238E27FC236}">
                <a16:creationId xmlns:a16="http://schemas.microsoft.com/office/drawing/2014/main" id="{FF2792A7-94D7-C8A1-0089-0A6B2383A0F3}"/>
              </a:ext>
            </a:extLst>
          </p:cNvPr>
          <p:cNvSpPr/>
          <p:nvPr userDrawn="1"/>
        </p:nvSpPr>
        <p:spPr>
          <a:xfrm>
            <a:off x="895149" y="3645594"/>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Wie nennt man den Betrag, den</a:t>
            </a:r>
            <a:r>
              <a:rPr lang="de-DE" sz="2000" baseline="0">
                <a:solidFill>
                  <a:schemeClr val="tx1"/>
                </a:solidFill>
                <a:latin typeface="Bahnschrift" panose="020B0502040204020203" pitchFamily="34" charset="0"/>
                <a:cs typeface="Helvetica" panose="020B0604020202020204" pitchFamily="34" charset="0"/>
              </a:rPr>
              <a:t> das Finanzamt von sich aus und ohne Nachweise als beruflich veranlasste Ausgaben anerkennt?</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9" name="Rechteck: abgerundete Ecken 8">
            <a:hlinkClick r:id="rId2" action="ppaction://hlinksldjump"/>
            <a:extLst>
              <a:ext uri="{FF2B5EF4-FFF2-40B4-BE49-F238E27FC236}">
                <a16:creationId xmlns:a16="http://schemas.microsoft.com/office/drawing/2014/main" id="{DBCF6375-DEDF-638A-E47B-97BAB31D747C}"/>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0" name="Google Shape;389;p14">
            <a:extLst>
              <a:ext uri="{FF2B5EF4-FFF2-40B4-BE49-F238E27FC236}">
                <a16:creationId xmlns:a16="http://schemas.microsoft.com/office/drawing/2014/main" id="{C96DBC6C-207D-E044-47E1-D5B18C1BE6A9}"/>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Ich will mein Geld zurück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300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11" name="Freihandform: Form 10">
            <a:extLst>
              <a:ext uri="{FF2B5EF4-FFF2-40B4-BE49-F238E27FC236}">
                <a16:creationId xmlns:a16="http://schemas.microsoft.com/office/drawing/2014/main" id="{69938974-56AB-D8FD-E086-BD9F61148F80}"/>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2" name="Rechteck: abgerundete Ecken 11">
            <a:extLst>
              <a:ext uri="{FF2B5EF4-FFF2-40B4-BE49-F238E27FC236}">
                <a16:creationId xmlns:a16="http://schemas.microsoft.com/office/drawing/2014/main" id="{1BEA19B3-D766-B26F-A166-D85A79CB84E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13" name="Rechteck: abgerundete Ecken 12">
            <a:extLst>
              <a:ext uri="{FF2B5EF4-FFF2-40B4-BE49-F238E27FC236}">
                <a16:creationId xmlns:a16="http://schemas.microsoft.com/office/drawing/2014/main" id="{968118F3-82BD-9F6D-AD79-48272785D07E}"/>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Formuliert die passende Frage zu folgender Antwort: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de-DE" sz="2000">
              <a:solidFill>
                <a:schemeClr val="bg1"/>
              </a:solidFill>
              <a:latin typeface="Bahnschrift" panose="020B0502040204020203" pitchFamily="34" charset="0"/>
              <a:ea typeface="Inter" panose="020B0502030000000004" pitchFamily="34" charset="0"/>
              <a:cs typeface="Helvetic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Werbungskostenpauschale oder</a:t>
            </a:r>
            <a:r>
              <a:rPr lang="de-DE" sz="2000" baseline="0">
                <a:solidFill>
                  <a:schemeClr val="bg1"/>
                </a:solidFill>
                <a:latin typeface="Bahnschrift" panose="020B0502040204020203" pitchFamily="34" charset="0"/>
                <a:ea typeface="Inter" panose="020B0502030000000004" pitchFamily="34" charset="0"/>
                <a:cs typeface="Helvetica" panose="020B0604020202020204" pitchFamily="34" charset="0"/>
              </a:rPr>
              <a:t> Arbeitnehmer-Pauschbetrag</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Rechteck: abgerundete Ecken 13">
            <a:extLst>
              <a:ext uri="{FF2B5EF4-FFF2-40B4-BE49-F238E27FC236}">
                <a16:creationId xmlns:a16="http://schemas.microsoft.com/office/drawing/2014/main" id="{12C1B1A4-1418-92AE-254E-B68E088CBA1D}"/>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Rechteck: abgerundete Ecken 3">
            <a:extLst>
              <a:ext uri="{FF2B5EF4-FFF2-40B4-BE49-F238E27FC236}">
                <a16:creationId xmlns:a16="http://schemas.microsoft.com/office/drawing/2014/main" id="{CAAF6B96-499D-F509-6003-B8BEDE386099}"/>
              </a:ext>
            </a:extLst>
          </p:cNvPr>
          <p:cNvSpPr/>
          <p:nvPr userDrawn="1"/>
        </p:nvSpPr>
        <p:spPr>
          <a:xfrm>
            <a:off x="895148" y="2158388"/>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Wie</a:t>
            </a:r>
            <a:r>
              <a:rPr lang="de-DE" sz="2000" baseline="0">
                <a:solidFill>
                  <a:schemeClr val="bg1"/>
                </a:solidFill>
                <a:latin typeface="Bahnschrift" panose="020B0502040204020203" pitchFamily="34" charset="0"/>
                <a:cs typeface="Helvetica" panose="020B0604020202020204" pitchFamily="34" charset="0"/>
              </a:rPr>
              <a:t> hoch ist die Werbungskostenpauschale im Jahr 2024?</a:t>
            </a:r>
            <a:endParaRPr lang="de-DE" sz="2000" i="1">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8" name="Rechteck: abgerundete Ecken 7">
            <a:extLst>
              <a:ext uri="{FF2B5EF4-FFF2-40B4-BE49-F238E27FC236}">
                <a16:creationId xmlns:a16="http://schemas.microsoft.com/office/drawing/2014/main" id="{A4730875-E67E-CB00-CDCB-ABBC1DFCB625}"/>
              </a:ext>
            </a:extLst>
          </p:cNvPr>
          <p:cNvSpPr/>
          <p:nvPr userDrawn="1"/>
        </p:nvSpPr>
        <p:spPr>
          <a:xfrm>
            <a:off x="6232634" y="5658850"/>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pic>
        <p:nvPicPr>
          <p:cNvPr id="2" name="Grafik 1">
            <a:extLst>
              <a:ext uri="{FF2B5EF4-FFF2-40B4-BE49-F238E27FC236}">
                <a16:creationId xmlns:a16="http://schemas.microsoft.com/office/drawing/2014/main" id="{0CF281CF-AD4B-22E3-579B-B3F7D9544F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17" name="Grafik 16">
            <a:extLst>
              <a:ext uri="{FF2B5EF4-FFF2-40B4-BE49-F238E27FC236}">
                <a16:creationId xmlns:a16="http://schemas.microsoft.com/office/drawing/2014/main" id="{0B45C44D-EBD9-5E63-BA4D-A7CFC762AE1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grpSp>
        <p:nvGrpSpPr>
          <p:cNvPr id="5" name="Gruppieren 4">
            <a:extLst>
              <a:ext uri="{FF2B5EF4-FFF2-40B4-BE49-F238E27FC236}">
                <a16:creationId xmlns:a16="http://schemas.microsoft.com/office/drawing/2014/main" id="{3B31ACF1-1935-6E73-287F-F0DD903194BE}"/>
              </a:ext>
            </a:extLst>
          </p:cNvPr>
          <p:cNvGrpSpPr/>
          <p:nvPr userDrawn="1"/>
        </p:nvGrpSpPr>
        <p:grpSpPr>
          <a:xfrm>
            <a:off x="725175" y="5098527"/>
            <a:ext cx="4183194" cy="1893881"/>
            <a:chOff x="5078342" y="5125046"/>
            <a:chExt cx="4183194" cy="1893881"/>
          </a:xfrm>
        </p:grpSpPr>
        <p:sp>
          <p:nvSpPr>
            <p:cNvPr id="6" name="Rechteck: abgerundete Ecken 5">
              <a:extLst>
                <a:ext uri="{FF2B5EF4-FFF2-40B4-BE49-F238E27FC236}">
                  <a16:creationId xmlns:a16="http://schemas.microsoft.com/office/drawing/2014/main" id="{3A6B9458-900E-59D2-246D-B840EB1971CE}"/>
                </a:ext>
              </a:extLst>
            </p:cNvPr>
            <p:cNvSpPr/>
            <p:nvPr userDrawn="1"/>
          </p:nvSpPr>
          <p:spPr>
            <a:xfrm>
              <a:off x="6232634" y="5654565"/>
              <a:ext cx="3028902" cy="781807"/>
            </a:xfrm>
            <a:prstGeom prst="roundRect">
              <a:avLst>
                <a:gd name="adj" fmla="val 50000"/>
              </a:avLst>
            </a:prstGeom>
            <a:solidFill>
              <a:srgbClr val="FFA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Doppelt </a:t>
              </a:r>
              <a:b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b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oder nichts</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7" name="Explosion: 8 Zacken 6">
              <a:extLst>
                <a:ext uri="{FF2B5EF4-FFF2-40B4-BE49-F238E27FC236}">
                  <a16:creationId xmlns:a16="http://schemas.microsoft.com/office/drawing/2014/main" id="{99B1851D-362E-882A-A47E-B5126AB9DF16}"/>
                </a:ext>
              </a:extLst>
            </p:cNvPr>
            <p:cNvSpPr/>
            <p:nvPr userDrawn="1"/>
          </p:nvSpPr>
          <p:spPr>
            <a:xfrm>
              <a:off x="5078342" y="5125046"/>
              <a:ext cx="1893881" cy="1893881"/>
            </a:xfrm>
            <a:prstGeom prst="irregularSeal1">
              <a:avLst/>
            </a:prstGeom>
            <a:solidFill>
              <a:srgbClr val="FFA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a:latin typeface="Bahnschrift" panose="020B0502040204020203" pitchFamily="34" charset="0"/>
                </a:rPr>
                <a:t>x2</a:t>
              </a:r>
            </a:p>
          </p:txBody>
        </p:sp>
      </p:grpSp>
      <p:sp>
        <p:nvSpPr>
          <p:cNvPr id="18" name="Rechteck 17">
            <a:extLst>
              <a:ext uri="{FF2B5EF4-FFF2-40B4-BE49-F238E27FC236}">
                <a16:creationId xmlns:a16="http://schemas.microsoft.com/office/drawing/2014/main" id="{B344C216-4958-75D6-1F0D-B7C24F8561D8}"/>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634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600" fill="hold"/>
                                        <p:tgtEl>
                                          <p:spTgt spid="5"/>
                                        </p:tgtEl>
                                        <p:attrNameLst>
                                          <p:attrName>ppt_w</p:attrName>
                                        </p:attrNameLst>
                                      </p:cBhvr>
                                      <p:tavLst>
                                        <p:tav tm="0">
                                          <p:val>
                                            <p:fltVal val="0"/>
                                          </p:val>
                                        </p:tav>
                                        <p:tav tm="100000">
                                          <p:val>
                                            <p:strVal val="#ppt_w"/>
                                          </p:val>
                                        </p:tav>
                                      </p:tavLst>
                                    </p:anim>
                                    <p:anim calcmode="lin" valueType="num">
                                      <p:cBhvr>
                                        <p:cTn id="20" dur="600" fill="hold"/>
                                        <p:tgtEl>
                                          <p:spTgt spid="5"/>
                                        </p:tgtEl>
                                        <p:attrNameLst>
                                          <p:attrName>ppt_h</p:attrName>
                                        </p:attrNameLst>
                                      </p:cBhvr>
                                      <p:tavLst>
                                        <p:tav tm="0">
                                          <p:val>
                                            <p:fltVal val="0"/>
                                          </p:val>
                                        </p:tav>
                                        <p:tav tm="100000">
                                          <p:val>
                                            <p:strVal val="#ppt_h"/>
                                          </p:val>
                                        </p:tav>
                                      </p:tavLst>
                                    </p:anim>
                                    <p:anim calcmode="lin" valueType="num">
                                      <p:cBhvr>
                                        <p:cTn id="21" dur="600" fill="hold"/>
                                        <p:tgtEl>
                                          <p:spTgt spid="5"/>
                                        </p:tgtEl>
                                        <p:attrNameLst>
                                          <p:attrName>style.rotation</p:attrName>
                                        </p:attrNameLst>
                                      </p:cBhvr>
                                      <p:tavLst>
                                        <p:tav tm="0">
                                          <p:val>
                                            <p:fltVal val="90"/>
                                          </p:val>
                                        </p:tav>
                                        <p:tav tm="100000">
                                          <p:val>
                                            <p:fltVal val="0"/>
                                          </p:val>
                                        </p:tav>
                                      </p:tavLst>
                                    </p:anim>
                                    <p:animEffect transition="in" filter="fade">
                                      <p:cBhvr>
                                        <p:cTn id="22" dur="600"/>
                                        <p:tgtEl>
                                          <p:spTgt spid="5"/>
                                        </p:tgtEl>
                                      </p:cBhvr>
                                    </p:animEffect>
                                  </p:childTnLst>
                                </p:cTn>
                              </p:par>
                              <p:par>
                                <p:cTn id="23" presetID="32" presetClass="emph" presetSubtype="0" repeatCount="3000" fill="hold" nodeType="withEffect">
                                  <p:stCondLst>
                                    <p:cond delay="0"/>
                                  </p:stCondLst>
                                  <p:childTnLst>
                                    <p:animRot by="120000">
                                      <p:cBhvr>
                                        <p:cTn id="24" dur="100" fill="hold">
                                          <p:stCondLst>
                                            <p:cond delay="0"/>
                                          </p:stCondLst>
                                        </p:cTn>
                                        <p:tgtEl>
                                          <p:spTgt spid="5"/>
                                        </p:tgtEl>
                                        <p:attrNameLst>
                                          <p:attrName>r</p:attrName>
                                        </p:attrNameLst>
                                      </p:cBhvr>
                                    </p:animRot>
                                    <p:animRot by="-240000">
                                      <p:cBhvr>
                                        <p:cTn id="25" dur="200" fill="hold">
                                          <p:stCondLst>
                                            <p:cond delay="200"/>
                                          </p:stCondLst>
                                        </p:cTn>
                                        <p:tgtEl>
                                          <p:spTgt spid="5"/>
                                        </p:tgtEl>
                                        <p:attrNameLst>
                                          <p:attrName>r</p:attrName>
                                        </p:attrNameLst>
                                      </p:cBhvr>
                                    </p:animRot>
                                    <p:animRot by="240000">
                                      <p:cBhvr>
                                        <p:cTn id="26" dur="200" fill="hold">
                                          <p:stCondLst>
                                            <p:cond delay="400"/>
                                          </p:stCondLst>
                                        </p:cTn>
                                        <p:tgtEl>
                                          <p:spTgt spid="5"/>
                                        </p:tgtEl>
                                        <p:attrNameLst>
                                          <p:attrName>r</p:attrName>
                                        </p:attrNameLst>
                                      </p:cBhvr>
                                    </p:animRot>
                                    <p:animRot by="-240000">
                                      <p:cBhvr>
                                        <p:cTn id="27" dur="200" fill="hold">
                                          <p:stCondLst>
                                            <p:cond delay="600"/>
                                          </p:stCondLst>
                                        </p:cTn>
                                        <p:tgtEl>
                                          <p:spTgt spid="5"/>
                                        </p:tgtEl>
                                        <p:attrNameLst>
                                          <p:attrName>r</p:attrName>
                                        </p:attrNameLst>
                                      </p:cBhvr>
                                    </p:animRot>
                                    <p:animRot by="120000">
                                      <p:cBhvr>
                                        <p:cTn id="28" dur="200" fill="hold">
                                          <p:stCondLst>
                                            <p:cond delay="800"/>
                                          </p:stCondLst>
                                        </p:cTn>
                                        <p:tgtEl>
                                          <p:spTgt spid="5"/>
                                        </p:tgtEl>
                                        <p:attrNameLst>
                                          <p:attrName>r</p:attrName>
                                        </p:attrNameLst>
                                      </p:cBhvr>
                                    </p:animRot>
                                  </p:childTnLst>
                                </p:cTn>
                              </p:par>
                              <p:par>
                                <p:cTn id="29" presetID="45" presetClass="exit" presetSubtype="0" fill="hold" nodeType="withEffect">
                                  <p:stCondLst>
                                    <p:cond delay="0"/>
                                  </p:stCondLst>
                                  <p:childTnLst>
                                    <p:animEffect transition="out" filter="fade">
                                      <p:cBhvr>
                                        <p:cTn id="30" dur="300"/>
                                        <p:tgtEl>
                                          <p:spTgt spid="17"/>
                                        </p:tgtEl>
                                      </p:cBhvr>
                                    </p:animEffect>
                                    <p:anim calcmode="lin" valueType="num">
                                      <p:cBhvr>
                                        <p:cTn id="31" dur="3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300"/>
                                        <p:tgtEl>
                                          <p:spTgt spid="17"/>
                                        </p:tgtEl>
                                        <p:attrNameLst>
                                          <p:attrName>ppt_h</p:attrName>
                                        </p:attrNameLst>
                                      </p:cBhvr>
                                      <p:tavLst>
                                        <p:tav tm="0">
                                          <p:val>
                                            <p:strVal val="ppt_h"/>
                                          </p:val>
                                        </p:tav>
                                        <p:tav tm="100000">
                                          <p:val>
                                            <p:strVal val="ppt_h"/>
                                          </p:val>
                                        </p:tav>
                                      </p:tavLst>
                                    </p:anim>
                                    <p:set>
                                      <p:cBhvr>
                                        <p:cTn id="33" dur="1" fill="hold">
                                          <p:stCondLst>
                                            <p:cond delay="299"/>
                                          </p:stCondLst>
                                        </p:cTn>
                                        <p:tgtEl>
                                          <p:spTgt spid="17"/>
                                        </p:tgtEl>
                                        <p:attrNameLst>
                                          <p:attrName>style.visibility</p:attrName>
                                        </p:attrNameLst>
                                      </p:cBhvr>
                                      <p:to>
                                        <p:strVal val="hidden"/>
                                      </p:to>
                                    </p:set>
                                  </p:childTnLst>
                                </p:cTn>
                              </p:par>
                              <p:par>
                                <p:cTn id="34" presetID="45"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300"/>
                                        <p:tgtEl>
                                          <p:spTgt spid="2"/>
                                        </p:tgtEl>
                                      </p:cBhvr>
                                    </p:animEffect>
                                    <p:anim calcmode="lin" valueType="num">
                                      <p:cBhvr>
                                        <p:cTn id="37" dur="300" fill="hold"/>
                                        <p:tgtEl>
                                          <p:spTgt spid="2"/>
                                        </p:tgtEl>
                                        <p:attrNameLst>
                                          <p:attrName>ppt_w</p:attrName>
                                        </p:attrNameLst>
                                      </p:cBhvr>
                                      <p:tavLst>
                                        <p:tav tm="0" fmla="#ppt_w*sin(2.5*pi*$)">
                                          <p:val>
                                            <p:fltVal val="0"/>
                                          </p:val>
                                        </p:tav>
                                        <p:tav tm="100000">
                                          <p:val>
                                            <p:fltVal val="1"/>
                                          </p:val>
                                        </p:tav>
                                      </p:tavLst>
                                    </p:anim>
                                    <p:anim calcmode="lin" valueType="num">
                                      <p:cBhvr>
                                        <p:cTn id="38"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1" presetClass="entr" presetSubtype="0" fill="hold" grpId="1"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8"/>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53"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childTnLst>
              </p:cTn>
              <p:nextCondLst>
                <p:cond evt="onClick" delay="0">
                  <p:tgtEl>
                    <p:spTgt spid="8"/>
                  </p:tgtEl>
                </p:cond>
              </p:nextCondLst>
            </p:seq>
          </p:childTnLst>
        </p:cTn>
      </p:par>
    </p:tnLst>
    <p:bldLst>
      <p:bldP spid="16" grpId="0" animBg="1"/>
      <p:bldP spid="15" grpId="0" animBg="1"/>
      <p:bldP spid="15" grpId="1" animBg="1"/>
      <p:bldP spid="14" grpId="0" animBg="1"/>
      <p:bldP spid="4" grpId="0" animBg="1"/>
      <p:bldP spid="8" grpId="0" animBg="1"/>
      <p:bldP spid="8" grpId="1" animBg="1"/>
      <p:bldP spid="1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age 15">
    <p:spTree>
      <p:nvGrpSpPr>
        <p:cNvPr id="1" name=""/>
        <p:cNvGrpSpPr/>
        <p:nvPr/>
      </p:nvGrpSpPr>
      <p:grpSpPr>
        <a:xfrm>
          <a:off x="0" y="0"/>
          <a:ext cx="0" cy="0"/>
          <a:chOff x="0" y="0"/>
          <a:chExt cx="0" cy="0"/>
        </a:xfrm>
      </p:grpSpPr>
      <p:sp>
        <p:nvSpPr>
          <p:cNvPr id="3" name="Rechteck: abgerundete Ecken 2">
            <a:hlinkClick r:id="rId2" action="ppaction://hlinksldjump"/>
            <a:extLst>
              <a:ext uri="{FF2B5EF4-FFF2-40B4-BE49-F238E27FC236}">
                <a16:creationId xmlns:a16="http://schemas.microsoft.com/office/drawing/2014/main" id="{5EBD34E1-61DA-D6CA-1ECF-48B6D70143FA}"/>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6" name="Google Shape;389;p14">
            <a:extLst>
              <a:ext uri="{FF2B5EF4-FFF2-40B4-BE49-F238E27FC236}">
                <a16:creationId xmlns:a16="http://schemas.microsoft.com/office/drawing/2014/main" id="{B7B327A4-5354-1726-BF34-E3729C6AF8A8}"/>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Ich will mein Geld zurück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400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7" name="Freihandform: Form 6">
            <a:extLst>
              <a:ext uri="{FF2B5EF4-FFF2-40B4-BE49-F238E27FC236}">
                <a16:creationId xmlns:a16="http://schemas.microsoft.com/office/drawing/2014/main" id="{36B69159-09A4-014E-B5F1-988482CB3071}"/>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8" name="Rechteck: abgerundete Ecken 7">
            <a:extLst>
              <a:ext uri="{FF2B5EF4-FFF2-40B4-BE49-F238E27FC236}">
                <a16:creationId xmlns:a16="http://schemas.microsoft.com/office/drawing/2014/main" id="{0DEEBCFD-3690-9AFF-F208-5B433C3696A6}"/>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9" name="Rechteck: abgerundete Ecken 8">
            <a:extLst>
              <a:ext uri="{FF2B5EF4-FFF2-40B4-BE49-F238E27FC236}">
                <a16:creationId xmlns:a16="http://schemas.microsoft.com/office/drawing/2014/main" id="{910D3F2D-5FB8-F523-EE2A-A32AB44583AE}"/>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Nennt drei Gründe, aus</a:t>
            </a:r>
            <a:r>
              <a:rPr lang="de-DE" sz="2000" baseline="0">
                <a:solidFill>
                  <a:schemeClr val="bg1"/>
                </a:solidFill>
                <a:latin typeface="Bahnschrift" panose="020B0502040204020203" pitchFamily="34" charset="0"/>
                <a:cs typeface="Helvetica" panose="020B0604020202020204" pitchFamily="34" charset="0"/>
              </a:rPr>
              <a:t> denen die Abgabe einer Steuererklärung für Arbeitnehmende verpflichtend sein kann.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0" name="Rechteck: abgerundete Ecken 9">
            <a:extLst>
              <a:ext uri="{FF2B5EF4-FFF2-40B4-BE49-F238E27FC236}">
                <a16:creationId xmlns:a16="http://schemas.microsoft.com/office/drawing/2014/main" id="{9C65B36B-8986-668C-1742-27FD06202A5A}"/>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1" name="Rechteck: abgerundete Ecken 10">
            <a:extLst>
              <a:ext uri="{FF2B5EF4-FFF2-40B4-BE49-F238E27FC236}">
                <a16:creationId xmlns:a16="http://schemas.microsoft.com/office/drawing/2014/main" id="{C0C93C79-6881-A918-9611-E77AE3214CA8}"/>
              </a:ext>
            </a:extLst>
          </p:cNvPr>
          <p:cNvSpPr/>
          <p:nvPr userDrawn="1"/>
        </p:nvSpPr>
        <p:spPr>
          <a:xfrm>
            <a:off x="895149" y="3645593"/>
            <a:ext cx="8366387" cy="1917543"/>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ea typeface="Inter" panose="020B0502030000000004" pitchFamily="34" charset="0"/>
                <a:cs typeface="Inter" panose="020B0502030000000004" pitchFamily="34" charset="0"/>
              </a:rPr>
              <a:t>Mehrere</a:t>
            </a:r>
            <a:r>
              <a:rPr lang="de-DE" sz="2000" baseline="0">
                <a:solidFill>
                  <a:schemeClr val="tx1"/>
                </a:solidFill>
                <a:latin typeface="Bahnschrift" panose="020B0502040204020203" pitchFamily="34" charset="0"/>
                <a:ea typeface="Inter" panose="020B0502030000000004" pitchFamily="34" charset="0"/>
                <a:cs typeface="Inter" panose="020B0502030000000004" pitchFamily="34" charset="0"/>
              </a:rPr>
              <a:t> Jobs parallel (davon einer in Steuerklasse 6), Lohnersatzleistungen (z. B. Arbeitslosengeld) von mehr als 410 Euro im gesamten Kalenderjahr, Steuerklasse 3/5 oder 4 mit Faktor (bei Eheleuten), Aufforderung zur Abgabe durch das Finanzamt, noch nicht versteuerte Einkünfte </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2" name="Grafik 1">
            <a:extLst>
              <a:ext uri="{FF2B5EF4-FFF2-40B4-BE49-F238E27FC236}">
                <a16:creationId xmlns:a16="http://schemas.microsoft.com/office/drawing/2014/main" id="{BA0812E6-B0C2-6A31-3008-EFB2C167184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5" name="Grafik 4">
            <a:extLst>
              <a:ext uri="{FF2B5EF4-FFF2-40B4-BE49-F238E27FC236}">
                <a16:creationId xmlns:a16="http://schemas.microsoft.com/office/drawing/2014/main" id="{04625E6D-3238-1A8F-7A41-0D9B29B252D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12" name="Rechteck 11">
            <a:extLst>
              <a:ext uri="{FF2B5EF4-FFF2-40B4-BE49-F238E27FC236}">
                <a16:creationId xmlns:a16="http://schemas.microsoft.com/office/drawing/2014/main" id="{ADBA6E71-707F-87AC-E250-CA22EF98BD8E}"/>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794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5"/>
                                        </p:tgtEl>
                                      </p:cBhvr>
                                    </p:animEffect>
                                    <p:anim calcmode="lin" valueType="num">
                                      <p:cBhvr>
                                        <p:cTn id="19" dur="3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5"/>
                                        </p:tgtEl>
                                        <p:attrNameLst>
                                          <p:attrName>ppt_h</p:attrName>
                                        </p:attrNameLst>
                                      </p:cBhvr>
                                      <p:tavLst>
                                        <p:tav tm="0">
                                          <p:val>
                                            <p:strVal val="ppt_h"/>
                                          </p:val>
                                        </p:tav>
                                        <p:tav tm="100000">
                                          <p:val>
                                            <p:strVal val="ppt_h"/>
                                          </p:val>
                                        </p:tav>
                                      </p:tavLst>
                                    </p:anim>
                                    <p:set>
                                      <p:cBhvr>
                                        <p:cTn id="21" dur="1" fill="hold">
                                          <p:stCondLst>
                                            <p:cond delay="299"/>
                                          </p:stCondLst>
                                        </p:cTn>
                                        <p:tgtEl>
                                          <p:spTgt spid="5"/>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300"/>
                                        <p:tgtEl>
                                          <p:spTgt spid="2"/>
                                        </p:tgtEl>
                                      </p:cBhvr>
                                    </p:animEffect>
                                    <p:anim calcmode="lin" valueType="num">
                                      <p:cBhvr>
                                        <p:cTn id="25" dur="300" fill="hold"/>
                                        <p:tgtEl>
                                          <p:spTgt spid="2"/>
                                        </p:tgtEl>
                                        <p:attrNameLst>
                                          <p:attrName>ppt_w</p:attrName>
                                        </p:attrNameLst>
                                      </p:cBhvr>
                                      <p:tavLst>
                                        <p:tav tm="0" fmla="#ppt_w*sin(2.5*pi*$)">
                                          <p:val>
                                            <p:fltVal val="0"/>
                                          </p:val>
                                        </p:tav>
                                        <p:tav tm="100000">
                                          <p:val>
                                            <p:fltVal val="1"/>
                                          </p:val>
                                        </p:tav>
                                      </p:tavLst>
                                    </p:anim>
                                    <p:anim calcmode="lin" valueType="num">
                                      <p:cBhvr>
                                        <p:cTn id="26"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childTnLst>
        </p:cTn>
      </p:par>
    </p:tnLst>
    <p:bldLst>
      <p:bldP spid="10" grpId="0" animBg="1"/>
      <p:bldP spid="11" grpId="0" animBg="1"/>
      <p:bldP spid="1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age 16">
    <p:spTree>
      <p:nvGrpSpPr>
        <p:cNvPr id="1" name=""/>
        <p:cNvGrpSpPr/>
        <p:nvPr/>
      </p:nvGrpSpPr>
      <p:grpSpPr>
        <a:xfrm>
          <a:off x="0" y="0"/>
          <a:ext cx="0" cy="0"/>
          <a:chOff x="0" y="0"/>
          <a:chExt cx="0" cy="0"/>
        </a:xfrm>
      </p:grpSpPr>
      <p:sp>
        <p:nvSpPr>
          <p:cNvPr id="3" name="Rechteck: abgerundete Ecken 2">
            <a:hlinkClick r:id="rId2" action="ppaction://hlinksldjump"/>
            <a:extLst>
              <a:ext uri="{FF2B5EF4-FFF2-40B4-BE49-F238E27FC236}">
                <a16:creationId xmlns:a16="http://schemas.microsoft.com/office/drawing/2014/main" id="{47257C8A-5F5F-4037-BFC4-D95F5BE15FA2}"/>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6" name="Google Shape;389;p14">
            <a:extLst>
              <a:ext uri="{FF2B5EF4-FFF2-40B4-BE49-F238E27FC236}">
                <a16:creationId xmlns:a16="http://schemas.microsoft.com/office/drawing/2014/main" id="{02F9726A-5C5A-1934-6593-F56E0FD3CE9E}"/>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Ich will mein Geld zurück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500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7" name="Freihandform: Form 6">
            <a:extLst>
              <a:ext uri="{FF2B5EF4-FFF2-40B4-BE49-F238E27FC236}">
                <a16:creationId xmlns:a16="http://schemas.microsoft.com/office/drawing/2014/main" id="{3212A87D-9EB7-0EF3-EF69-0A0A83683C87}"/>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8" name="Rechteck: abgerundete Ecken 7">
            <a:extLst>
              <a:ext uri="{FF2B5EF4-FFF2-40B4-BE49-F238E27FC236}">
                <a16:creationId xmlns:a16="http://schemas.microsoft.com/office/drawing/2014/main" id="{9AA54031-5C2F-7E14-4A9E-99004A70AF5C}"/>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9" name="Rechteck: abgerundete Ecken 8">
            <a:extLst>
              <a:ext uri="{FF2B5EF4-FFF2-40B4-BE49-F238E27FC236}">
                <a16:creationId xmlns:a16="http://schemas.microsoft.com/office/drawing/2014/main" id="{37B25A4C-2070-C578-A3F0-FCFD8735B6ED}"/>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Marc arbeitet als Kellner in einem gehobenen Restaurant. Welche dieser</a:t>
            </a:r>
            <a:r>
              <a:rPr lang="de-DE" sz="2000" baseline="0">
                <a:solidFill>
                  <a:schemeClr val="bg1"/>
                </a:solidFill>
                <a:latin typeface="Bahnschrift" panose="020B0502040204020203" pitchFamily="34" charset="0"/>
                <a:cs typeface="Helvetica" panose="020B0604020202020204" pitchFamily="34" charset="0"/>
              </a:rPr>
              <a:t> Ausgaben kann er als berufliche Ausgaben (Werbungskosten) absetzen? Begründet eure Auswahl.</a:t>
            </a:r>
          </a:p>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Inter" panose="020B0502030000000004" pitchFamily="34" charset="0"/>
              </a:rPr>
              <a:t>a) Arbeitsweg b)</a:t>
            </a:r>
            <a:r>
              <a:rPr lang="de-DE" sz="2000" baseline="0">
                <a:solidFill>
                  <a:schemeClr val="bg1"/>
                </a:solidFill>
                <a:latin typeface="Bahnschrift" panose="020B0502040204020203" pitchFamily="34" charset="0"/>
                <a:ea typeface="Inter" panose="020B0502030000000004" pitchFamily="34" charset="0"/>
                <a:cs typeface="Inter" panose="020B0502030000000004" pitchFamily="34" charset="0"/>
              </a:rPr>
              <a:t> schwarze Hose c) Friseurbesuch d) Laptop</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0" name="Rechteck: abgerundete Ecken 9">
            <a:extLst>
              <a:ext uri="{FF2B5EF4-FFF2-40B4-BE49-F238E27FC236}">
                <a16:creationId xmlns:a16="http://schemas.microsoft.com/office/drawing/2014/main" id="{97D7E02A-CFA2-6C0F-F960-5721E808FB93}"/>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1" name="Rechteck: abgerundete Ecken 10">
            <a:extLst>
              <a:ext uri="{FF2B5EF4-FFF2-40B4-BE49-F238E27FC236}">
                <a16:creationId xmlns:a16="http://schemas.microsoft.com/office/drawing/2014/main" id="{2D99D53B-EC0C-4A7E-BA35-A720AA9AED26}"/>
              </a:ext>
            </a:extLst>
          </p:cNvPr>
          <p:cNvSpPr/>
          <p:nvPr userDrawn="1"/>
        </p:nvSpPr>
        <p:spPr>
          <a:xfrm>
            <a:off x="895149" y="3645593"/>
            <a:ext cx="8366387" cy="1917543"/>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a) und b) sind absetzbar. </a:t>
            </a:r>
            <a:r>
              <a:rPr lang="de-DE" sz="2000" baseline="0">
                <a:solidFill>
                  <a:schemeClr val="tx1"/>
                </a:solidFill>
                <a:latin typeface="Bahnschrift" panose="020B0502040204020203" pitchFamily="34" charset="0"/>
                <a:cs typeface="Helvetica" panose="020B0604020202020204" pitchFamily="34" charset="0"/>
              </a:rPr>
              <a:t>Der Arbeitsweg gehört generell zu den beruflichen Ausgaben, eine schwarze Hose gehört in der Gastronomie zur Arbeitskleidung. Auch wenn das Aussehen als Kellner wichtig ist: Ein Friseurbesuch gehört nicht zu den beruflichen Ausgaben. Der Laptop wiederum ist für den Job nicht nötig und damit ebenso keine berufliche Aufwendung.</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4" name="Grafik 3">
            <a:extLst>
              <a:ext uri="{FF2B5EF4-FFF2-40B4-BE49-F238E27FC236}">
                <a16:creationId xmlns:a16="http://schemas.microsoft.com/office/drawing/2014/main" id="{00ADFB36-A217-C304-9161-7D4ABF5F65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5" name="Grafik 4">
            <a:extLst>
              <a:ext uri="{FF2B5EF4-FFF2-40B4-BE49-F238E27FC236}">
                <a16:creationId xmlns:a16="http://schemas.microsoft.com/office/drawing/2014/main" id="{649D51B8-3CE4-54C2-A2E3-57B9C1D7841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12" name="Rechteck 11">
            <a:extLst>
              <a:ext uri="{FF2B5EF4-FFF2-40B4-BE49-F238E27FC236}">
                <a16:creationId xmlns:a16="http://schemas.microsoft.com/office/drawing/2014/main" id="{EB987402-0DAB-7E11-0B66-53B22556194B}"/>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49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5"/>
                                        </p:tgtEl>
                                      </p:cBhvr>
                                    </p:animEffect>
                                    <p:anim calcmode="lin" valueType="num">
                                      <p:cBhvr>
                                        <p:cTn id="19" dur="3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5"/>
                                        </p:tgtEl>
                                        <p:attrNameLst>
                                          <p:attrName>ppt_h</p:attrName>
                                        </p:attrNameLst>
                                      </p:cBhvr>
                                      <p:tavLst>
                                        <p:tav tm="0">
                                          <p:val>
                                            <p:strVal val="ppt_h"/>
                                          </p:val>
                                        </p:tav>
                                        <p:tav tm="100000">
                                          <p:val>
                                            <p:strVal val="ppt_h"/>
                                          </p:val>
                                        </p:tav>
                                      </p:tavLst>
                                    </p:anim>
                                    <p:set>
                                      <p:cBhvr>
                                        <p:cTn id="21" dur="1" fill="hold">
                                          <p:stCondLst>
                                            <p:cond delay="299"/>
                                          </p:stCondLst>
                                        </p:cTn>
                                        <p:tgtEl>
                                          <p:spTgt spid="5"/>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300"/>
                                        <p:tgtEl>
                                          <p:spTgt spid="4"/>
                                        </p:tgtEl>
                                      </p:cBhvr>
                                    </p:animEffect>
                                    <p:anim calcmode="lin" valueType="num">
                                      <p:cBhvr>
                                        <p:cTn id="25" dur="300" fill="hold"/>
                                        <p:tgtEl>
                                          <p:spTgt spid="4"/>
                                        </p:tgtEl>
                                        <p:attrNameLst>
                                          <p:attrName>ppt_w</p:attrName>
                                        </p:attrNameLst>
                                      </p:cBhvr>
                                      <p:tavLst>
                                        <p:tav tm="0" fmla="#ppt_w*sin(2.5*pi*$)">
                                          <p:val>
                                            <p:fltVal val="0"/>
                                          </p:val>
                                        </p:tav>
                                        <p:tav tm="100000">
                                          <p:val>
                                            <p:fltVal val="1"/>
                                          </p:val>
                                        </p:tav>
                                      </p:tavLst>
                                    </p:anim>
                                    <p:anim calcmode="lin" valueType="num">
                                      <p:cBhvr>
                                        <p:cTn id="26" dur="3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childTnLst>
        </p:cTn>
      </p:par>
    </p:tnLst>
    <p:bldLst>
      <p:bldP spid="10" grpId="0" animBg="1"/>
      <p:bldP spid="11" grpId="0" animBg="1"/>
      <p:bldP spid="12"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schnitt Steuererklärung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806046" y="2450580"/>
            <a:ext cx="8144382" cy="1378089"/>
            <a:chOff x="3297417" y="4003373"/>
            <a:chExt cx="10016335"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bg1"/>
                  </a:solidFill>
                  <a:latin typeface="Bahnschrift" panose="020B0502040204020203" pitchFamily="34" charset="0"/>
                  <a:sym typeface="Arial"/>
                </a:rPr>
                <a:t>Teil II</a:t>
              </a:r>
              <a:endParaRPr sz="140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1001633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4400" b="1">
                  <a:solidFill>
                    <a:schemeClr val="bg1"/>
                  </a:solidFill>
                  <a:latin typeface="Bahnschrift" panose="020B0502040204020203" pitchFamily="34" charset="0"/>
                  <a:sym typeface="Arial"/>
                </a:rPr>
                <a:t>Die Steuererklärung machen</a:t>
              </a:r>
              <a:endParaRPr sz="90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7244"/>
            <a:ext cx="1925436" cy="1925436"/>
          </a:xfrm>
          <a:prstGeom prst="ellipse">
            <a:avLst/>
          </a:prstGeom>
          <a:solidFill>
            <a:srgbClr val="05C9D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7EE3428-6BAE-3C3C-7848-4E682A82DE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615" y="1970951"/>
            <a:ext cx="2547431" cy="2526057"/>
          </a:xfrm>
          <a:prstGeom prst="rect">
            <a:avLst/>
          </a:prstGeom>
        </p:spPr>
      </p:pic>
    </p:spTree>
    <p:extLst>
      <p:ext uri="{BB962C8B-B14F-4D97-AF65-F5344CB8AC3E}">
        <p14:creationId xmlns:p14="http://schemas.microsoft.com/office/powerpoint/2010/main" val="2974661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1 1/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5C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Steuererklärung, Fall 1: </a:t>
            </a:r>
            <a:r>
              <a:rPr lang="de-DE" sz="2800" b="1">
                <a:solidFill>
                  <a:srgbClr val="91D14C"/>
                </a:solidFill>
                <a:latin typeface="Bahnschrift" panose="020B0502040204020203" pitchFamily="34" charset="0"/>
                <a:sym typeface="Arial"/>
              </a:rPr>
              <a:t>Mareike</a:t>
            </a:r>
            <a:endParaRPr lang="de-DE" sz="2800">
              <a:solidFill>
                <a:srgbClr val="91D14C"/>
              </a:solidFill>
              <a:latin typeface="Bahnschrift" panose="020B0502040204020203" pitchFamily="34" charset="0"/>
            </a:endParaRP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SE-1 1/2</a:t>
            </a:r>
          </a:p>
        </p:txBody>
      </p:sp>
      <p:sp>
        <p:nvSpPr>
          <p:cNvPr id="9" name="Rechteck: abgerundete Ecken 32">
            <a:extLst>
              <a:ext uri="{FF2B5EF4-FFF2-40B4-BE49-F238E27FC236}">
                <a16:creationId xmlns:a16="http://schemas.microsoft.com/office/drawing/2014/main" id="{28662F6A-70C4-A6D2-1410-909F773114BB}"/>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Mareike hat im April 2023 ihren ersten Job angefangen, direkt nach ihrem Studium. Ihre Freundin Anh rät ihr, für 2023 eine Steuererklärung zu machen. Das würde sich für sie richtig lohnen. </a:t>
            </a:r>
          </a:p>
          <a:p>
            <a:endParaRPr lang="de-DE" sz="1600">
              <a:solidFill>
                <a:srgbClr val="232D38"/>
              </a:solidFill>
              <a:effectLst/>
              <a:latin typeface="Bahnschrift" panose="020B0502040204020203" pitchFamily="34" charset="0"/>
              <a:ea typeface="Times New Roman" panose="02020603050405020304" pitchFamily="18" charset="0"/>
            </a:endParaRPr>
          </a:p>
          <a:p>
            <a:r>
              <a:rPr lang="de-DE" sz="1600">
                <a:solidFill>
                  <a:srgbClr val="232D38"/>
                </a:solidFill>
                <a:effectLst/>
                <a:latin typeface="Bahnschrift" panose="020B0502040204020203" pitchFamily="34" charset="0"/>
                <a:ea typeface="Times New Roman" panose="02020603050405020304" pitchFamily="18" charset="0"/>
              </a:rPr>
              <a:t>Mareike hat da so ihre Zweifel. Denn ihrer Einschätzung nach hat sie keine besonderen Ausgaben, die sie von der Steuer absetzen kann. Und überhaupt: Wenn sie einmal damit anfängt, eine Steuererklärung zu erstellen, dann muss sie das ab sofort ja jedes Jahr tun. Oder?</a:t>
            </a:r>
          </a:p>
        </p:txBody>
      </p:sp>
      <p:pic>
        <p:nvPicPr>
          <p:cNvPr id="6" name="Grafik 5" descr="Ein Bild, das Clipart enthält.&#10;&#10;Automatisch generierte Beschreibung">
            <a:extLst>
              <a:ext uri="{FF2B5EF4-FFF2-40B4-BE49-F238E27FC236}">
                <a16:creationId xmlns:a16="http://schemas.microsoft.com/office/drawing/2014/main" id="{1108542E-C00C-E09C-7E5F-9CF3D92F2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891" y="2557289"/>
            <a:ext cx="961018" cy="1050555"/>
          </a:xfrm>
          <a:prstGeom prst="rect">
            <a:avLst/>
          </a:prstGeom>
        </p:spPr>
      </p:pic>
      <p:sp>
        <p:nvSpPr>
          <p:cNvPr id="2" name="Textfeld 1">
            <a:extLst>
              <a:ext uri="{FF2B5EF4-FFF2-40B4-BE49-F238E27FC236}">
                <a16:creationId xmlns:a16="http://schemas.microsoft.com/office/drawing/2014/main" id="{3468E902-39FB-D09A-E40F-A6461646AB2F}"/>
              </a:ext>
            </a:extLst>
          </p:cNvPr>
          <p:cNvSpPr txBox="1"/>
          <p:nvPr userDrawn="1"/>
        </p:nvSpPr>
        <p:spPr>
          <a:xfrm>
            <a:off x="895149" y="4342057"/>
            <a:ext cx="9213050" cy="2704241"/>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0" indent="0">
              <a:lnSpc>
                <a:spcPct val="100000"/>
              </a:lnSpc>
              <a:spcBef>
                <a:spcPts val="0"/>
              </a:spcBef>
              <a:buNone/>
            </a:pPr>
            <a:r>
              <a:rPr lang="de-DE" sz="1600">
                <a:latin typeface="Bahnschrift" panose="020B0502040204020203" pitchFamily="34" charset="0"/>
                <a:ea typeface="+mn-lt"/>
                <a:cs typeface="+mn-lt"/>
              </a:rPr>
              <a:t>Bearbeitet die Aufgaben auf der nächsten Seite/Folie. </a:t>
            </a:r>
            <a:br>
              <a:rPr lang="de-DE" sz="1600">
                <a:latin typeface="Bahnschrift" panose="020B0502040204020203" pitchFamily="34" charset="0"/>
                <a:ea typeface="+mn-lt"/>
                <a:cs typeface="+mn-lt"/>
              </a:rPr>
            </a:br>
            <a:r>
              <a:rPr lang="de-DE" sz="1600">
                <a:latin typeface="Bahnschrift" panose="020B0502040204020203" pitchFamily="34" charset="0"/>
                <a:ea typeface="+mn-lt"/>
                <a:cs typeface="+mn-lt"/>
              </a:rPr>
              <a:t>Präsentiert eure Ergebnisse im Anschluss im Plenum. </a:t>
            </a:r>
          </a:p>
          <a:p>
            <a:pPr marL="0" indent="0">
              <a:lnSpc>
                <a:spcPct val="100000"/>
              </a:lnSpc>
              <a:spcBef>
                <a:spcPts val="0"/>
              </a:spcBef>
              <a:buNone/>
            </a:pPr>
            <a:endParaRPr lang="de-DE" sz="1600">
              <a:latin typeface="Bahnschrift" panose="020B0502040204020203" pitchFamily="34" charset="0"/>
              <a:ea typeface="+mn-lt"/>
              <a:cs typeface="+mn-lt"/>
            </a:endParaRPr>
          </a:p>
          <a:p>
            <a:pPr marL="0" indent="0">
              <a:lnSpc>
                <a:spcPct val="100000"/>
              </a:lnSpc>
              <a:spcBef>
                <a:spcPts val="0"/>
              </a:spcBef>
              <a:buNone/>
            </a:pPr>
            <a:r>
              <a:rPr lang="de-DE" sz="1600">
                <a:latin typeface="Bahnschrift" panose="020B0502040204020203" pitchFamily="34" charset="0"/>
                <a:ea typeface="+mn-lt"/>
                <a:cs typeface="+mn-lt"/>
              </a:rPr>
              <a:t>Die Quellen, die ihr – neben der Google-Suche – bei </a:t>
            </a:r>
            <a:br>
              <a:rPr lang="de-DE" sz="1600">
                <a:latin typeface="Bahnschrift" panose="020B0502040204020203" pitchFamily="34" charset="0"/>
                <a:ea typeface="+mn-lt"/>
                <a:cs typeface="+mn-lt"/>
              </a:rPr>
            </a:br>
            <a:r>
              <a:rPr lang="de-DE" sz="1600">
                <a:latin typeface="Bahnschrift" panose="020B0502040204020203" pitchFamily="34" charset="0"/>
                <a:ea typeface="+mn-lt"/>
                <a:cs typeface="+mn-lt"/>
              </a:rPr>
              <a:t>eurer Recherche heranziehen solltet, findet ihr im </a:t>
            </a:r>
            <a:br>
              <a:rPr lang="de-DE" sz="1600">
                <a:latin typeface="Bahnschrift" panose="020B0502040204020203" pitchFamily="34" charset="0"/>
                <a:ea typeface="+mn-lt"/>
                <a:cs typeface="+mn-lt"/>
              </a:rPr>
            </a:br>
            <a:r>
              <a:rPr lang="de-DE" sz="1600">
                <a:latin typeface="Bahnschrift" panose="020B0502040204020203" pitchFamily="34" charset="0"/>
                <a:ea typeface="+mn-lt"/>
                <a:cs typeface="+mn-lt"/>
              </a:rPr>
              <a:t>Materialpaket hinter folgendem Link bzw. QR-Code: </a:t>
            </a:r>
          </a:p>
          <a:p>
            <a:pPr marL="0" indent="0">
              <a:lnSpc>
                <a:spcPct val="100000"/>
              </a:lnSpc>
              <a:spcBef>
                <a:spcPts val="0"/>
              </a:spcBef>
              <a:buNone/>
            </a:pPr>
            <a:endParaRPr lang="de-DE" sz="1600">
              <a:latin typeface="Bahnschrift" panose="020B0502040204020203" pitchFamily="34" charset="0"/>
              <a:ea typeface="+mn-lt"/>
              <a:cs typeface="+mn-lt"/>
              <a:hlinkClick r:id="rId3"/>
            </a:endParaRPr>
          </a:p>
        </p:txBody>
      </p:sp>
    </p:spTree>
    <p:extLst>
      <p:ext uri="{BB962C8B-B14F-4D97-AF65-F5344CB8AC3E}">
        <p14:creationId xmlns:p14="http://schemas.microsoft.com/office/powerpoint/2010/main" val="1998914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1 2/2">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E12A9EC8-8C30-5D22-570F-DC6689A082C1}"/>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5C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4" name="Rechteck: abgerundete Ecken 23">
            <a:extLst>
              <a:ext uri="{FF2B5EF4-FFF2-40B4-BE49-F238E27FC236}">
                <a16:creationId xmlns:a16="http://schemas.microsoft.com/office/drawing/2014/main" id="{D24BC618-062C-AAC1-9E1B-698650762C3C}"/>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SE-1 2/2</a:t>
            </a:r>
          </a:p>
        </p:txBody>
      </p:sp>
      <p:sp>
        <p:nvSpPr>
          <p:cNvPr id="25" name="Rechteck: abgerundete Ecken 32">
            <a:extLst>
              <a:ext uri="{FF2B5EF4-FFF2-40B4-BE49-F238E27FC236}">
                <a16:creationId xmlns:a16="http://schemas.microsoft.com/office/drawing/2014/main" id="{597BF264-BBB6-5C6A-BEB3-E04C260E0336}"/>
              </a:ext>
            </a:extLst>
          </p:cNvPr>
          <p:cNvSpPr/>
          <p:nvPr userDrawn="1"/>
        </p:nvSpPr>
        <p:spPr>
          <a:xfrm>
            <a:off x="895149" y="1870582"/>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1. Beurteilt, ob sich eine Steuererklärung für Mareike lohnt, selbst wenn sie keine besonderen Ausgaben hat, die sie absetzen kann. Begründet eure Antwort.</a:t>
            </a:r>
          </a:p>
        </p:txBody>
      </p:sp>
      <p:pic>
        <p:nvPicPr>
          <p:cNvPr id="27" name="Grafik 26">
            <a:extLst>
              <a:ext uri="{FF2B5EF4-FFF2-40B4-BE49-F238E27FC236}">
                <a16:creationId xmlns:a16="http://schemas.microsoft.com/office/drawing/2014/main" id="{757B4EA2-16F4-1F34-2AC8-2028FC5A30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93" y="5563402"/>
            <a:ext cx="2197995" cy="2179553"/>
          </a:xfrm>
          <a:prstGeom prst="rect">
            <a:avLst/>
          </a:prstGeom>
        </p:spPr>
      </p:pic>
      <p:sp>
        <p:nvSpPr>
          <p:cNvPr id="29" name="Rechteck: abgerundete Ecken 32">
            <a:extLst>
              <a:ext uri="{FF2B5EF4-FFF2-40B4-BE49-F238E27FC236}">
                <a16:creationId xmlns:a16="http://schemas.microsoft.com/office/drawing/2014/main" id="{39B3A197-BA72-C595-6D65-C94E85DD57D0}"/>
              </a:ext>
            </a:extLst>
          </p:cNvPr>
          <p:cNvSpPr/>
          <p:nvPr userDrawn="1"/>
        </p:nvSpPr>
        <p:spPr>
          <a:xfrm>
            <a:off x="895149" y="2877528"/>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2. Einmal Steuererklärung, immer Steuererklärung? Überprüft Mareikes Annahme, bei Abgabe einer Steuererklärung auch in den Folgejahren zur Abgabe verpflichtet zu sein. </a:t>
            </a:r>
          </a:p>
        </p:txBody>
      </p:sp>
      <p:sp>
        <p:nvSpPr>
          <p:cNvPr id="30" name="Rechteck: abgerundete Ecken 32">
            <a:extLst>
              <a:ext uri="{FF2B5EF4-FFF2-40B4-BE49-F238E27FC236}">
                <a16:creationId xmlns:a16="http://schemas.microsoft.com/office/drawing/2014/main" id="{4A1AE782-B87E-3228-6428-4470EB95ED7F}"/>
              </a:ext>
            </a:extLst>
          </p:cNvPr>
          <p:cNvSpPr/>
          <p:nvPr userDrawn="1"/>
        </p:nvSpPr>
        <p:spPr>
          <a:xfrm>
            <a:off x="897926" y="3884474"/>
            <a:ext cx="9213050" cy="1546402"/>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3. Zusatzaufgabe: Nennt Kosten, die Mareike womöglich übersehen hat. Was könnte sie von der Steuer umsetzen?</a:t>
            </a:r>
            <a:br>
              <a:rPr lang="de-DE" sz="1600">
                <a:solidFill>
                  <a:srgbClr val="232D38"/>
                </a:solidFill>
                <a:effectLst/>
                <a:latin typeface="Bahnschrift" panose="020B0502040204020203" pitchFamily="34" charset="0"/>
                <a:ea typeface="Times New Roman" panose="02020603050405020304" pitchFamily="18" charset="0"/>
              </a:rPr>
            </a:br>
            <a:br>
              <a:rPr lang="de-DE" sz="1600">
                <a:solidFill>
                  <a:srgbClr val="232D38"/>
                </a:solidFill>
                <a:effectLst/>
                <a:latin typeface="Bahnschrift" panose="020B0502040204020203" pitchFamily="34" charset="0"/>
                <a:ea typeface="Times New Roman" panose="02020603050405020304" pitchFamily="18" charset="0"/>
              </a:rPr>
            </a:br>
            <a:r>
              <a:rPr lang="de-DE" sz="1600" i="1">
                <a:solidFill>
                  <a:srgbClr val="232D38"/>
                </a:solidFill>
                <a:effectLst/>
                <a:latin typeface="Bahnschrift" panose="020B0502040204020203" pitchFamily="34" charset="0"/>
                <a:ea typeface="Times New Roman" panose="02020603050405020304" pitchFamily="18" charset="0"/>
              </a:rPr>
              <a:t>Wichtig zu wissen: In Kleinstadt gibt es keine Hochschule und ihre Bachelorarbeit hat Mareike Ende Januar 2023 abgegeben.</a:t>
            </a:r>
          </a:p>
        </p:txBody>
      </p:sp>
      <p:sp>
        <p:nvSpPr>
          <p:cNvPr id="2" name="Google Shape;389;p14">
            <a:extLst>
              <a:ext uri="{FF2B5EF4-FFF2-40B4-BE49-F238E27FC236}">
                <a16:creationId xmlns:a16="http://schemas.microsoft.com/office/drawing/2014/main" id="{0AB273FF-CA6C-9EC2-EBD3-24A9B4242098}"/>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Steuererklärung, Fall 1: </a:t>
            </a:r>
            <a:r>
              <a:rPr lang="de-DE" sz="2800" b="1">
                <a:solidFill>
                  <a:srgbClr val="91D14C"/>
                </a:solidFill>
                <a:latin typeface="Bahnschrift" panose="020B0502040204020203" pitchFamily="34" charset="0"/>
                <a:sym typeface="Arial"/>
              </a:rPr>
              <a:t>Mareike</a:t>
            </a:r>
            <a:endParaRPr lang="de-DE" sz="2800">
              <a:solidFill>
                <a:srgbClr val="91D14C"/>
              </a:solidFill>
              <a:latin typeface="Bahnschrift" panose="020B0502040204020203" pitchFamily="34" charset="0"/>
            </a:endParaRPr>
          </a:p>
        </p:txBody>
      </p:sp>
    </p:spTree>
    <p:extLst>
      <p:ext uri="{BB962C8B-B14F-4D97-AF65-F5344CB8AC3E}">
        <p14:creationId xmlns:p14="http://schemas.microsoft.com/office/powerpoint/2010/main" val="2998721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2 1/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5C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SE-2 1/2</a:t>
            </a:r>
          </a:p>
        </p:txBody>
      </p:sp>
      <p:sp>
        <p:nvSpPr>
          <p:cNvPr id="9" name="Rechteck: abgerundete Ecken 32">
            <a:extLst>
              <a:ext uri="{FF2B5EF4-FFF2-40B4-BE49-F238E27FC236}">
                <a16:creationId xmlns:a16="http://schemas.microsoft.com/office/drawing/2014/main" id="{28662F6A-70C4-A6D2-1410-909F773114BB}"/>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Anh arbeitet in Kleinstadt, wohnt aber außerhalb. Zur Arbeit fährt sie mit dem</a:t>
            </a:r>
            <a:br>
              <a:rPr lang="de-DE" sz="1600">
                <a:solidFill>
                  <a:srgbClr val="232D38"/>
                </a:solidFill>
                <a:effectLst/>
                <a:latin typeface="Bahnschrift" panose="020B0502040204020203" pitchFamily="34" charset="0"/>
                <a:ea typeface="Times New Roman" panose="02020603050405020304" pitchFamily="18" charset="0"/>
              </a:rPr>
            </a:br>
            <a:r>
              <a:rPr lang="de-DE" sz="1600">
                <a:solidFill>
                  <a:srgbClr val="232D38"/>
                </a:solidFill>
                <a:effectLst/>
                <a:latin typeface="Bahnschrift" panose="020B0502040204020203" pitchFamily="34" charset="0"/>
                <a:ea typeface="Times New Roman" panose="02020603050405020304" pitchFamily="18" charset="0"/>
              </a:rPr>
              <a:t>Fahrrad – 22 Kilometer hin, 22 zurück. Ganz schön sportlich. An gut 200 Arbeitstagen hat </a:t>
            </a:r>
            <a:br>
              <a:rPr lang="de-DE" sz="1600">
                <a:solidFill>
                  <a:srgbClr val="232D38"/>
                </a:solidFill>
                <a:effectLst/>
                <a:latin typeface="Bahnschrift" panose="020B0502040204020203" pitchFamily="34" charset="0"/>
                <a:ea typeface="Times New Roman" panose="02020603050405020304" pitchFamily="18" charset="0"/>
              </a:rPr>
            </a:br>
            <a:r>
              <a:rPr lang="de-DE" sz="1600">
                <a:solidFill>
                  <a:srgbClr val="232D38"/>
                </a:solidFill>
                <a:effectLst/>
                <a:latin typeface="Bahnschrift" panose="020B0502040204020203" pitchFamily="34" charset="0"/>
                <a:ea typeface="Times New Roman" panose="02020603050405020304" pitchFamily="18" charset="0"/>
              </a:rPr>
              <a:t>sie das 2023 gemacht. </a:t>
            </a:r>
          </a:p>
          <a:p>
            <a:endParaRPr lang="de-DE" sz="1600">
              <a:solidFill>
                <a:srgbClr val="232D38"/>
              </a:solidFill>
              <a:effectLst/>
              <a:latin typeface="Bahnschrift" panose="020B0502040204020203" pitchFamily="34" charset="0"/>
              <a:ea typeface="Times New Roman" panose="02020603050405020304" pitchFamily="18" charset="0"/>
            </a:endParaRPr>
          </a:p>
          <a:p>
            <a:r>
              <a:rPr lang="de-DE" sz="1600">
                <a:solidFill>
                  <a:srgbClr val="232D38"/>
                </a:solidFill>
                <a:effectLst/>
                <a:latin typeface="Bahnschrift" panose="020B0502040204020203" pitchFamily="34" charset="0"/>
                <a:ea typeface="Times New Roman" panose="02020603050405020304" pitchFamily="18" charset="0"/>
              </a:rPr>
              <a:t>Manchmal fragt sich Anh, ob sie nicht Zeit einsparen und mit dem Auto fahren sollte. Das kostet zwar Sprit – dafür aber könnte sie die Fahrtkosten von der Steuer absetzen. Diese „Pendlerpauschale“ gibt’s ja schließlich nur für Autofahrer. Oder?</a:t>
            </a:r>
          </a:p>
        </p:txBody>
      </p:sp>
      <p:pic>
        <p:nvPicPr>
          <p:cNvPr id="5" name="Grafik 4" descr="Ein Bild, das Logo enthält.&#10;&#10;Automatisch generierte Beschreibung">
            <a:extLst>
              <a:ext uri="{FF2B5EF4-FFF2-40B4-BE49-F238E27FC236}">
                <a16:creationId xmlns:a16="http://schemas.microsoft.com/office/drawing/2014/main" id="{7071D352-B844-DB36-8CA4-D88B8A818B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630"/>
          <a:stretch/>
        </p:blipFill>
        <p:spPr>
          <a:xfrm>
            <a:off x="489891" y="2650409"/>
            <a:ext cx="934036" cy="864312"/>
          </a:xfrm>
          <a:prstGeom prst="rect">
            <a:avLst/>
          </a:prstGeom>
        </p:spPr>
      </p:pic>
      <p:sp>
        <p:nvSpPr>
          <p:cNvPr id="2" name="Google Shape;389;p14">
            <a:extLst>
              <a:ext uri="{FF2B5EF4-FFF2-40B4-BE49-F238E27FC236}">
                <a16:creationId xmlns:a16="http://schemas.microsoft.com/office/drawing/2014/main" id="{925B8364-467D-2F8C-CE20-CBC5F5E716C3}"/>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Steuererklärung, Fall 2: </a:t>
            </a:r>
            <a:r>
              <a:rPr lang="de-DE" sz="2800" b="1">
                <a:solidFill>
                  <a:srgbClr val="91D14C"/>
                </a:solidFill>
                <a:latin typeface="Bahnschrift" panose="020B0502040204020203" pitchFamily="34" charset="0"/>
                <a:sym typeface="Arial"/>
              </a:rPr>
              <a:t>Anh</a:t>
            </a:r>
            <a:endParaRPr lang="de-DE" sz="2800">
              <a:solidFill>
                <a:srgbClr val="91D14C"/>
              </a:solidFill>
              <a:latin typeface="Bahnschrift" panose="020B0502040204020203" pitchFamily="34" charset="0"/>
            </a:endParaRPr>
          </a:p>
        </p:txBody>
      </p:sp>
      <p:sp>
        <p:nvSpPr>
          <p:cNvPr id="7" name="Textfeld 6">
            <a:extLst>
              <a:ext uri="{FF2B5EF4-FFF2-40B4-BE49-F238E27FC236}">
                <a16:creationId xmlns:a16="http://schemas.microsoft.com/office/drawing/2014/main" id="{A03D5C5A-3478-3A3C-9B3B-382467823978}"/>
              </a:ext>
            </a:extLst>
          </p:cNvPr>
          <p:cNvSpPr txBox="1"/>
          <p:nvPr userDrawn="1"/>
        </p:nvSpPr>
        <p:spPr>
          <a:xfrm>
            <a:off x="895149" y="4342057"/>
            <a:ext cx="9213050" cy="2704241"/>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0" indent="0">
              <a:lnSpc>
                <a:spcPct val="100000"/>
              </a:lnSpc>
              <a:spcBef>
                <a:spcPts val="0"/>
              </a:spcBef>
              <a:buNone/>
            </a:pPr>
            <a:r>
              <a:rPr lang="de-DE" sz="1600">
                <a:latin typeface="Bahnschrift" panose="020B0502040204020203" pitchFamily="34" charset="0"/>
                <a:ea typeface="+mn-lt"/>
                <a:cs typeface="+mn-lt"/>
              </a:rPr>
              <a:t>Bearbeitet die Aufgaben auf der nächsten Seite/Folie. </a:t>
            </a:r>
            <a:br>
              <a:rPr lang="de-DE" sz="1600">
                <a:latin typeface="Bahnschrift" panose="020B0502040204020203" pitchFamily="34" charset="0"/>
                <a:ea typeface="+mn-lt"/>
                <a:cs typeface="+mn-lt"/>
              </a:rPr>
            </a:br>
            <a:r>
              <a:rPr lang="de-DE" sz="1600">
                <a:latin typeface="Bahnschrift" panose="020B0502040204020203" pitchFamily="34" charset="0"/>
                <a:ea typeface="+mn-lt"/>
                <a:cs typeface="+mn-lt"/>
              </a:rPr>
              <a:t>Präsentiert eure Ergebnisse im Anschluss im Plenum. </a:t>
            </a:r>
          </a:p>
          <a:p>
            <a:pPr marL="0" indent="0">
              <a:lnSpc>
                <a:spcPct val="100000"/>
              </a:lnSpc>
              <a:spcBef>
                <a:spcPts val="0"/>
              </a:spcBef>
              <a:buNone/>
            </a:pPr>
            <a:endParaRPr lang="de-DE" sz="1600">
              <a:latin typeface="Bahnschrift" panose="020B0502040204020203" pitchFamily="34" charset="0"/>
              <a:ea typeface="+mn-lt"/>
              <a:cs typeface="+mn-lt"/>
            </a:endParaRPr>
          </a:p>
          <a:p>
            <a:pPr marL="0" indent="0">
              <a:lnSpc>
                <a:spcPct val="100000"/>
              </a:lnSpc>
              <a:spcBef>
                <a:spcPts val="0"/>
              </a:spcBef>
              <a:buNone/>
            </a:pPr>
            <a:r>
              <a:rPr lang="de-DE" sz="1600">
                <a:latin typeface="Bahnschrift" panose="020B0502040204020203" pitchFamily="34" charset="0"/>
                <a:ea typeface="+mn-lt"/>
                <a:cs typeface="+mn-lt"/>
              </a:rPr>
              <a:t>Die Quellen, die ihr – neben der Google-Suche – bei </a:t>
            </a:r>
            <a:br>
              <a:rPr lang="de-DE" sz="1600">
                <a:latin typeface="Bahnschrift" panose="020B0502040204020203" pitchFamily="34" charset="0"/>
                <a:ea typeface="+mn-lt"/>
                <a:cs typeface="+mn-lt"/>
              </a:rPr>
            </a:br>
            <a:r>
              <a:rPr lang="de-DE" sz="1600">
                <a:latin typeface="Bahnschrift" panose="020B0502040204020203" pitchFamily="34" charset="0"/>
                <a:ea typeface="+mn-lt"/>
                <a:cs typeface="+mn-lt"/>
              </a:rPr>
              <a:t>eurer Recherche heranziehen solltet, findet ihr im </a:t>
            </a:r>
            <a:br>
              <a:rPr lang="de-DE" sz="1600">
                <a:latin typeface="Bahnschrift" panose="020B0502040204020203" pitchFamily="34" charset="0"/>
                <a:ea typeface="+mn-lt"/>
                <a:cs typeface="+mn-lt"/>
              </a:rPr>
            </a:br>
            <a:r>
              <a:rPr lang="de-DE" sz="1600">
                <a:latin typeface="Bahnschrift" panose="020B0502040204020203" pitchFamily="34" charset="0"/>
                <a:ea typeface="+mn-lt"/>
                <a:cs typeface="+mn-lt"/>
              </a:rPr>
              <a:t>Materialpaket hinter folgendem Link bzw. QR-Code: </a:t>
            </a:r>
          </a:p>
          <a:p>
            <a:pPr marL="0" indent="0">
              <a:lnSpc>
                <a:spcPct val="100000"/>
              </a:lnSpc>
              <a:spcBef>
                <a:spcPts val="0"/>
              </a:spcBef>
              <a:buNone/>
            </a:pPr>
            <a:endParaRPr lang="de-DE" sz="1600">
              <a:latin typeface="Bahnschrift" panose="020B0502040204020203" pitchFamily="34" charset="0"/>
              <a:ea typeface="+mn-lt"/>
              <a:cs typeface="+mn-lt"/>
              <a:hlinkClick r:id="rId3"/>
            </a:endParaRPr>
          </a:p>
        </p:txBody>
      </p:sp>
    </p:spTree>
    <p:extLst>
      <p:ext uri="{BB962C8B-B14F-4D97-AF65-F5344CB8AC3E}">
        <p14:creationId xmlns:p14="http://schemas.microsoft.com/office/powerpoint/2010/main" val="997786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2 2/2">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E12A9EC8-8C30-5D22-570F-DC6689A082C1}"/>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5C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4" name="Rechteck: abgerundete Ecken 23">
            <a:extLst>
              <a:ext uri="{FF2B5EF4-FFF2-40B4-BE49-F238E27FC236}">
                <a16:creationId xmlns:a16="http://schemas.microsoft.com/office/drawing/2014/main" id="{D24BC618-062C-AAC1-9E1B-698650762C3C}"/>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SE-2 2/2</a:t>
            </a:r>
          </a:p>
        </p:txBody>
      </p:sp>
      <p:sp>
        <p:nvSpPr>
          <p:cNvPr id="25" name="Rechteck: abgerundete Ecken 32">
            <a:extLst>
              <a:ext uri="{FF2B5EF4-FFF2-40B4-BE49-F238E27FC236}">
                <a16:creationId xmlns:a16="http://schemas.microsoft.com/office/drawing/2014/main" id="{597BF264-BBB6-5C6A-BEB3-E04C260E0336}"/>
              </a:ext>
            </a:extLst>
          </p:cNvPr>
          <p:cNvSpPr/>
          <p:nvPr userDrawn="1"/>
        </p:nvSpPr>
        <p:spPr>
          <a:xfrm>
            <a:off x="895149" y="1870582"/>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1. Berechnet den Geldbetrag, den Anh über die Pendlerpauschale in ihrer Steuererklärung geltend machen könnte. Erläutert euren Rechenweg.</a:t>
            </a:r>
          </a:p>
        </p:txBody>
      </p:sp>
      <p:pic>
        <p:nvPicPr>
          <p:cNvPr id="27" name="Grafik 26">
            <a:extLst>
              <a:ext uri="{FF2B5EF4-FFF2-40B4-BE49-F238E27FC236}">
                <a16:creationId xmlns:a16="http://schemas.microsoft.com/office/drawing/2014/main" id="{757B4EA2-16F4-1F34-2AC8-2028FC5A30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93" y="5563402"/>
            <a:ext cx="2197995" cy="2179553"/>
          </a:xfrm>
          <a:prstGeom prst="rect">
            <a:avLst/>
          </a:prstGeom>
        </p:spPr>
      </p:pic>
      <p:sp>
        <p:nvSpPr>
          <p:cNvPr id="29" name="Rechteck: abgerundete Ecken 32">
            <a:extLst>
              <a:ext uri="{FF2B5EF4-FFF2-40B4-BE49-F238E27FC236}">
                <a16:creationId xmlns:a16="http://schemas.microsoft.com/office/drawing/2014/main" id="{39B3A197-BA72-C595-6D65-C94E85DD57D0}"/>
              </a:ext>
            </a:extLst>
          </p:cNvPr>
          <p:cNvSpPr/>
          <p:nvPr userDrawn="1"/>
        </p:nvSpPr>
        <p:spPr>
          <a:xfrm>
            <a:off x="895149" y="2877528"/>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2. Beurteilt, ob sich eine Steuererklärung für Anh lohnen würde, wenn sie nur die Fahrtkosten abzusetzen hätte.</a:t>
            </a:r>
          </a:p>
        </p:txBody>
      </p:sp>
      <p:sp>
        <p:nvSpPr>
          <p:cNvPr id="30" name="Rechteck: abgerundete Ecken 32">
            <a:extLst>
              <a:ext uri="{FF2B5EF4-FFF2-40B4-BE49-F238E27FC236}">
                <a16:creationId xmlns:a16="http://schemas.microsoft.com/office/drawing/2014/main" id="{4A1AE782-B87E-3228-6428-4470EB95ED7F}"/>
              </a:ext>
            </a:extLst>
          </p:cNvPr>
          <p:cNvSpPr/>
          <p:nvPr userDrawn="1"/>
        </p:nvSpPr>
        <p:spPr>
          <a:xfrm>
            <a:off x="897926" y="3884474"/>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3. Überprüft </a:t>
            </a:r>
            <a:r>
              <a:rPr lang="de-DE" sz="1600" err="1">
                <a:solidFill>
                  <a:srgbClr val="232D38"/>
                </a:solidFill>
                <a:effectLst/>
                <a:latin typeface="Bahnschrift" panose="020B0502040204020203" pitchFamily="34" charset="0"/>
                <a:ea typeface="Times New Roman" panose="02020603050405020304" pitchFamily="18" charset="0"/>
              </a:rPr>
              <a:t>Anhs</a:t>
            </a:r>
            <a:r>
              <a:rPr lang="de-DE" sz="1600">
                <a:solidFill>
                  <a:srgbClr val="232D38"/>
                </a:solidFill>
                <a:effectLst/>
                <a:latin typeface="Bahnschrift" panose="020B0502040204020203" pitchFamily="34" charset="0"/>
                <a:ea typeface="Times New Roman" panose="02020603050405020304" pitchFamily="18" charset="0"/>
              </a:rPr>
              <a:t> Vermutung, nur bei Fahrten mit dem Auto von der Pendlerpauschale profitieren zu können.</a:t>
            </a:r>
          </a:p>
        </p:txBody>
      </p:sp>
      <p:sp>
        <p:nvSpPr>
          <p:cNvPr id="3" name="Rechteck: abgerundete Ecken 32">
            <a:extLst>
              <a:ext uri="{FF2B5EF4-FFF2-40B4-BE49-F238E27FC236}">
                <a16:creationId xmlns:a16="http://schemas.microsoft.com/office/drawing/2014/main" id="{2C1DF89D-04CB-77FF-36A1-F0DFBFF73676}"/>
              </a:ext>
            </a:extLst>
          </p:cNvPr>
          <p:cNvSpPr/>
          <p:nvPr userDrawn="1"/>
        </p:nvSpPr>
        <p:spPr>
          <a:xfrm>
            <a:off x="895149" y="4891420"/>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4. Zusatzaufgabe: Prüft, ob für Anh die Mobilitätsprämie infrage kommt. Begründet eure Antwort.</a:t>
            </a:r>
          </a:p>
        </p:txBody>
      </p:sp>
      <p:sp>
        <p:nvSpPr>
          <p:cNvPr id="4" name="Google Shape;389;p14">
            <a:extLst>
              <a:ext uri="{FF2B5EF4-FFF2-40B4-BE49-F238E27FC236}">
                <a16:creationId xmlns:a16="http://schemas.microsoft.com/office/drawing/2014/main" id="{644EB984-ED1A-FBF2-A8C1-5C84868E8965}"/>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Steuererklärung, Fall 2: </a:t>
            </a:r>
            <a:r>
              <a:rPr lang="de-DE" sz="2800" b="1">
                <a:solidFill>
                  <a:srgbClr val="91D14C"/>
                </a:solidFill>
                <a:latin typeface="Bahnschrift" panose="020B0502040204020203" pitchFamily="34" charset="0"/>
                <a:sym typeface="Arial"/>
              </a:rPr>
              <a:t>Anh</a:t>
            </a:r>
            <a:endParaRPr lang="de-DE" sz="2800">
              <a:solidFill>
                <a:srgbClr val="91D14C"/>
              </a:solidFill>
              <a:latin typeface="Bahnschrift" panose="020B0502040204020203" pitchFamily="34" charset="0"/>
            </a:endParaRPr>
          </a:p>
        </p:txBody>
      </p:sp>
      <p:sp>
        <p:nvSpPr>
          <p:cNvPr id="6" name="Textfeld 5">
            <a:extLst>
              <a:ext uri="{FF2B5EF4-FFF2-40B4-BE49-F238E27FC236}">
                <a16:creationId xmlns:a16="http://schemas.microsoft.com/office/drawing/2014/main" id="{98129D53-CF67-7B34-7F59-3192AD434840}"/>
              </a:ext>
            </a:extLst>
          </p:cNvPr>
          <p:cNvSpPr txBox="1"/>
          <p:nvPr userDrawn="1"/>
        </p:nvSpPr>
        <p:spPr>
          <a:xfrm>
            <a:off x="2988614" y="6020343"/>
            <a:ext cx="7119585" cy="738664"/>
          </a:xfrm>
          <a:prstGeom prst="rect">
            <a:avLst/>
          </a:prstGeom>
          <a:noFill/>
        </p:spPr>
        <p:txBody>
          <a:bodyPr wrap="square">
            <a:spAutoFit/>
          </a:bodyPr>
          <a:lstStyle/>
          <a:p>
            <a:pPr marL="0" lvl="0" indent="0">
              <a:lnSpc>
                <a:spcPct val="100000"/>
              </a:lnSpc>
              <a:spcBef>
                <a:spcPts val="0"/>
              </a:spcBef>
              <a:buFont typeface="Arial" panose="020B0604020202020204" pitchFamily="34" charset="0"/>
              <a:buNone/>
            </a:pPr>
            <a:r>
              <a:rPr lang="de-DE" sz="1400" i="1">
                <a:latin typeface="Bahnschrift" panose="020B0502040204020203" pitchFamily="34" charset="0"/>
                <a:ea typeface="+mn-lt"/>
                <a:cs typeface="+mn-lt"/>
              </a:rPr>
              <a:t>Hinweise: Fahrtkosten sind Teil der Werbungskosten. „Grundfreibetrag“ ist der Teil des Einkommens, auf den keinerlei Steuern anfallen (Grundfreibetrag 2023: 10.908 Euro, Grundfreibetrag 2024: 11.604 Euro).</a:t>
            </a:r>
          </a:p>
        </p:txBody>
      </p:sp>
    </p:spTree>
    <p:extLst>
      <p:ext uri="{BB962C8B-B14F-4D97-AF65-F5344CB8AC3E}">
        <p14:creationId xmlns:p14="http://schemas.microsoft.com/office/powerpoint/2010/main" val="881390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3 1/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5C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SE-3 1/2</a:t>
            </a:r>
          </a:p>
        </p:txBody>
      </p:sp>
      <p:sp>
        <p:nvSpPr>
          <p:cNvPr id="9" name="Rechteck: abgerundete Ecken 32">
            <a:extLst>
              <a:ext uri="{FF2B5EF4-FFF2-40B4-BE49-F238E27FC236}">
                <a16:creationId xmlns:a16="http://schemas.microsoft.com/office/drawing/2014/main" id="{28662F6A-70C4-A6D2-1410-909F773114BB}"/>
              </a:ext>
            </a:extLst>
          </p:cNvPr>
          <p:cNvSpPr/>
          <p:nvPr userDrawn="1"/>
        </p:nvSpPr>
        <p:spPr>
          <a:xfrm>
            <a:off x="895149" y="1870582"/>
            <a:ext cx="9213050" cy="26662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Blick in die Zukunft: Es ist Mitte Juli. Mareike und </a:t>
            </a:r>
            <a:r>
              <a:rPr lang="de-DE" sz="1600" dirty="0" err="1">
                <a:solidFill>
                  <a:srgbClr val="232D38"/>
                </a:solidFill>
                <a:effectLst/>
                <a:latin typeface="Bahnschrift" panose="020B0502040204020203" pitchFamily="34" charset="0"/>
                <a:ea typeface="Times New Roman" panose="02020603050405020304" pitchFamily="18" charset="0"/>
              </a:rPr>
              <a:t>Anh</a:t>
            </a:r>
            <a:r>
              <a:rPr lang="de-DE" sz="1600" dirty="0">
                <a:solidFill>
                  <a:srgbClr val="232D38"/>
                </a:solidFill>
                <a:effectLst/>
                <a:latin typeface="Bahnschrift" panose="020B0502040204020203" pitchFamily="34" charset="0"/>
                <a:ea typeface="Times New Roman" panose="02020603050405020304" pitchFamily="18" charset="0"/>
              </a:rPr>
              <a:t> haben beschlossen, ihre Steuererklärung für 2023 zu machen – müssten sie nicht, aber die Hoffnung auf eine  Rückerstattung ist groß. Da die Frist für diese Steuererklärung am 02. September abläuft, wollen sie es nicht auf die lange Bank schieben.</a:t>
            </a:r>
            <a:r>
              <a:rPr lang="de-DE" sz="1600" baseline="30000" dirty="0">
                <a:solidFill>
                  <a:srgbClr val="232D38"/>
                </a:solidFill>
                <a:effectLst/>
                <a:latin typeface="Bahnschrift" panose="020B0502040204020203" pitchFamily="34" charset="0"/>
                <a:ea typeface="Times New Roman" panose="02020603050405020304" pitchFamily="18" charset="0"/>
              </a:rPr>
              <a:t>1</a:t>
            </a:r>
            <a:r>
              <a:rPr lang="de-DE" sz="1600" dirty="0">
                <a:solidFill>
                  <a:srgbClr val="232D38"/>
                </a:solidFill>
                <a:effectLst/>
                <a:latin typeface="Bahnschrift" panose="020B0502040204020203" pitchFamily="34" charset="0"/>
                <a:ea typeface="Times New Roman" panose="02020603050405020304" pitchFamily="18" charset="0"/>
              </a:rPr>
              <a:t> Mit ihren Unterlagen gehen die beiden zu ihrer Bekannten Indira, die sich privat viel mit dem Thema Steuern beschäftigt hat, und bitten sie um Hilfe beim Ausfüllen ihrer Steuererklärungen. Doch Indira reagiert abweisend: „Also, erstens habt ihr noch mehr als genug Zeit, die Steuererklärung zu machen. Zweitens hab ich mit meinen beiden Jobs überhaupt keine Zeit dafür. Und drittens darf ich euch beim Ausfüllen gar nicht helfen, selbst wenn ich Zeit dafür hätte.“ Stimmt es, was Indira sagt? Oder sind das nur faule Ausreden?</a:t>
            </a:r>
          </a:p>
        </p:txBody>
      </p:sp>
      <p:pic>
        <p:nvPicPr>
          <p:cNvPr id="6" name="Grafik 5" descr="Ein Bild, das Logo enthält.&#10;&#10;Automatisch generierte Beschreibung">
            <a:extLst>
              <a:ext uri="{FF2B5EF4-FFF2-40B4-BE49-F238E27FC236}">
                <a16:creationId xmlns:a16="http://schemas.microsoft.com/office/drawing/2014/main" id="{856638A5-1361-C1E2-CAB8-75E805DAA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891" y="2568586"/>
            <a:ext cx="852541" cy="943990"/>
          </a:xfrm>
          <a:prstGeom prst="rect">
            <a:avLst/>
          </a:prstGeom>
        </p:spPr>
      </p:pic>
      <p:sp>
        <p:nvSpPr>
          <p:cNvPr id="2" name="Google Shape;389;p14">
            <a:extLst>
              <a:ext uri="{FF2B5EF4-FFF2-40B4-BE49-F238E27FC236}">
                <a16:creationId xmlns:a16="http://schemas.microsoft.com/office/drawing/2014/main" id="{0E8360CE-8FC9-BC1D-487B-0E17F15F8ED4}"/>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Steuererklärung, Fall 3: </a:t>
            </a:r>
            <a:r>
              <a:rPr lang="de-DE" sz="2800" b="1">
                <a:solidFill>
                  <a:srgbClr val="91D14C"/>
                </a:solidFill>
                <a:latin typeface="Bahnschrift" panose="020B0502040204020203" pitchFamily="34" charset="0"/>
                <a:sym typeface="Arial"/>
              </a:rPr>
              <a:t>Indira</a:t>
            </a:r>
            <a:endParaRPr lang="de-DE" sz="2800">
              <a:solidFill>
                <a:srgbClr val="91D14C"/>
              </a:solidFill>
              <a:latin typeface="Bahnschrift" panose="020B0502040204020203" pitchFamily="34" charset="0"/>
            </a:endParaRPr>
          </a:p>
        </p:txBody>
      </p:sp>
      <p:sp>
        <p:nvSpPr>
          <p:cNvPr id="7" name="Textfeld 6">
            <a:extLst>
              <a:ext uri="{FF2B5EF4-FFF2-40B4-BE49-F238E27FC236}">
                <a16:creationId xmlns:a16="http://schemas.microsoft.com/office/drawing/2014/main" id="{11C81334-E426-1D62-A80D-F3273A71EDCD}"/>
              </a:ext>
            </a:extLst>
          </p:cNvPr>
          <p:cNvSpPr txBox="1"/>
          <p:nvPr userDrawn="1"/>
        </p:nvSpPr>
        <p:spPr>
          <a:xfrm>
            <a:off x="895149" y="4636342"/>
            <a:ext cx="9213050" cy="3134454"/>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dirty="0"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dirty="0">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0" indent="0">
              <a:lnSpc>
                <a:spcPct val="100000"/>
              </a:lnSpc>
              <a:spcBef>
                <a:spcPts val="0"/>
              </a:spcBef>
              <a:buNone/>
            </a:pPr>
            <a:r>
              <a:rPr lang="de-DE" sz="1600" dirty="0">
                <a:latin typeface="Bahnschrift" panose="020B0502040204020203" pitchFamily="34" charset="0"/>
                <a:ea typeface="+mn-lt"/>
                <a:cs typeface="+mn-lt"/>
              </a:rPr>
              <a:t>Bearbeitet die Aufgaben auf der nächsten Seite/Folie. </a:t>
            </a:r>
            <a:br>
              <a:rPr lang="de-DE" sz="1600" dirty="0">
                <a:latin typeface="Bahnschrift" panose="020B0502040204020203" pitchFamily="34" charset="0"/>
                <a:ea typeface="+mn-lt"/>
                <a:cs typeface="+mn-lt"/>
              </a:rPr>
            </a:br>
            <a:r>
              <a:rPr lang="de-DE" sz="1600" dirty="0">
                <a:latin typeface="Bahnschrift" panose="020B0502040204020203" pitchFamily="34" charset="0"/>
                <a:ea typeface="+mn-lt"/>
                <a:cs typeface="+mn-lt"/>
              </a:rPr>
              <a:t>Präsentiert eure Ergebnisse im Anschluss im Plenum. </a:t>
            </a:r>
          </a:p>
          <a:p>
            <a:pPr marL="0" indent="0">
              <a:lnSpc>
                <a:spcPct val="100000"/>
              </a:lnSpc>
              <a:spcBef>
                <a:spcPts val="0"/>
              </a:spcBef>
              <a:buNone/>
            </a:pPr>
            <a:endParaRPr lang="de-DE" sz="1600" dirty="0">
              <a:latin typeface="Bahnschrift" panose="020B0502040204020203" pitchFamily="34" charset="0"/>
              <a:ea typeface="+mn-lt"/>
              <a:cs typeface="+mn-lt"/>
            </a:endParaRPr>
          </a:p>
          <a:p>
            <a:pPr marL="0" indent="0">
              <a:lnSpc>
                <a:spcPct val="100000"/>
              </a:lnSpc>
              <a:spcBef>
                <a:spcPts val="0"/>
              </a:spcBef>
              <a:buNone/>
            </a:pPr>
            <a:r>
              <a:rPr lang="de-DE" sz="1600" dirty="0">
                <a:latin typeface="Bahnschrift" panose="020B0502040204020203" pitchFamily="34" charset="0"/>
                <a:ea typeface="+mn-lt"/>
                <a:cs typeface="+mn-lt"/>
              </a:rPr>
              <a:t>Die Quellen, die ihr – neben der Google-Suche – bei </a:t>
            </a:r>
            <a:br>
              <a:rPr lang="de-DE" sz="1600" dirty="0">
                <a:latin typeface="Bahnschrift" panose="020B0502040204020203" pitchFamily="34" charset="0"/>
                <a:ea typeface="+mn-lt"/>
                <a:cs typeface="+mn-lt"/>
              </a:rPr>
            </a:br>
            <a:r>
              <a:rPr lang="de-DE" sz="1600" dirty="0">
                <a:latin typeface="Bahnschrift" panose="020B0502040204020203" pitchFamily="34" charset="0"/>
                <a:ea typeface="+mn-lt"/>
                <a:cs typeface="+mn-lt"/>
              </a:rPr>
              <a:t>eurer Recherche heranziehen solltet, findet ihr im </a:t>
            </a:r>
            <a:br>
              <a:rPr lang="de-DE" sz="1600" dirty="0">
                <a:latin typeface="Bahnschrift" panose="020B0502040204020203" pitchFamily="34" charset="0"/>
                <a:ea typeface="+mn-lt"/>
                <a:cs typeface="+mn-lt"/>
              </a:rPr>
            </a:br>
            <a:r>
              <a:rPr lang="de-DE" sz="1600" dirty="0">
                <a:latin typeface="Bahnschrift" panose="020B0502040204020203" pitchFamily="34" charset="0"/>
                <a:ea typeface="+mn-lt"/>
                <a:cs typeface="+mn-lt"/>
              </a:rPr>
              <a:t>Materialpaket hinter folgendem Link bzw. QR-Code:</a:t>
            </a:r>
          </a:p>
          <a:p>
            <a:pPr marL="0" indent="0">
              <a:lnSpc>
                <a:spcPct val="100000"/>
              </a:lnSpc>
              <a:spcBef>
                <a:spcPts val="0"/>
              </a:spcBef>
              <a:buNone/>
            </a:pPr>
            <a:r>
              <a:rPr lang="de-DE" sz="1600" dirty="0">
                <a:latin typeface="Bahnschrift" panose="020B0502040204020203" pitchFamily="34" charset="0"/>
                <a:ea typeface="+mn-lt"/>
                <a:cs typeface="+mn-lt"/>
              </a:rPr>
              <a:t> </a:t>
            </a:r>
          </a:p>
          <a:p>
            <a:pPr marL="0" indent="0">
              <a:lnSpc>
                <a:spcPct val="100000"/>
              </a:lnSpc>
              <a:spcBef>
                <a:spcPts val="0"/>
              </a:spcBef>
              <a:buNone/>
            </a:pPr>
            <a:r>
              <a:rPr lang="de-DE" sz="1600" baseline="30000" dirty="0">
                <a:latin typeface="Bahnschrift" panose="020B0502040204020203" pitchFamily="34" charset="0"/>
                <a:ea typeface="+mn-lt"/>
                <a:cs typeface="+mn-lt"/>
              </a:rPr>
              <a:t>1 Ab dem folgenden Steuerjahr 2024 läuft die Frist am 31.Juli ab. </a:t>
            </a:r>
          </a:p>
          <a:p>
            <a:pPr marL="0" indent="0">
              <a:lnSpc>
                <a:spcPct val="100000"/>
              </a:lnSpc>
              <a:spcBef>
                <a:spcPts val="0"/>
              </a:spcBef>
              <a:buNone/>
            </a:pPr>
            <a:endParaRPr lang="de-DE" sz="1600" dirty="0">
              <a:latin typeface="Bahnschrift" panose="020B0502040204020203" pitchFamily="34" charset="0"/>
              <a:ea typeface="+mn-lt"/>
              <a:cs typeface="+mn-lt"/>
              <a:hlinkClick r:id="rId3"/>
            </a:endParaRPr>
          </a:p>
        </p:txBody>
      </p:sp>
    </p:spTree>
    <p:extLst>
      <p:ext uri="{BB962C8B-B14F-4D97-AF65-F5344CB8AC3E}">
        <p14:creationId xmlns:p14="http://schemas.microsoft.com/office/powerpoint/2010/main" val="63840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
    <p:spTree>
      <p:nvGrpSpPr>
        <p:cNvPr id="1" name=""/>
        <p:cNvGrpSpPr/>
        <p:nvPr/>
      </p:nvGrpSpPr>
      <p:grpSpPr>
        <a:xfrm>
          <a:off x="0" y="0"/>
          <a:ext cx="0" cy="0"/>
          <a:chOff x="0" y="0"/>
          <a:chExt cx="0" cy="0"/>
        </a:xfrm>
      </p:grpSpPr>
      <p:sp>
        <p:nvSpPr>
          <p:cNvPr id="6" name="Google Shape;389;p14">
            <a:extLst>
              <a:ext uri="{FF2B5EF4-FFF2-40B4-BE49-F238E27FC236}">
                <a16:creationId xmlns:a16="http://schemas.microsoft.com/office/drawing/2014/main" id="{4BFC5BF3-6E18-015D-6685-57352B89980E}"/>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Rückblick </a:t>
            </a: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auf den Workshop „Steuern“</a:t>
            </a:r>
            <a:endParaRPr kumimoji="0" lang="de-DE" sz="2800" b="0" i="0" u="none" strike="noStrike" kern="0" cap="none" spc="0" normalizeH="0" baseline="0" noProof="0">
              <a:ln>
                <a:noFill/>
              </a:ln>
              <a:solidFill>
                <a:srgbClr val="262626"/>
              </a:solidFill>
              <a:effectLst/>
              <a:uLnTx/>
              <a:uFillTx/>
              <a:latin typeface="Bahnschrift" panose="020B0502040204020203" pitchFamily="34" charset="0"/>
            </a:endParaRPr>
          </a:p>
        </p:txBody>
      </p:sp>
      <p:sp>
        <p:nvSpPr>
          <p:cNvPr id="2" name="Rechteck: abgerundete Ecken 1">
            <a:extLst>
              <a:ext uri="{FF2B5EF4-FFF2-40B4-BE49-F238E27FC236}">
                <a16:creationId xmlns:a16="http://schemas.microsoft.com/office/drawing/2014/main" id="{BFDF01C8-AEF8-C40A-E5E5-101C46BF256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R</a:t>
            </a:r>
          </a:p>
        </p:txBody>
      </p:sp>
    </p:spTree>
    <p:extLst>
      <p:ext uri="{BB962C8B-B14F-4D97-AF65-F5344CB8AC3E}">
        <p14:creationId xmlns:p14="http://schemas.microsoft.com/office/powerpoint/2010/main" val="6298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3 2/2">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E12A9EC8-8C30-5D22-570F-DC6689A082C1}"/>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5C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4" name="Rechteck: abgerundete Ecken 23">
            <a:extLst>
              <a:ext uri="{FF2B5EF4-FFF2-40B4-BE49-F238E27FC236}">
                <a16:creationId xmlns:a16="http://schemas.microsoft.com/office/drawing/2014/main" id="{D24BC618-062C-AAC1-9E1B-698650762C3C}"/>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SE-3 2/2</a:t>
            </a:r>
          </a:p>
        </p:txBody>
      </p:sp>
      <p:sp>
        <p:nvSpPr>
          <p:cNvPr id="25" name="Rechteck: abgerundete Ecken 32">
            <a:extLst>
              <a:ext uri="{FF2B5EF4-FFF2-40B4-BE49-F238E27FC236}">
                <a16:creationId xmlns:a16="http://schemas.microsoft.com/office/drawing/2014/main" id="{597BF264-BBB6-5C6A-BEB3-E04C260E0336}"/>
              </a:ext>
            </a:extLst>
          </p:cNvPr>
          <p:cNvSpPr/>
          <p:nvPr userDrawn="1"/>
        </p:nvSpPr>
        <p:spPr>
          <a:xfrm>
            <a:off x="895149" y="1870582"/>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1. Gebt das Datum an, bis zu dem Mareike und Anh ihre Steuererklärung abgeben müssen. Begründet eure Antwort.</a:t>
            </a:r>
          </a:p>
        </p:txBody>
      </p:sp>
      <p:pic>
        <p:nvPicPr>
          <p:cNvPr id="27" name="Grafik 26">
            <a:extLst>
              <a:ext uri="{FF2B5EF4-FFF2-40B4-BE49-F238E27FC236}">
                <a16:creationId xmlns:a16="http://schemas.microsoft.com/office/drawing/2014/main" id="{757B4EA2-16F4-1F34-2AC8-2028FC5A30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93" y="5563402"/>
            <a:ext cx="2197995" cy="2179553"/>
          </a:xfrm>
          <a:prstGeom prst="rect">
            <a:avLst/>
          </a:prstGeom>
        </p:spPr>
      </p:pic>
      <p:sp>
        <p:nvSpPr>
          <p:cNvPr id="29" name="Rechteck: abgerundete Ecken 32">
            <a:extLst>
              <a:ext uri="{FF2B5EF4-FFF2-40B4-BE49-F238E27FC236}">
                <a16:creationId xmlns:a16="http://schemas.microsoft.com/office/drawing/2014/main" id="{39B3A197-BA72-C595-6D65-C94E85DD57D0}"/>
              </a:ext>
            </a:extLst>
          </p:cNvPr>
          <p:cNvSpPr/>
          <p:nvPr userDrawn="1"/>
        </p:nvSpPr>
        <p:spPr>
          <a:xfrm>
            <a:off x="895149" y="2877528"/>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2. Benennt die weiteren Fristen, die bei der Abgabe der Steuererklärung gelten – allgemein und speziell für das Jahr 2023.</a:t>
            </a:r>
          </a:p>
        </p:txBody>
      </p:sp>
      <p:sp>
        <p:nvSpPr>
          <p:cNvPr id="30" name="Rechteck: abgerundete Ecken 32">
            <a:extLst>
              <a:ext uri="{FF2B5EF4-FFF2-40B4-BE49-F238E27FC236}">
                <a16:creationId xmlns:a16="http://schemas.microsoft.com/office/drawing/2014/main" id="{4A1AE782-B87E-3228-6428-4470EB95ED7F}"/>
              </a:ext>
            </a:extLst>
          </p:cNvPr>
          <p:cNvSpPr/>
          <p:nvPr userDrawn="1"/>
        </p:nvSpPr>
        <p:spPr>
          <a:xfrm>
            <a:off x="897926" y="3884474"/>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dirty="0">
                <a:solidFill>
                  <a:srgbClr val="232D38"/>
                </a:solidFill>
                <a:effectLst/>
                <a:latin typeface="Bahnschrift" panose="020B0502040204020203" pitchFamily="34" charset="0"/>
                <a:ea typeface="Times New Roman" panose="02020603050405020304" pitchFamily="18" charset="0"/>
              </a:rPr>
              <a:t>3. Überprüft Indiras Aussage, Mareike und </a:t>
            </a:r>
            <a:r>
              <a:rPr lang="de-DE" sz="1600" dirty="0" err="1">
                <a:solidFill>
                  <a:srgbClr val="232D38"/>
                </a:solidFill>
                <a:effectLst/>
                <a:latin typeface="Bahnschrift" panose="020B0502040204020203" pitchFamily="34" charset="0"/>
                <a:ea typeface="Times New Roman" panose="02020603050405020304" pitchFamily="18" charset="0"/>
              </a:rPr>
              <a:t>Anh</a:t>
            </a:r>
            <a:r>
              <a:rPr lang="de-DE" sz="1600" dirty="0">
                <a:solidFill>
                  <a:srgbClr val="232D38"/>
                </a:solidFill>
                <a:effectLst/>
                <a:latin typeface="Bahnschrift" panose="020B0502040204020203" pitchFamily="34" charset="0"/>
                <a:ea typeface="Times New Roman" panose="02020603050405020304" pitchFamily="18" charset="0"/>
              </a:rPr>
              <a:t> nicht beim Ausfüllen der Steuererklärung helfen zu dürfen.</a:t>
            </a:r>
          </a:p>
        </p:txBody>
      </p:sp>
      <p:sp>
        <p:nvSpPr>
          <p:cNvPr id="3" name="Rechteck: abgerundete Ecken 32">
            <a:extLst>
              <a:ext uri="{FF2B5EF4-FFF2-40B4-BE49-F238E27FC236}">
                <a16:creationId xmlns:a16="http://schemas.microsoft.com/office/drawing/2014/main" id="{2C1DF89D-04CB-77FF-36A1-F0DFBFF73676}"/>
              </a:ext>
            </a:extLst>
          </p:cNvPr>
          <p:cNvSpPr/>
          <p:nvPr userDrawn="1"/>
        </p:nvSpPr>
        <p:spPr>
          <a:xfrm>
            <a:off x="895149" y="4891420"/>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4. Zusatzaufgabe: Beurteilt, ob Indira eine Steuererklärung einreichen muss.</a:t>
            </a:r>
          </a:p>
          <a:p>
            <a:endParaRPr lang="de-DE" sz="1600">
              <a:solidFill>
                <a:srgbClr val="232D38"/>
              </a:solidFill>
              <a:effectLst/>
              <a:latin typeface="Bahnschrift" panose="020B0502040204020203" pitchFamily="34" charset="0"/>
              <a:ea typeface="Times New Roman" panose="02020603050405020304" pitchFamily="18" charset="0"/>
            </a:endParaRPr>
          </a:p>
          <a:p>
            <a:r>
              <a:rPr lang="de-DE" sz="1600" i="1">
                <a:solidFill>
                  <a:srgbClr val="232D38"/>
                </a:solidFill>
                <a:effectLst/>
                <a:latin typeface="Bahnschrift" panose="020B0502040204020203" pitchFamily="34" charset="0"/>
                <a:ea typeface="Times New Roman" panose="02020603050405020304" pitchFamily="18" charset="0"/>
              </a:rPr>
              <a:t>Wichtig zu wissen: Indira hat 2023 in beiden Jobs jeweils über 520 Euro brutto pro Monat verdient.</a:t>
            </a:r>
          </a:p>
        </p:txBody>
      </p:sp>
      <p:sp>
        <p:nvSpPr>
          <p:cNvPr id="2" name="Google Shape;389;p14">
            <a:extLst>
              <a:ext uri="{FF2B5EF4-FFF2-40B4-BE49-F238E27FC236}">
                <a16:creationId xmlns:a16="http://schemas.microsoft.com/office/drawing/2014/main" id="{00FCFAF5-15FA-0BBC-0E09-EBDB67A9B9BF}"/>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Steuererklärung, Fall 3: </a:t>
            </a:r>
            <a:r>
              <a:rPr lang="de-DE" sz="2800" b="1">
                <a:solidFill>
                  <a:srgbClr val="91D14C"/>
                </a:solidFill>
                <a:latin typeface="Bahnschrift" panose="020B0502040204020203" pitchFamily="34" charset="0"/>
                <a:sym typeface="Arial"/>
              </a:rPr>
              <a:t>Indira</a:t>
            </a:r>
            <a:endParaRPr lang="de-DE" sz="2800">
              <a:solidFill>
                <a:srgbClr val="91D14C"/>
              </a:solidFill>
              <a:latin typeface="Bahnschrift" panose="020B0502040204020203" pitchFamily="34" charset="0"/>
            </a:endParaRPr>
          </a:p>
        </p:txBody>
      </p:sp>
    </p:spTree>
    <p:extLst>
      <p:ext uri="{BB962C8B-B14F-4D97-AF65-F5344CB8AC3E}">
        <p14:creationId xmlns:p14="http://schemas.microsoft.com/office/powerpoint/2010/main" val="3091738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4 1/2">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5C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8" name="Rechteck: abgerundete Ecken 37">
            <a:extLst>
              <a:ext uri="{FF2B5EF4-FFF2-40B4-BE49-F238E27FC236}">
                <a16:creationId xmlns:a16="http://schemas.microsoft.com/office/drawing/2014/main" id="{9FE3248D-5F21-EE7D-91A9-F2B1885B35C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SE-4 1/2</a:t>
            </a:r>
          </a:p>
        </p:txBody>
      </p:sp>
      <p:sp>
        <p:nvSpPr>
          <p:cNvPr id="5" name="Rechteck: abgerundete Ecken 32">
            <a:extLst>
              <a:ext uri="{FF2B5EF4-FFF2-40B4-BE49-F238E27FC236}">
                <a16:creationId xmlns:a16="http://schemas.microsoft.com/office/drawing/2014/main" id="{05B245BA-4424-4E83-BED1-2B6B1795A122}"/>
              </a:ext>
            </a:extLst>
          </p:cNvPr>
          <p:cNvSpPr/>
          <p:nvPr userDrawn="1"/>
        </p:nvSpPr>
        <p:spPr>
          <a:xfrm>
            <a:off x="895149" y="1870582"/>
            <a:ext cx="9213050" cy="233999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576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Mareike bereitet sich mental auf ihre erste Steuererklärung vor und macht sich schon auf riesige Papierberge gefasst – da stößt sie bei ihrer Recherche im Netz auf eine Anzeige für eine Steuerapp. Komplett papierlos und in unter 30 Minuten soll die Steuererklärung machbar sein. Und dafür winken im Schnitt sogar über 1.000 Euro. </a:t>
            </a:r>
          </a:p>
          <a:p>
            <a:endParaRPr lang="de-DE" sz="1600">
              <a:solidFill>
                <a:srgbClr val="232D38"/>
              </a:solidFill>
              <a:effectLst/>
              <a:latin typeface="Bahnschrift" panose="020B0502040204020203" pitchFamily="34" charset="0"/>
              <a:ea typeface="Times New Roman" panose="02020603050405020304" pitchFamily="18" charset="0"/>
            </a:endParaRPr>
          </a:p>
          <a:p>
            <a:r>
              <a:rPr lang="de-DE" sz="1600">
                <a:solidFill>
                  <a:srgbClr val="232D38"/>
                </a:solidFill>
                <a:effectLst/>
                <a:latin typeface="Bahnschrift" panose="020B0502040204020203" pitchFamily="34" charset="0"/>
                <a:ea typeface="Times New Roman" panose="02020603050405020304" pitchFamily="18" charset="0"/>
              </a:rPr>
              <a:t>„Das klingt ein bisschen zu gut, um wahr zu sein“, denkt Mareike. Sind ihre Zweifel berechtigt?</a:t>
            </a:r>
          </a:p>
        </p:txBody>
      </p:sp>
      <p:sp>
        <p:nvSpPr>
          <p:cNvPr id="2" name="Google Shape;389;p14">
            <a:extLst>
              <a:ext uri="{FF2B5EF4-FFF2-40B4-BE49-F238E27FC236}">
                <a16:creationId xmlns:a16="http://schemas.microsoft.com/office/drawing/2014/main" id="{3BE0C51B-FB51-0639-0495-96E3A74D1594}"/>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Steuererklärung, Fall 4: </a:t>
            </a:r>
            <a:r>
              <a:rPr lang="de-DE" sz="2800" b="1">
                <a:solidFill>
                  <a:srgbClr val="91D14C"/>
                </a:solidFill>
                <a:latin typeface="Bahnschrift" panose="020B0502040204020203" pitchFamily="34" charset="0"/>
                <a:sym typeface="Arial"/>
              </a:rPr>
              <a:t>Steuerapp</a:t>
            </a:r>
            <a:endParaRPr lang="de-DE" sz="2800">
              <a:solidFill>
                <a:srgbClr val="91D14C"/>
              </a:solidFill>
              <a:latin typeface="Bahnschrift" panose="020B0502040204020203" pitchFamily="34" charset="0"/>
            </a:endParaRPr>
          </a:p>
        </p:txBody>
      </p:sp>
      <p:pic>
        <p:nvPicPr>
          <p:cNvPr id="6" name="Grafik 5">
            <a:extLst>
              <a:ext uri="{FF2B5EF4-FFF2-40B4-BE49-F238E27FC236}">
                <a16:creationId xmlns:a16="http://schemas.microsoft.com/office/drawing/2014/main" id="{A5672622-0C86-1951-86BE-25CA12D8157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60492" y="2328348"/>
            <a:ext cx="1069314" cy="1424465"/>
          </a:xfrm>
          <a:prstGeom prst="rect">
            <a:avLst/>
          </a:prstGeom>
        </p:spPr>
      </p:pic>
      <p:sp>
        <p:nvSpPr>
          <p:cNvPr id="10" name="Textfeld 9">
            <a:extLst>
              <a:ext uri="{FF2B5EF4-FFF2-40B4-BE49-F238E27FC236}">
                <a16:creationId xmlns:a16="http://schemas.microsoft.com/office/drawing/2014/main" id="{E9CB642E-4C04-DF0C-FBED-8A2308EDE662}"/>
              </a:ext>
            </a:extLst>
          </p:cNvPr>
          <p:cNvSpPr txBox="1"/>
          <p:nvPr userDrawn="1"/>
        </p:nvSpPr>
        <p:spPr>
          <a:xfrm>
            <a:off x="895149" y="4342057"/>
            <a:ext cx="9213050" cy="2704241"/>
          </a:xfrm>
          <a:prstGeom prst="roundRect">
            <a:avLst>
              <a:gd name="adj" fmla="val 8933"/>
            </a:avLst>
          </a:prstGeom>
          <a:solidFill>
            <a:srgbClr val="FFFFFF">
              <a:alpha val="40000"/>
            </a:srgbClr>
          </a:solidFill>
          <a:ln>
            <a:noFill/>
          </a:ln>
        </p:spPr>
        <p:txBody>
          <a:bodyPr wrap="square" lIns="576000" tIns="180000" rIns="180000" bIns="180000">
            <a:spAutoFit/>
          </a:bodyPr>
          <a:lstStyle/>
          <a:p>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Eure </a:t>
            </a:r>
            <a:r>
              <a:rPr lang="de-DE" sz="1600" b="1" err="1">
                <a:solidFill>
                  <a:schemeClr val="tx1"/>
                </a:solidFill>
                <a:latin typeface="Bahnschrift" panose="020B0502040204020203" pitchFamily="34" charset="0"/>
                <a:ea typeface="Inter" panose="020B0502030000000004" pitchFamily="34" charset="0"/>
                <a:cs typeface="Helvetica" panose="020B0604020202020204" pitchFamily="34" charset="0"/>
              </a:rPr>
              <a:t>To</a:t>
            </a:r>
            <a:r>
              <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rPr>
              <a:t>-Dos:</a:t>
            </a:r>
          </a:p>
          <a:p>
            <a:endParaRPr lang="de-DE" sz="1600" b="1">
              <a:solidFill>
                <a:schemeClr val="tx1"/>
              </a:solidFill>
              <a:latin typeface="Bahnschrift" panose="020B0502040204020203" pitchFamily="34" charset="0"/>
              <a:ea typeface="Inter" panose="020B0502030000000004" pitchFamily="34" charset="0"/>
              <a:cs typeface="Helvetica" panose="020B0604020202020204" pitchFamily="34" charset="0"/>
            </a:endParaRPr>
          </a:p>
          <a:p>
            <a:pPr marL="0" indent="0">
              <a:lnSpc>
                <a:spcPct val="100000"/>
              </a:lnSpc>
              <a:spcBef>
                <a:spcPts val="0"/>
              </a:spcBef>
              <a:buNone/>
            </a:pPr>
            <a:r>
              <a:rPr lang="de-DE" sz="1600">
                <a:latin typeface="Bahnschrift" panose="020B0502040204020203" pitchFamily="34" charset="0"/>
                <a:ea typeface="+mn-lt"/>
                <a:cs typeface="+mn-lt"/>
              </a:rPr>
              <a:t>Bearbeitet die Aufgaben auf der nächsten Seite/Folie. </a:t>
            </a:r>
            <a:br>
              <a:rPr lang="de-DE" sz="1600">
                <a:latin typeface="Bahnschrift" panose="020B0502040204020203" pitchFamily="34" charset="0"/>
                <a:ea typeface="+mn-lt"/>
                <a:cs typeface="+mn-lt"/>
              </a:rPr>
            </a:br>
            <a:r>
              <a:rPr lang="de-DE" sz="1600">
                <a:latin typeface="Bahnschrift" panose="020B0502040204020203" pitchFamily="34" charset="0"/>
                <a:ea typeface="+mn-lt"/>
                <a:cs typeface="+mn-lt"/>
              </a:rPr>
              <a:t>Präsentiert eure Ergebnisse im Anschluss im Plenum. </a:t>
            </a:r>
          </a:p>
          <a:p>
            <a:pPr marL="0" indent="0">
              <a:lnSpc>
                <a:spcPct val="100000"/>
              </a:lnSpc>
              <a:spcBef>
                <a:spcPts val="0"/>
              </a:spcBef>
              <a:buNone/>
            </a:pPr>
            <a:endParaRPr lang="de-DE" sz="1600">
              <a:latin typeface="Bahnschrift" panose="020B0502040204020203" pitchFamily="34" charset="0"/>
              <a:ea typeface="+mn-lt"/>
              <a:cs typeface="+mn-lt"/>
            </a:endParaRPr>
          </a:p>
          <a:p>
            <a:pPr marL="0" indent="0">
              <a:lnSpc>
                <a:spcPct val="100000"/>
              </a:lnSpc>
              <a:spcBef>
                <a:spcPts val="0"/>
              </a:spcBef>
              <a:buNone/>
            </a:pPr>
            <a:r>
              <a:rPr lang="de-DE" sz="1600">
                <a:latin typeface="Bahnschrift" panose="020B0502040204020203" pitchFamily="34" charset="0"/>
                <a:ea typeface="+mn-lt"/>
                <a:cs typeface="+mn-lt"/>
              </a:rPr>
              <a:t>Die Quellen, die ihr – neben der Google-Suche – bei </a:t>
            </a:r>
            <a:br>
              <a:rPr lang="de-DE" sz="1600">
                <a:latin typeface="Bahnschrift" panose="020B0502040204020203" pitchFamily="34" charset="0"/>
                <a:ea typeface="+mn-lt"/>
                <a:cs typeface="+mn-lt"/>
              </a:rPr>
            </a:br>
            <a:r>
              <a:rPr lang="de-DE" sz="1600">
                <a:latin typeface="Bahnschrift" panose="020B0502040204020203" pitchFamily="34" charset="0"/>
                <a:ea typeface="+mn-lt"/>
                <a:cs typeface="+mn-lt"/>
              </a:rPr>
              <a:t>eurer Recherche heranziehen solltet, findet ihr im </a:t>
            </a:r>
            <a:br>
              <a:rPr lang="de-DE" sz="1600">
                <a:latin typeface="Bahnschrift" panose="020B0502040204020203" pitchFamily="34" charset="0"/>
                <a:ea typeface="+mn-lt"/>
                <a:cs typeface="+mn-lt"/>
              </a:rPr>
            </a:br>
            <a:r>
              <a:rPr lang="de-DE" sz="1600">
                <a:latin typeface="Bahnschrift" panose="020B0502040204020203" pitchFamily="34" charset="0"/>
                <a:ea typeface="+mn-lt"/>
                <a:cs typeface="+mn-lt"/>
              </a:rPr>
              <a:t>Materialpaket hinter folgendem Link bzw. QR-Code: </a:t>
            </a:r>
          </a:p>
          <a:p>
            <a:pPr marL="0" indent="0">
              <a:lnSpc>
                <a:spcPct val="100000"/>
              </a:lnSpc>
              <a:spcBef>
                <a:spcPts val="0"/>
              </a:spcBef>
              <a:buNone/>
            </a:pPr>
            <a:endParaRPr lang="de-DE" sz="1600">
              <a:latin typeface="Bahnschrift" panose="020B0502040204020203" pitchFamily="34" charset="0"/>
              <a:ea typeface="+mn-lt"/>
              <a:cs typeface="+mn-lt"/>
              <a:hlinkClick r:id="rId3"/>
            </a:endParaRPr>
          </a:p>
        </p:txBody>
      </p:sp>
    </p:spTree>
    <p:extLst>
      <p:ext uri="{BB962C8B-B14F-4D97-AF65-F5344CB8AC3E}">
        <p14:creationId xmlns:p14="http://schemas.microsoft.com/office/powerpoint/2010/main" val="2364788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4 2/2">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E12A9EC8-8C30-5D22-570F-DC6689A082C1}"/>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5C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4" name="Rechteck: abgerundete Ecken 23">
            <a:extLst>
              <a:ext uri="{FF2B5EF4-FFF2-40B4-BE49-F238E27FC236}">
                <a16:creationId xmlns:a16="http://schemas.microsoft.com/office/drawing/2014/main" id="{D24BC618-062C-AAC1-9E1B-698650762C3C}"/>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SE-4 2/2</a:t>
            </a:r>
          </a:p>
        </p:txBody>
      </p:sp>
      <p:sp>
        <p:nvSpPr>
          <p:cNvPr id="25" name="Rechteck: abgerundete Ecken 32">
            <a:extLst>
              <a:ext uri="{FF2B5EF4-FFF2-40B4-BE49-F238E27FC236}">
                <a16:creationId xmlns:a16="http://schemas.microsoft.com/office/drawing/2014/main" id="{597BF264-BBB6-5C6A-BEB3-E04C260E0336}"/>
              </a:ext>
            </a:extLst>
          </p:cNvPr>
          <p:cNvSpPr/>
          <p:nvPr userDrawn="1"/>
        </p:nvSpPr>
        <p:spPr>
          <a:xfrm>
            <a:off x="895149" y="1870582"/>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1. Nennt Möglichkeiten, wie Mareike ihre Steuererklärung erstellen und abgeben kann.</a:t>
            </a:r>
          </a:p>
        </p:txBody>
      </p:sp>
      <p:pic>
        <p:nvPicPr>
          <p:cNvPr id="27" name="Grafik 26">
            <a:extLst>
              <a:ext uri="{FF2B5EF4-FFF2-40B4-BE49-F238E27FC236}">
                <a16:creationId xmlns:a16="http://schemas.microsoft.com/office/drawing/2014/main" id="{757B4EA2-16F4-1F34-2AC8-2028FC5A30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93" y="5563402"/>
            <a:ext cx="2197995" cy="2179553"/>
          </a:xfrm>
          <a:prstGeom prst="rect">
            <a:avLst/>
          </a:prstGeom>
        </p:spPr>
      </p:pic>
      <p:sp>
        <p:nvSpPr>
          <p:cNvPr id="29" name="Rechteck: abgerundete Ecken 32">
            <a:extLst>
              <a:ext uri="{FF2B5EF4-FFF2-40B4-BE49-F238E27FC236}">
                <a16:creationId xmlns:a16="http://schemas.microsoft.com/office/drawing/2014/main" id="{39B3A197-BA72-C595-6D65-C94E85DD57D0}"/>
              </a:ext>
            </a:extLst>
          </p:cNvPr>
          <p:cNvSpPr/>
          <p:nvPr userDrawn="1"/>
        </p:nvSpPr>
        <p:spPr>
          <a:xfrm>
            <a:off x="895149" y="2877528"/>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2. Beurteilt, wie realistisch eine Steuererstattung von 1.000 Euro ist. Begründet eure Antwort.</a:t>
            </a:r>
          </a:p>
        </p:txBody>
      </p:sp>
      <p:sp>
        <p:nvSpPr>
          <p:cNvPr id="30" name="Rechteck: abgerundete Ecken 32">
            <a:extLst>
              <a:ext uri="{FF2B5EF4-FFF2-40B4-BE49-F238E27FC236}">
                <a16:creationId xmlns:a16="http://schemas.microsoft.com/office/drawing/2014/main" id="{4A1AE782-B87E-3228-6428-4470EB95ED7F}"/>
              </a:ext>
            </a:extLst>
          </p:cNvPr>
          <p:cNvSpPr/>
          <p:nvPr userDrawn="1"/>
        </p:nvSpPr>
        <p:spPr>
          <a:xfrm>
            <a:off x="897926" y="3884474"/>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3. Erläutert, welche Belege Mareike zusammen mit ihrer Steuererklärung abgeben muss.</a:t>
            </a:r>
          </a:p>
        </p:txBody>
      </p:sp>
      <p:sp>
        <p:nvSpPr>
          <p:cNvPr id="3" name="Rechteck: abgerundete Ecken 32">
            <a:extLst>
              <a:ext uri="{FF2B5EF4-FFF2-40B4-BE49-F238E27FC236}">
                <a16:creationId xmlns:a16="http://schemas.microsoft.com/office/drawing/2014/main" id="{2C1DF89D-04CB-77FF-36A1-F0DFBFF73676}"/>
              </a:ext>
            </a:extLst>
          </p:cNvPr>
          <p:cNvSpPr/>
          <p:nvPr userDrawn="1"/>
        </p:nvSpPr>
        <p:spPr>
          <a:xfrm>
            <a:off x="895149" y="4891420"/>
            <a:ext cx="9213050" cy="87261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r>
              <a:rPr lang="de-DE" sz="1600">
                <a:solidFill>
                  <a:srgbClr val="232D38"/>
                </a:solidFill>
                <a:effectLst/>
                <a:latin typeface="Bahnschrift" panose="020B0502040204020203" pitchFamily="34" charset="0"/>
                <a:ea typeface="Times New Roman" panose="02020603050405020304" pitchFamily="18" charset="0"/>
              </a:rPr>
              <a:t>4. Zusatzaufgabe: Erklärt den Begriff „vorausgefüllte Steuererklärung“.</a:t>
            </a:r>
          </a:p>
        </p:txBody>
      </p:sp>
      <p:sp>
        <p:nvSpPr>
          <p:cNvPr id="2" name="Google Shape;389;p14">
            <a:extLst>
              <a:ext uri="{FF2B5EF4-FFF2-40B4-BE49-F238E27FC236}">
                <a16:creationId xmlns:a16="http://schemas.microsoft.com/office/drawing/2014/main" id="{DBCA93FE-F05E-C5BB-29E0-734DFE2B9EE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262626"/>
                </a:solidFill>
                <a:latin typeface="Bahnschrift" panose="020B0502040204020203" pitchFamily="34" charset="0"/>
                <a:sym typeface="Arial"/>
              </a:rPr>
              <a:t>Steuererklärung, Fall 4: </a:t>
            </a:r>
            <a:r>
              <a:rPr lang="de-DE" sz="2800" b="1">
                <a:solidFill>
                  <a:srgbClr val="91D14C"/>
                </a:solidFill>
                <a:latin typeface="Bahnschrift" panose="020B0502040204020203" pitchFamily="34" charset="0"/>
                <a:sym typeface="Arial"/>
              </a:rPr>
              <a:t>Steuerapp</a:t>
            </a:r>
            <a:endParaRPr lang="de-DE" sz="2800">
              <a:solidFill>
                <a:srgbClr val="91D14C"/>
              </a:solidFill>
              <a:latin typeface="Bahnschrift" panose="020B0502040204020203" pitchFamily="34" charset="0"/>
            </a:endParaRPr>
          </a:p>
        </p:txBody>
      </p:sp>
    </p:spTree>
    <p:extLst>
      <p:ext uri="{BB962C8B-B14F-4D97-AF65-F5344CB8AC3E}">
        <p14:creationId xmlns:p14="http://schemas.microsoft.com/office/powerpoint/2010/main" val="1310963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5 1/2">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E12A9EC8-8C30-5D22-570F-DC6689A082C1}"/>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5C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3" name="Textfeld 42">
            <a:extLst>
              <a:ext uri="{FF2B5EF4-FFF2-40B4-BE49-F238E27FC236}">
                <a16:creationId xmlns:a16="http://schemas.microsoft.com/office/drawing/2014/main" id="{9DFE3F66-F5CF-CA01-DD68-995CA3625C2E}"/>
              </a:ext>
            </a:extLst>
          </p:cNvPr>
          <p:cNvSpPr txBox="1"/>
          <p:nvPr userDrawn="1"/>
        </p:nvSpPr>
        <p:spPr>
          <a:xfrm>
            <a:off x="895149" y="2071359"/>
            <a:ext cx="9213050" cy="4974940"/>
          </a:xfrm>
          <a:prstGeom prst="roundRect">
            <a:avLst>
              <a:gd name="adj" fmla="val 8933"/>
            </a:avLst>
          </a:prstGeom>
          <a:solidFill>
            <a:srgbClr val="FFFFFF">
              <a:alpha val="40000"/>
            </a:srgbClr>
          </a:solidFill>
          <a:ln>
            <a:noFill/>
          </a:ln>
        </p:spPr>
        <p:txBody>
          <a:bodyPr wrap="square" lIns="576000" tIns="180000" rIns="180000" bIns="180000">
            <a:noAutofit/>
          </a:bodyPr>
          <a:lstStyle/>
          <a:p>
            <a:pPr marL="0" indent="0">
              <a:lnSpc>
                <a:spcPct val="100000"/>
              </a:lnSpc>
              <a:spcBef>
                <a:spcPts val="0"/>
              </a:spcBef>
              <a:buNone/>
            </a:pPr>
            <a:endParaRPr lang="de-DE" sz="1600">
              <a:latin typeface="Bahnschrift" panose="020B0502040204020203" pitchFamily="34" charset="0"/>
              <a:ea typeface="+mn-lt"/>
              <a:cs typeface="+mn-lt"/>
              <a:hlinkClick r:id="rId2"/>
            </a:endParaRPr>
          </a:p>
        </p:txBody>
      </p:sp>
      <p:sp>
        <p:nvSpPr>
          <p:cNvPr id="24" name="Rechteck: abgerundete Ecken 23">
            <a:extLst>
              <a:ext uri="{FF2B5EF4-FFF2-40B4-BE49-F238E27FC236}">
                <a16:creationId xmlns:a16="http://schemas.microsoft.com/office/drawing/2014/main" id="{D24BC618-062C-AAC1-9E1B-698650762C3C}"/>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SE-5 1/2</a:t>
            </a:r>
          </a:p>
        </p:txBody>
      </p:sp>
      <p:sp>
        <p:nvSpPr>
          <p:cNvPr id="10" name="Textfeld 9">
            <a:extLst>
              <a:ext uri="{FF2B5EF4-FFF2-40B4-BE49-F238E27FC236}">
                <a16:creationId xmlns:a16="http://schemas.microsoft.com/office/drawing/2014/main" id="{1DDCD5A5-4B6C-4731-8CF7-A62837E7BF17}"/>
              </a:ext>
            </a:extLst>
          </p:cNvPr>
          <p:cNvSpPr txBox="1"/>
          <p:nvPr userDrawn="1"/>
        </p:nvSpPr>
        <p:spPr>
          <a:xfrm>
            <a:off x="1069936" y="2490173"/>
            <a:ext cx="8944883" cy="584775"/>
          </a:xfrm>
          <a:prstGeom prst="rect">
            <a:avLst/>
          </a:prstGeom>
          <a:noFill/>
        </p:spPr>
        <p:txBody>
          <a:bodyPr wrap="square" lIns="0" rIns="0">
            <a:spAutoFit/>
          </a:bodyPr>
          <a:lstStyle/>
          <a:p>
            <a:r>
              <a:rPr lang="de-DE" sz="1600" b="1">
                <a:latin typeface="Bahnschrift" panose="020B0502040204020203" pitchFamily="34" charset="0"/>
                <a:ea typeface="Inter" panose="020B0502030000000004" pitchFamily="34" charset="0"/>
                <a:cs typeface="Inter" panose="020B0502030000000004" pitchFamily="34" charset="0"/>
              </a:rPr>
              <a:t>1. Als Arbeitnehmer muss man keine Steuererklärung machen. Das mit der Steuer erledigt ja schon der Arbeitgeber.</a:t>
            </a:r>
          </a:p>
        </p:txBody>
      </p:sp>
      <p:sp>
        <p:nvSpPr>
          <p:cNvPr id="13" name="Rechteck 12">
            <a:extLst>
              <a:ext uri="{FF2B5EF4-FFF2-40B4-BE49-F238E27FC236}">
                <a16:creationId xmlns:a16="http://schemas.microsoft.com/office/drawing/2014/main" id="{EDAFAE94-3125-0510-F5DC-C7BFCD686A74}"/>
              </a:ext>
            </a:extLst>
          </p:cNvPr>
          <p:cNvSpPr/>
          <p:nvPr userDrawn="1"/>
        </p:nvSpPr>
        <p:spPr>
          <a:xfrm>
            <a:off x="1289168" y="3138162"/>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richtig</a:t>
            </a:r>
          </a:p>
        </p:txBody>
      </p:sp>
      <p:sp>
        <p:nvSpPr>
          <p:cNvPr id="14" name="Rechteck 13">
            <a:extLst>
              <a:ext uri="{FF2B5EF4-FFF2-40B4-BE49-F238E27FC236}">
                <a16:creationId xmlns:a16="http://schemas.microsoft.com/office/drawing/2014/main" id="{63B39395-492D-AB3F-3B78-02B2738900E6}"/>
              </a:ext>
            </a:extLst>
          </p:cNvPr>
          <p:cNvSpPr/>
          <p:nvPr userDrawn="1"/>
        </p:nvSpPr>
        <p:spPr>
          <a:xfrm>
            <a:off x="1289168" y="3569573"/>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falsch</a:t>
            </a:r>
          </a:p>
        </p:txBody>
      </p:sp>
      <p:sp>
        <p:nvSpPr>
          <p:cNvPr id="23" name="Textfeld 22">
            <a:extLst>
              <a:ext uri="{FF2B5EF4-FFF2-40B4-BE49-F238E27FC236}">
                <a16:creationId xmlns:a16="http://schemas.microsoft.com/office/drawing/2014/main" id="{2A67EB9F-20ED-620A-B11C-38A7CD59B344}"/>
              </a:ext>
            </a:extLst>
          </p:cNvPr>
          <p:cNvSpPr txBox="1"/>
          <p:nvPr userDrawn="1"/>
        </p:nvSpPr>
        <p:spPr>
          <a:xfrm>
            <a:off x="1051264" y="4001153"/>
            <a:ext cx="8944883" cy="584775"/>
          </a:xfrm>
          <a:prstGeom prst="rect">
            <a:avLst/>
          </a:prstGeom>
          <a:noFill/>
        </p:spPr>
        <p:txBody>
          <a:bodyPr wrap="square" lIns="0" rIns="0">
            <a:spAutoFit/>
          </a:bodyPr>
          <a:lstStyle/>
          <a:p>
            <a:r>
              <a:rPr lang="de-DE" sz="1600" b="1">
                <a:latin typeface="Bahnschrift" panose="020B0502040204020203" pitchFamily="34" charset="0"/>
                <a:ea typeface="Inter" panose="020B0502030000000004" pitchFamily="34" charset="0"/>
                <a:cs typeface="Inter" panose="020B0502030000000004" pitchFamily="34" charset="0"/>
              </a:rPr>
              <a:t>2. Wenn man einmal eine freiwillige Steuererklärung gemacht hat, muss man fortan immer eine machen.</a:t>
            </a:r>
          </a:p>
        </p:txBody>
      </p:sp>
      <p:sp>
        <p:nvSpPr>
          <p:cNvPr id="31" name="Rechteck 30">
            <a:extLst>
              <a:ext uri="{FF2B5EF4-FFF2-40B4-BE49-F238E27FC236}">
                <a16:creationId xmlns:a16="http://schemas.microsoft.com/office/drawing/2014/main" id="{27BCD6DA-2D2A-03CE-92EE-88D311FBE335}"/>
              </a:ext>
            </a:extLst>
          </p:cNvPr>
          <p:cNvSpPr/>
          <p:nvPr userDrawn="1"/>
        </p:nvSpPr>
        <p:spPr>
          <a:xfrm>
            <a:off x="1270496" y="4649142"/>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richtig</a:t>
            </a:r>
          </a:p>
        </p:txBody>
      </p:sp>
      <p:sp>
        <p:nvSpPr>
          <p:cNvPr id="32" name="Rechteck 31">
            <a:extLst>
              <a:ext uri="{FF2B5EF4-FFF2-40B4-BE49-F238E27FC236}">
                <a16:creationId xmlns:a16="http://schemas.microsoft.com/office/drawing/2014/main" id="{17F88FC4-AC56-3363-1235-AC02F863AECB}"/>
              </a:ext>
            </a:extLst>
          </p:cNvPr>
          <p:cNvSpPr/>
          <p:nvPr userDrawn="1"/>
        </p:nvSpPr>
        <p:spPr>
          <a:xfrm>
            <a:off x="1270496" y="5080553"/>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falsch</a:t>
            </a:r>
          </a:p>
        </p:txBody>
      </p:sp>
      <p:sp>
        <p:nvSpPr>
          <p:cNvPr id="34" name="Textfeld 33">
            <a:extLst>
              <a:ext uri="{FF2B5EF4-FFF2-40B4-BE49-F238E27FC236}">
                <a16:creationId xmlns:a16="http://schemas.microsoft.com/office/drawing/2014/main" id="{1C005CF6-3BA8-2EA2-8FFD-0B256504F971}"/>
              </a:ext>
            </a:extLst>
          </p:cNvPr>
          <p:cNvSpPr txBox="1"/>
          <p:nvPr userDrawn="1"/>
        </p:nvSpPr>
        <p:spPr>
          <a:xfrm>
            <a:off x="1069936" y="5511964"/>
            <a:ext cx="8944883" cy="338554"/>
          </a:xfrm>
          <a:prstGeom prst="rect">
            <a:avLst/>
          </a:prstGeom>
          <a:noFill/>
        </p:spPr>
        <p:txBody>
          <a:bodyPr wrap="square" lIns="0" rIns="0">
            <a:spAutoFit/>
          </a:bodyPr>
          <a:lstStyle/>
          <a:p>
            <a:r>
              <a:rPr lang="de-DE" sz="1600" b="1">
                <a:latin typeface="Bahnschrift" panose="020B0502040204020203" pitchFamily="34" charset="0"/>
                <a:ea typeface="Inter" panose="020B0502030000000004" pitchFamily="34" charset="0"/>
                <a:cs typeface="Inter" panose="020B0502030000000004" pitchFamily="34" charset="0"/>
              </a:rPr>
              <a:t>3. Die Steuererklärung muss immer bis zum 31. Juli des Folgejahres beim Finanzamt sein.</a:t>
            </a:r>
          </a:p>
        </p:txBody>
      </p:sp>
      <p:sp>
        <p:nvSpPr>
          <p:cNvPr id="37" name="Rechteck 36">
            <a:extLst>
              <a:ext uri="{FF2B5EF4-FFF2-40B4-BE49-F238E27FC236}">
                <a16:creationId xmlns:a16="http://schemas.microsoft.com/office/drawing/2014/main" id="{F60D6A1E-DF6C-23DD-ED54-5E05059DBCB8}"/>
              </a:ext>
            </a:extLst>
          </p:cNvPr>
          <p:cNvSpPr/>
          <p:nvPr userDrawn="1"/>
        </p:nvSpPr>
        <p:spPr>
          <a:xfrm>
            <a:off x="1289168" y="5946066"/>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richtig</a:t>
            </a:r>
          </a:p>
        </p:txBody>
      </p:sp>
      <p:sp>
        <p:nvSpPr>
          <p:cNvPr id="38" name="Rechteck 37">
            <a:extLst>
              <a:ext uri="{FF2B5EF4-FFF2-40B4-BE49-F238E27FC236}">
                <a16:creationId xmlns:a16="http://schemas.microsoft.com/office/drawing/2014/main" id="{B231F3A8-C75C-55E5-374E-C8A35128C3D3}"/>
              </a:ext>
            </a:extLst>
          </p:cNvPr>
          <p:cNvSpPr/>
          <p:nvPr userDrawn="1"/>
        </p:nvSpPr>
        <p:spPr>
          <a:xfrm>
            <a:off x="1289168" y="6377477"/>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falsch</a:t>
            </a:r>
          </a:p>
        </p:txBody>
      </p:sp>
      <p:sp>
        <p:nvSpPr>
          <p:cNvPr id="40" name="Textfeld 39">
            <a:extLst>
              <a:ext uri="{FF2B5EF4-FFF2-40B4-BE49-F238E27FC236}">
                <a16:creationId xmlns:a16="http://schemas.microsoft.com/office/drawing/2014/main" id="{E7917FEA-F083-0523-902F-0549A49175C3}"/>
              </a:ext>
            </a:extLst>
          </p:cNvPr>
          <p:cNvSpPr txBox="1"/>
          <p:nvPr userDrawn="1"/>
        </p:nvSpPr>
        <p:spPr>
          <a:xfrm rot="21041047">
            <a:off x="989119" y="1087781"/>
            <a:ext cx="5272261" cy="584775"/>
          </a:xfrm>
          <a:prstGeom prst="rect">
            <a:avLst/>
          </a:prstGeom>
          <a:solidFill>
            <a:srgbClr val="05C9D3"/>
          </a:solidFill>
        </p:spPr>
        <p:txBody>
          <a:bodyPr wrap="square" lIns="116567" rIns="116567"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200" b="1">
                <a:solidFill>
                  <a:srgbClr val="FFFFFF"/>
                </a:solidFill>
                <a:latin typeface="Helvetica" panose="020B0604020202020204" pitchFamily="34" charset="0"/>
                <a:cs typeface="Helvetica" panose="020B0604020202020204" pitchFamily="34" charset="0"/>
              </a:rPr>
              <a:t>Richtig oder falsch?</a:t>
            </a:r>
          </a:p>
        </p:txBody>
      </p:sp>
      <p:pic>
        <p:nvPicPr>
          <p:cNvPr id="27" name="Grafik 26">
            <a:extLst>
              <a:ext uri="{FF2B5EF4-FFF2-40B4-BE49-F238E27FC236}">
                <a16:creationId xmlns:a16="http://schemas.microsoft.com/office/drawing/2014/main" id="{757B4EA2-16F4-1F34-2AC8-2028FC5A302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822" y="839152"/>
            <a:ext cx="2197995" cy="2179553"/>
          </a:xfrm>
          <a:prstGeom prst="rect">
            <a:avLst/>
          </a:prstGeom>
        </p:spPr>
      </p:pic>
    </p:spTree>
    <p:extLst>
      <p:ext uri="{BB962C8B-B14F-4D97-AF65-F5344CB8AC3E}">
        <p14:creationId xmlns:p14="http://schemas.microsoft.com/office/powerpoint/2010/main" val="513687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5 2/2">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E12A9EC8-8C30-5D22-570F-DC6689A082C1}"/>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05C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3" name="Textfeld 42">
            <a:extLst>
              <a:ext uri="{FF2B5EF4-FFF2-40B4-BE49-F238E27FC236}">
                <a16:creationId xmlns:a16="http://schemas.microsoft.com/office/drawing/2014/main" id="{9DFE3F66-F5CF-CA01-DD68-995CA3625C2E}"/>
              </a:ext>
            </a:extLst>
          </p:cNvPr>
          <p:cNvSpPr txBox="1"/>
          <p:nvPr userDrawn="1"/>
        </p:nvSpPr>
        <p:spPr>
          <a:xfrm>
            <a:off x="895149" y="1516858"/>
            <a:ext cx="9213050" cy="5529441"/>
          </a:xfrm>
          <a:prstGeom prst="roundRect">
            <a:avLst>
              <a:gd name="adj" fmla="val 8933"/>
            </a:avLst>
          </a:prstGeom>
          <a:solidFill>
            <a:srgbClr val="FFFFFF">
              <a:alpha val="40000"/>
            </a:srgbClr>
          </a:solidFill>
          <a:ln>
            <a:noFill/>
          </a:ln>
        </p:spPr>
        <p:txBody>
          <a:bodyPr wrap="square" lIns="576000" tIns="180000" rIns="180000" bIns="180000">
            <a:noAutofit/>
          </a:bodyPr>
          <a:lstStyle/>
          <a:p>
            <a:pPr marL="0" indent="0">
              <a:lnSpc>
                <a:spcPct val="100000"/>
              </a:lnSpc>
              <a:spcBef>
                <a:spcPts val="0"/>
              </a:spcBef>
              <a:buNone/>
            </a:pPr>
            <a:endParaRPr lang="de-DE" sz="1600">
              <a:latin typeface="Bahnschrift" panose="020B0502040204020203" pitchFamily="34" charset="0"/>
              <a:ea typeface="+mn-lt"/>
              <a:cs typeface="+mn-lt"/>
              <a:hlinkClick r:id="rId2"/>
            </a:endParaRPr>
          </a:p>
        </p:txBody>
      </p:sp>
      <p:sp>
        <p:nvSpPr>
          <p:cNvPr id="24" name="Rechteck: abgerundete Ecken 23">
            <a:extLst>
              <a:ext uri="{FF2B5EF4-FFF2-40B4-BE49-F238E27FC236}">
                <a16:creationId xmlns:a16="http://schemas.microsoft.com/office/drawing/2014/main" id="{D24BC618-062C-AAC1-9E1B-698650762C3C}"/>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1400">
                <a:solidFill>
                  <a:schemeClr val="bg1"/>
                </a:solidFill>
                <a:latin typeface="Bahnschrift" panose="020B0502040204020203" pitchFamily="34" charset="0"/>
              </a:rPr>
              <a:t>SE-5 1/2</a:t>
            </a:r>
          </a:p>
        </p:txBody>
      </p:sp>
      <p:sp>
        <p:nvSpPr>
          <p:cNvPr id="10" name="Textfeld 9">
            <a:extLst>
              <a:ext uri="{FF2B5EF4-FFF2-40B4-BE49-F238E27FC236}">
                <a16:creationId xmlns:a16="http://schemas.microsoft.com/office/drawing/2014/main" id="{1DDCD5A5-4B6C-4731-8CF7-A62837E7BF17}"/>
              </a:ext>
            </a:extLst>
          </p:cNvPr>
          <p:cNvSpPr txBox="1"/>
          <p:nvPr userDrawn="1"/>
        </p:nvSpPr>
        <p:spPr>
          <a:xfrm>
            <a:off x="1069936" y="1331826"/>
            <a:ext cx="8944883" cy="830997"/>
          </a:xfrm>
          <a:prstGeom prst="rect">
            <a:avLst/>
          </a:prstGeom>
          <a:noFill/>
        </p:spPr>
        <p:txBody>
          <a:bodyPr wrap="square" lIns="0" rIns="0">
            <a:spAutoFit/>
          </a:bodyPr>
          <a:lstStyle/>
          <a:p>
            <a:r>
              <a:rPr lang="de-DE" sz="1600" b="1">
                <a:latin typeface="Bahnschrift" panose="020B0502040204020203" pitchFamily="34" charset="0"/>
                <a:ea typeface="Inter" panose="020B0502030000000004" pitchFamily="34" charset="0"/>
                <a:cs typeface="Inter" panose="020B0502030000000004" pitchFamily="34" charset="0"/>
              </a:rPr>
              <a:t>4. Bei der Pendlerpauschale spielt es keine Rolle, ob man den Arbeitsweg </a:t>
            </a:r>
            <a:br>
              <a:rPr lang="de-DE" sz="1600" b="1">
                <a:latin typeface="Bahnschrift" panose="020B0502040204020203" pitchFamily="34" charset="0"/>
                <a:ea typeface="Inter" panose="020B0502030000000004" pitchFamily="34" charset="0"/>
                <a:cs typeface="Inter" panose="020B0502030000000004" pitchFamily="34" charset="0"/>
              </a:rPr>
            </a:br>
            <a:r>
              <a:rPr lang="de-DE" sz="1600" b="1">
                <a:latin typeface="Bahnschrift" panose="020B0502040204020203" pitchFamily="34" charset="0"/>
                <a:ea typeface="Inter" panose="020B0502030000000004" pitchFamily="34" charset="0"/>
                <a:cs typeface="Inter" panose="020B0502030000000004" pitchFamily="34" charset="0"/>
              </a:rPr>
              <a:t>mit dem Auto, Fahrrad, ÖPNV oder zu Fuß zurücklegt.</a:t>
            </a:r>
          </a:p>
          <a:p>
            <a:endParaRPr lang="de-DE" sz="1600" b="1">
              <a:latin typeface="Bahnschrift" panose="020B0502040204020203" pitchFamily="34" charset="0"/>
              <a:ea typeface="Inter" panose="020B0502030000000004" pitchFamily="34" charset="0"/>
              <a:cs typeface="Inter" panose="020B0502030000000004" pitchFamily="34" charset="0"/>
            </a:endParaRPr>
          </a:p>
        </p:txBody>
      </p:sp>
      <p:sp>
        <p:nvSpPr>
          <p:cNvPr id="13" name="Rechteck 12">
            <a:extLst>
              <a:ext uri="{FF2B5EF4-FFF2-40B4-BE49-F238E27FC236}">
                <a16:creationId xmlns:a16="http://schemas.microsoft.com/office/drawing/2014/main" id="{EDAFAE94-3125-0510-F5DC-C7BFCD686A74}"/>
              </a:ext>
            </a:extLst>
          </p:cNvPr>
          <p:cNvSpPr/>
          <p:nvPr userDrawn="1"/>
        </p:nvSpPr>
        <p:spPr>
          <a:xfrm>
            <a:off x="1289168" y="1979815"/>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richtig</a:t>
            </a:r>
          </a:p>
        </p:txBody>
      </p:sp>
      <p:sp>
        <p:nvSpPr>
          <p:cNvPr id="14" name="Rechteck 13">
            <a:extLst>
              <a:ext uri="{FF2B5EF4-FFF2-40B4-BE49-F238E27FC236}">
                <a16:creationId xmlns:a16="http://schemas.microsoft.com/office/drawing/2014/main" id="{63B39395-492D-AB3F-3B78-02B2738900E6}"/>
              </a:ext>
            </a:extLst>
          </p:cNvPr>
          <p:cNvSpPr/>
          <p:nvPr userDrawn="1"/>
        </p:nvSpPr>
        <p:spPr>
          <a:xfrm>
            <a:off x="1289168" y="2411226"/>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falsch</a:t>
            </a:r>
          </a:p>
        </p:txBody>
      </p:sp>
      <p:sp>
        <p:nvSpPr>
          <p:cNvPr id="23" name="Textfeld 22">
            <a:extLst>
              <a:ext uri="{FF2B5EF4-FFF2-40B4-BE49-F238E27FC236}">
                <a16:creationId xmlns:a16="http://schemas.microsoft.com/office/drawing/2014/main" id="{2A67EB9F-20ED-620A-B11C-38A7CD59B344}"/>
              </a:ext>
            </a:extLst>
          </p:cNvPr>
          <p:cNvSpPr txBox="1"/>
          <p:nvPr userDrawn="1"/>
        </p:nvSpPr>
        <p:spPr>
          <a:xfrm>
            <a:off x="1051264" y="2875203"/>
            <a:ext cx="8944883" cy="830997"/>
          </a:xfrm>
          <a:prstGeom prst="rect">
            <a:avLst/>
          </a:prstGeom>
          <a:noFill/>
        </p:spPr>
        <p:txBody>
          <a:bodyPr wrap="square" lIns="0" rIns="0">
            <a:spAutoFit/>
          </a:bodyPr>
          <a:lstStyle/>
          <a:p>
            <a:r>
              <a:rPr lang="de-DE" sz="1600" b="1">
                <a:latin typeface="Bahnschrift" panose="020B0502040204020203" pitchFamily="34" charset="0"/>
                <a:ea typeface="Inter" panose="020B0502030000000004" pitchFamily="34" charset="0"/>
                <a:cs typeface="Inter" panose="020B0502030000000004" pitchFamily="34" charset="0"/>
              </a:rPr>
              <a:t>5. Wer sich nicht auskennt, kann Familie und Freunde um Unterstützung beim Ausfüllen der Steuererklärung bitten.</a:t>
            </a:r>
          </a:p>
          <a:p>
            <a:endParaRPr lang="de-DE" sz="1600" b="1">
              <a:latin typeface="Bahnschrift" panose="020B0502040204020203" pitchFamily="34" charset="0"/>
              <a:ea typeface="Inter" panose="020B0502030000000004" pitchFamily="34" charset="0"/>
              <a:cs typeface="Inter" panose="020B0502030000000004" pitchFamily="34" charset="0"/>
            </a:endParaRPr>
          </a:p>
        </p:txBody>
      </p:sp>
      <p:sp>
        <p:nvSpPr>
          <p:cNvPr id="31" name="Rechteck 30">
            <a:extLst>
              <a:ext uri="{FF2B5EF4-FFF2-40B4-BE49-F238E27FC236}">
                <a16:creationId xmlns:a16="http://schemas.microsoft.com/office/drawing/2014/main" id="{27BCD6DA-2D2A-03CE-92EE-88D311FBE335}"/>
              </a:ext>
            </a:extLst>
          </p:cNvPr>
          <p:cNvSpPr/>
          <p:nvPr userDrawn="1"/>
        </p:nvSpPr>
        <p:spPr>
          <a:xfrm>
            <a:off x="1270496" y="3523192"/>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richtig</a:t>
            </a:r>
          </a:p>
        </p:txBody>
      </p:sp>
      <p:sp>
        <p:nvSpPr>
          <p:cNvPr id="32" name="Rechteck 31">
            <a:extLst>
              <a:ext uri="{FF2B5EF4-FFF2-40B4-BE49-F238E27FC236}">
                <a16:creationId xmlns:a16="http://schemas.microsoft.com/office/drawing/2014/main" id="{17F88FC4-AC56-3363-1235-AC02F863AECB}"/>
              </a:ext>
            </a:extLst>
          </p:cNvPr>
          <p:cNvSpPr/>
          <p:nvPr userDrawn="1"/>
        </p:nvSpPr>
        <p:spPr>
          <a:xfrm>
            <a:off x="1270496" y="3954603"/>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falsch</a:t>
            </a:r>
          </a:p>
        </p:txBody>
      </p:sp>
      <p:sp>
        <p:nvSpPr>
          <p:cNvPr id="34" name="Textfeld 33">
            <a:extLst>
              <a:ext uri="{FF2B5EF4-FFF2-40B4-BE49-F238E27FC236}">
                <a16:creationId xmlns:a16="http://schemas.microsoft.com/office/drawing/2014/main" id="{1C005CF6-3BA8-2EA2-8FFD-0B256504F971}"/>
              </a:ext>
            </a:extLst>
          </p:cNvPr>
          <p:cNvSpPr txBox="1"/>
          <p:nvPr userDrawn="1"/>
        </p:nvSpPr>
        <p:spPr>
          <a:xfrm>
            <a:off x="1069936" y="4401578"/>
            <a:ext cx="8944883" cy="338554"/>
          </a:xfrm>
          <a:prstGeom prst="rect">
            <a:avLst/>
          </a:prstGeom>
          <a:noFill/>
        </p:spPr>
        <p:txBody>
          <a:bodyPr wrap="square" lIns="0" rIns="0">
            <a:spAutoFit/>
          </a:bodyPr>
          <a:lstStyle/>
          <a:p>
            <a:r>
              <a:rPr lang="de-DE" sz="1600" b="1">
                <a:latin typeface="Bahnschrift" panose="020B0502040204020203" pitchFamily="34" charset="0"/>
                <a:ea typeface="Inter" panose="020B0502030000000004" pitchFamily="34" charset="0"/>
                <a:cs typeface="Inter" panose="020B0502030000000004" pitchFamily="34" charset="0"/>
              </a:rPr>
              <a:t>6. So eine Steuererklärung ... das sind ganze Papierberge an Formularen und Belegen.</a:t>
            </a:r>
          </a:p>
        </p:txBody>
      </p:sp>
      <p:sp>
        <p:nvSpPr>
          <p:cNvPr id="37" name="Rechteck 36">
            <a:extLst>
              <a:ext uri="{FF2B5EF4-FFF2-40B4-BE49-F238E27FC236}">
                <a16:creationId xmlns:a16="http://schemas.microsoft.com/office/drawing/2014/main" id="{F60D6A1E-DF6C-23DD-ED54-5E05059DBCB8}"/>
              </a:ext>
            </a:extLst>
          </p:cNvPr>
          <p:cNvSpPr/>
          <p:nvPr userDrawn="1"/>
        </p:nvSpPr>
        <p:spPr>
          <a:xfrm>
            <a:off x="1289168" y="4803077"/>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richtig</a:t>
            </a:r>
          </a:p>
        </p:txBody>
      </p:sp>
      <p:sp>
        <p:nvSpPr>
          <p:cNvPr id="38" name="Rechteck 37">
            <a:extLst>
              <a:ext uri="{FF2B5EF4-FFF2-40B4-BE49-F238E27FC236}">
                <a16:creationId xmlns:a16="http://schemas.microsoft.com/office/drawing/2014/main" id="{B231F3A8-C75C-55E5-374E-C8A35128C3D3}"/>
              </a:ext>
            </a:extLst>
          </p:cNvPr>
          <p:cNvSpPr/>
          <p:nvPr userDrawn="1"/>
        </p:nvSpPr>
        <p:spPr>
          <a:xfrm>
            <a:off x="1289168" y="5234488"/>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falsch</a:t>
            </a:r>
          </a:p>
        </p:txBody>
      </p:sp>
      <p:sp>
        <p:nvSpPr>
          <p:cNvPr id="20" name="Textfeld 19">
            <a:extLst>
              <a:ext uri="{FF2B5EF4-FFF2-40B4-BE49-F238E27FC236}">
                <a16:creationId xmlns:a16="http://schemas.microsoft.com/office/drawing/2014/main" id="{A905639E-CDBC-5D69-1EA5-4C7467CB0812}"/>
              </a:ext>
            </a:extLst>
          </p:cNvPr>
          <p:cNvSpPr txBox="1"/>
          <p:nvPr userDrawn="1"/>
        </p:nvSpPr>
        <p:spPr>
          <a:xfrm>
            <a:off x="1051264" y="5620396"/>
            <a:ext cx="8944883" cy="338554"/>
          </a:xfrm>
          <a:prstGeom prst="rect">
            <a:avLst/>
          </a:prstGeom>
          <a:noFill/>
        </p:spPr>
        <p:txBody>
          <a:bodyPr wrap="square" lIns="0" rIns="0">
            <a:spAutoFit/>
          </a:bodyPr>
          <a:lstStyle/>
          <a:p>
            <a:r>
              <a:rPr lang="de-DE" sz="1600" b="1">
                <a:latin typeface="Bahnschrift" panose="020B0502040204020203" pitchFamily="34" charset="0"/>
                <a:ea typeface="Inter" panose="020B0502030000000004" pitchFamily="34" charset="0"/>
                <a:cs typeface="Inter" panose="020B0502030000000004" pitchFamily="34" charset="0"/>
              </a:rPr>
              <a:t>7. Wer eine Steuererklärung macht, bekommt im Schnitt über 1.000 Euro zurück.</a:t>
            </a:r>
          </a:p>
        </p:txBody>
      </p:sp>
      <p:sp>
        <p:nvSpPr>
          <p:cNvPr id="29" name="Rechteck 28">
            <a:extLst>
              <a:ext uri="{FF2B5EF4-FFF2-40B4-BE49-F238E27FC236}">
                <a16:creationId xmlns:a16="http://schemas.microsoft.com/office/drawing/2014/main" id="{050ECAD1-0211-C91F-1909-334169AE43C0}"/>
              </a:ext>
            </a:extLst>
          </p:cNvPr>
          <p:cNvSpPr/>
          <p:nvPr userDrawn="1"/>
        </p:nvSpPr>
        <p:spPr>
          <a:xfrm>
            <a:off x="1270496" y="6021895"/>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richtig</a:t>
            </a:r>
          </a:p>
        </p:txBody>
      </p:sp>
      <p:sp>
        <p:nvSpPr>
          <p:cNvPr id="30" name="Rechteck 29">
            <a:extLst>
              <a:ext uri="{FF2B5EF4-FFF2-40B4-BE49-F238E27FC236}">
                <a16:creationId xmlns:a16="http://schemas.microsoft.com/office/drawing/2014/main" id="{53191316-5401-C69A-D15C-2830596E8210}"/>
              </a:ext>
            </a:extLst>
          </p:cNvPr>
          <p:cNvSpPr/>
          <p:nvPr userDrawn="1"/>
        </p:nvSpPr>
        <p:spPr>
          <a:xfrm>
            <a:off x="1270496" y="6453306"/>
            <a:ext cx="1172023" cy="25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falsch</a:t>
            </a:r>
          </a:p>
        </p:txBody>
      </p:sp>
    </p:spTree>
    <p:extLst>
      <p:ext uri="{BB962C8B-B14F-4D97-AF65-F5344CB8AC3E}">
        <p14:creationId xmlns:p14="http://schemas.microsoft.com/office/powerpoint/2010/main" val="2617491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usaufgabe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1840378" y="2510231"/>
            <a:ext cx="7011054" cy="81607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8800"/>
              <a:buFont typeface="Arial"/>
              <a:buNone/>
            </a:pPr>
            <a:r>
              <a:rPr lang="de-DE" sz="7200" b="1">
                <a:solidFill>
                  <a:schemeClr val="bg1"/>
                </a:solidFill>
                <a:latin typeface="Bahnschrift" panose="020B0502040204020203" pitchFamily="34" charset="0"/>
                <a:sym typeface="Arial"/>
              </a:rPr>
              <a:t>Hausaufgabe</a:t>
            </a:r>
            <a:endParaRPr sz="1400">
              <a:solidFill>
                <a:schemeClr val="bg1"/>
              </a:solidFill>
              <a:latin typeface="Bahnschrift" panose="020B0502040204020203" pitchFamily="34" charset="0"/>
            </a:endParaRPr>
          </a:p>
        </p:txBody>
      </p:sp>
    </p:spTree>
    <p:extLst>
      <p:ext uri="{BB962C8B-B14F-4D97-AF65-F5344CB8AC3E}">
        <p14:creationId xmlns:p14="http://schemas.microsoft.com/office/powerpoint/2010/main" val="3126933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 1/1">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715AA859-4F07-5D96-5477-82668EE6382A}"/>
              </a:ext>
            </a:extLst>
          </p:cNvPr>
          <p:cNvSpPr/>
          <p:nvPr userDrawn="1"/>
        </p:nvSpPr>
        <p:spPr>
          <a:xfrm flipH="1">
            <a:off x="0" y="5219675"/>
            <a:ext cx="2901821"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91D1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5" name="Rechteck: abgerundete Ecken 4">
            <a:extLst>
              <a:ext uri="{FF2B5EF4-FFF2-40B4-BE49-F238E27FC236}">
                <a16:creationId xmlns:a16="http://schemas.microsoft.com/office/drawing/2014/main" id="{DCB06137-FE39-579A-982D-1882531378ED}"/>
              </a:ext>
            </a:extLst>
          </p:cNvPr>
          <p:cNvSpPr/>
          <p:nvPr userDrawn="1"/>
        </p:nvSpPr>
        <p:spPr>
          <a:xfrm>
            <a:off x="583614" y="2002054"/>
            <a:ext cx="9524585" cy="1777783"/>
          </a:xfrm>
          <a:prstGeom prst="roundRect">
            <a:avLst>
              <a:gd name="adj" fmla="val 440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r>
              <a:rPr lang="de-DE" sz="1600" b="1">
                <a:solidFill>
                  <a:schemeClr val="tx1"/>
                </a:solidFill>
                <a:latin typeface="Bahnschrift" panose="020B0502040204020203" pitchFamily="34" charset="0"/>
                <a:ea typeface="Inter" panose="020B0502030000000004" pitchFamily="34" charset="0"/>
                <a:cs typeface="Inter" panose="020B0502030000000004" pitchFamily="34" charset="0"/>
              </a:rPr>
              <a:t>Richtig oder falsch?</a:t>
            </a:r>
          </a:p>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a:p>
            <a:r>
              <a:rPr lang="de-DE" sz="1600">
                <a:solidFill>
                  <a:schemeClr val="tx1"/>
                </a:solidFill>
                <a:latin typeface="Bahnschrift" panose="020B0502040204020203" pitchFamily="34" charset="0"/>
                <a:ea typeface="Inter" panose="020B0502030000000004" pitchFamily="34" charset="0"/>
                <a:cs typeface="Inter" panose="020B0502030000000004" pitchFamily="34" charset="0"/>
              </a:rPr>
              <a:t>Räume mit Vorurteilen über die Steuererklärung auf! Befrage mindestens einen Erwachsenen aus deinem Umfeld zu den Aussagen aus der Übung „Richtig oder Falsch“. Was weiß die Person schon, was noch nicht? Überprüfe die Aussagen und erkläre der Person, wie es wirklich ist.</a:t>
            </a:r>
          </a:p>
        </p:txBody>
      </p:sp>
      <p:sp>
        <p:nvSpPr>
          <p:cNvPr id="4" name="Google Shape;389;p14">
            <a:extLst>
              <a:ext uri="{FF2B5EF4-FFF2-40B4-BE49-F238E27FC236}">
                <a16:creationId xmlns:a16="http://schemas.microsoft.com/office/drawing/2014/main" id="{A1A34CF0-E905-964A-C2AB-314F4EAB7042}"/>
              </a:ext>
            </a:extLst>
          </p:cNvPr>
          <p:cNvSpPr/>
          <p:nvPr userDrawn="1"/>
        </p:nvSpPr>
        <p:spPr>
          <a:xfrm>
            <a:off x="-758886" y="990776"/>
            <a:ext cx="8654379" cy="658608"/>
          </a:xfrm>
          <a:prstGeom prst="roundRect">
            <a:avLst>
              <a:gd name="adj" fmla="val 16667"/>
            </a:avLst>
          </a:prstGeom>
          <a:solidFill>
            <a:schemeClr val="lt1"/>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800" b="1">
                <a:solidFill>
                  <a:srgbClr val="91D14C"/>
                </a:solidFill>
                <a:latin typeface="Bahnschrift" panose="020B0502040204020203" pitchFamily="34" charset="0"/>
                <a:sym typeface="Arial"/>
              </a:rPr>
              <a:t>Hausaufgabe</a:t>
            </a:r>
            <a:endParaRPr lang="de-DE" sz="2800">
              <a:solidFill>
                <a:srgbClr val="91D14C"/>
              </a:solidFill>
              <a:latin typeface="Bahnschrift" panose="020B0502040204020203" pitchFamily="34" charset="0"/>
            </a:endParaRPr>
          </a:p>
        </p:txBody>
      </p:sp>
      <p:sp>
        <p:nvSpPr>
          <p:cNvPr id="43" name="Rechteck: abgerundete Ecken 42">
            <a:extLst>
              <a:ext uri="{FF2B5EF4-FFF2-40B4-BE49-F238E27FC236}">
                <a16:creationId xmlns:a16="http://schemas.microsoft.com/office/drawing/2014/main" id="{EEB25F68-0159-3B4D-7B9C-1C03F57D9C88}"/>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H</a:t>
            </a:r>
          </a:p>
        </p:txBody>
      </p:sp>
      <p:sp>
        <p:nvSpPr>
          <p:cNvPr id="8" name="Textfeld 7">
            <a:extLst>
              <a:ext uri="{FF2B5EF4-FFF2-40B4-BE49-F238E27FC236}">
                <a16:creationId xmlns:a16="http://schemas.microsoft.com/office/drawing/2014/main" id="{3C6791CE-C957-D0EB-87FB-6557ACF016D1}"/>
              </a:ext>
            </a:extLst>
          </p:cNvPr>
          <p:cNvSpPr txBox="1"/>
          <p:nvPr userDrawn="1"/>
        </p:nvSpPr>
        <p:spPr>
          <a:xfrm rot="21041047">
            <a:off x="4823376" y="3972645"/>
            <a:ext cx="5272261" cy="584775"/>
          </a:xfrm>
          <a:prstGeom prst="rect">
            <a:avLst/>
          </a:prstGeom>
          <a:solidFill>
            <a:srgbClr val="05C9D3"/>
          </a:solidFill>
        </p:spPr>
        <p:txBody>
          <a:bodyPr wrap="square" lIns="116567" rIns="116567"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200" b="1">
                <a:solidFill>
                  <a:srgbClr val="FFFFFF"/>
                </a:solidFill>
                <a:latin typeface="Helvetica" panose="020B0604020202020204" pitchFamily="34" charset="0"/>
                <a:cs typeface="Helvetica" panose="020B0604020202020204" pitchFamily="34" charset="0"/>
              </a:rPr>
              <a:t>Richtig oder falsch?</a:t>
            </a:r>
          </a:p>
        </p:txBody>
      </p:sp>
      <p:pic>
        <p:nvPicPr>
          <p:cNvPr id="9" name="Grafik 8">
            <a:extLst>
              <a:ext uri="{FF2B5EF4-FFF2-40B4-BE49-F238E27FC236}">
                <a16:creationId xmlns:a16="http://schemas.microsoft.com/office/drawing/2014/main" id="{6A156897-AA89-9C56-E4ED-EE50C8ECFC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8435" y="3724016"/>
            <a:ext cx="2197995" cy="2179553"/>
          </a:xfrm>
          <a:prstGeom prst="rect">
            <a:avLst/>
          </a:prstGeom>
        </p:spPr>
      </p:pic>
    </p:spTree>
    <p:extLst>
      <p:ext uri="{BB962C8B-B14F-4D97-AF65-F5344CB8AC3E}">
        <p14:creationId xmlns:p14="http://schemas.microsoft.com/office/powerpoint/2010/main" val="397424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 Steuern zahlen | Klassenmaterial">
    <p:spTree>
      <p:nvGrpSpPr>
        <p:cNvPr id="1" name=""/>
        <p:cNvGrpSpPr/>
        <p:nvPr/>
      </p:nvGrpSpPr>
      <p:grpSpPr>
        <a:xfrm>
          <a:off x="0" y="0"/>
          <a:ext cx="0" cy="0"/>
          <a:chOff x="0" y="0"/>
          <a:chExt cx="0" cy="0"/>
        </a:xfrm>
      </p:grpSpPr>
      <p:sp>
        <p:nvSpPr>
          <p:cNvPr id="31" name="Rechteck: abgerundete Ecken 30">
            <a:extLst>
              <a:ext uri="{FF2B5EF4-FFF2-40B4-BE49-F238E27FC236}">
                <a16:creationId xmlns:a16="http://schemas.microsoft.com/office/drawing/2014/main" id="{361243A2-02C6-5B44-5D3E-CC70C3A0C628}"/>
              </a:ext>
            </a:extLst>
          </p:cNvPr>
          <p:cNvSpPr/>
          <p:nvPr userDrawn="1"/>
        </p:nvSpPr>
        <p:spPr>
          <a:xfrm>
            <a:off x="-1" y="2221220"/>
            <a:ext cx="10691813" cy="1677484"/>
          </a:xfrm>
          <a:prstGeom prst="roundRect">
            <a:avLst>
              <a:gd name="adj" fmla="val 0"/>
            </a:avLst>
          </a:prstGeom>
          <a:solidFill>
            <a:srgbClr val="91D14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2" name="Gruppieren 31">
            <a:extLst>
              <a:ext uri="{FF2B5EF4-FFF2-40B4-BE49-F238E27FC236}">
                <a16:creationId xmlns:a16="http://schemas.microsoft.com/office/drawing/2014/main" id="{06E775ED-32BC-73A4-FF9D-2F4A61FD70F0}"/>
              </a:ext>
            </a:extLst>
          </p:cNvPr>
          <p:cNvGrpSpPr/>
          <p:nvPr userDrawn="1"/>
        </p:nvGrpSpPr>
        <p:grpSpPr>
          <a:xfrm>
            <a:off x="2767030" y="2304491"/>
            <a:ext cx="7011054" cy="1378089"/>
            <a:chOff x="3297417" y="4003373"/>
            <a:chExt cx="8622515" cy="1694836"/>
          </a:xfrm>
        </p:grpSpPr>
        <p:sp>
          <p:nvSpPr>
            <p:cNvPr id="33" name="Google Shape;183;p2">
              <a:extLst>
                <a:ext uri="{FF2B5EF4-FFF2-40B4-BE49-F238E27FC236}">
                  <a16:creationId xmlns:a16="http://schemas.microsoft.com/office/drawing/2014/main" id="{4C9C39C4-AA22-EE1A-23A8-A75908733E98}"/>
                </a:ext>
              </a:extLst>
            </p:cNvPr>
            <p:cNvSpPr txBox="1"/>
            <p:nvPr userDrawn="1"/>
          </p:nvSpPr>
          <p:spPr>
            <a:xfrm>
              <a:off x="3297417" y="4003373"/>
              <a:ext cx="6748874"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Arial"/>
                <a:buNone/>
              </a:pPr>
              <a:r>
                <a:rPr lang="de-DE" sz="4800" b="1">
                  <a:solidFill>
                    <a:schemeClr val="bg1"/>
                  </a:solidFill>
                  <a:latin typeface="Bahnschrift" panose="020B0502040204020203" pitchFamily="34" charset="0"/>
                  <a:sym typeface="Arial"/>
                </a:rPr>
                <a:t>Teil I</a:t>
              </a:r>
              <a:endParaRPr sz="1400">
                <a:solidFill>
                  <a:schemeClr val="bg1"/>
                </a:solidFill>
                <a:latin typeface="Bahnschrift" panose="020B0502040204020203" pitchFamily="34" charset="0"/>
              </a:endParaRPr>
            </a:p>
          </p:txBody>
        </p:sp>
        <p:sp>
          <p:nvSpPr>
            <p:cNvPr id="34" name="Google Shape;184;p2">
              <a:extLst>
                <a:ext uri="{FF2B5EF4-FFF2-40B4-BE49-F238E27FC236}">
                  <a16:creationId xmlns:a16="http://schemas.microsoft.com/office/drawing/2014/main" id="{CB6BEB9F-EF58-14CB-99E2-153EF91DB577}"/>
                </a:ext>
              </a:extLst>
            </p:cNvPr>
            <p:cNvSpPr txBox="1"/>
            <p:nvPr userDrawn="1"/>
          </p:nvSpPr>
          <p:spPr>
            <a:xfrm>
              <a:off x="3297417" y="4694568"/>
              <a:ext cx="8622515" cy="1003641"/>
            </a:xfrm>
            <a:prstGeom prst="rect">
              <a:avLst/>
            </a:prstGeom>
            <a:noFill/>
            <a:ln>
              <a:noFill/>
            </a:ln>
            <a:effectLst>
              <a:outerShdw blurRad="292100" dist="38100" dir="2700000" algn="tl" rotWithShape="0">
                <a:srgbClr val="000000">
                  <a:alpha val="2196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Arial"/>
                <a:buNone/>
              </a:pPr>
              <a:r>
                <a:rPr lang="de-DE" sz="6000" b="1">
                  <a:solidFill>
                    <a:schemeClr val="bg1"/>
                  </a:solidFill>
                  <a:latin typeface="Bahnschrift" panose="020B0502040204020203" pitchFamily="34" charset="0"/>
                  <a:sym typeface="Arial"/>
                </a:rPr>
                <a:t>Steuern zahlen</a:t>
              </a:r>
              <a:endParaRPr sz="1100">
                <a:solidFill>
                  <a:schemeClr val="bg1"/>
                </a:solidFill>
                <a:latin typeface="Bahnschrift" panose="020B0502040204020203" pitchFamily="34" charset="0"/>
              </a:endParaRPr>
            </a:p>
          </p:txBody>
        </p:sp>
      </p:grpSp>
      <p:sp>
        <p:nvSpPr>
          <p:cNvPr id="36" name="Ellipse 35">
            <a:extLst>
              <a:ext uri="{FF2B5EF4-FFF2-40B4-BE49-F238E27FC236}">
                <a16:creationId xmlns:a16="http://schemas.microsoft.com/office/drawing/2014/main" id="{49B64571-1103-3880-F568-C5CFCAFBA538}"/>
              </a:ext>
            </a:extLst>
          </p:cNvPr>
          <p:cNvSpPr/>
          <p:nvPr userDrawn="1"/>
        </p:nvSpPr>
        <p:spPr>
          <a:xfrm>
            <a:off x="671145" y="2097244"/>
            <a:ext cx="1925436" cy="1925436"/>
          </a:xfrm>
          <a:prstGeom prst="ellipse">
            <a:avLst/>
          </a:prstGeom>
          <a:solidFill>
            <a:schemeClr val="accent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575C802-F543-744F-A3B1-AF48FAA9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7731" y="2163848"/>
            <a:ext cx="1426599" cy="1792227"/>
          </a:xfrm>
          <a:prstGeom prst="rect">
            <a:avLst/>
          </a:prstGeom>
        </p:spPr>
      </p:pic>
    </p:spTree>
    <p:extLst>
      <p:ext uri="{BB962C8B-B14F-4D97-AF65-F5344CB8AC3E}">
        <p14:creationId xmlns:p14="http://schemas.microsoft.com/office/powerpoint/2010/main" val="67553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Z-1 Regel 1/2">
    <p:spTree>
      <p:nvGrpSpPr>
        <p:cNvPr id="1" name=""/>
        <p:cNvGrpSpPr/>
        <p:nvPr/>
      </p:nvGrpSpPr>
      <p:grpSpPr>
        <a:xfrm>
          <a:off x="0" y="0"/>
          <a:ext cx="0" cy="0"/>
          <a:chOff x="0" y="0"/>
          <a:chExt cx="0" cy="0"/>
        </a:xfrm>
      </p:grpSpPr>
      <p:sp>
        <p:nvSpPr>
          <p:cNvPr id="4" name="Google Shape;389;p14">
            <a:extLst>
              <a:ext uri="{FF2B5EF4-FFF2-40B4-BE49-F238E27FC236}">
                <a16:creationId xmlns:a16="http://schemas.microsoft.com/office/drawing/2014/main" id="{F494309C-8D60-EF7D-52DB-9732C770D63B}"/>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Steuerquiz </a:t>
            </a: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 testet euer Wissen!</a:t>
            </a:r>
            <a:endParaRPr kumimoji="0" lang="de-DE" sz="2800" b="0" i="0" u="none" strike="noStrike" kern="0" cap="none" spc="0" normalizeH="0" baseline="0" noProof="0">
              <a:ln>
                <a:noFill/>
              </a:ln>
              <a:solidFill>
                <a:srgbClr val="262626"/>
              </a:solidFill>
              <a:effectLst/>
              <a:uLnTx/>
              <a:uFillTx/>
              <a:latin typeface="Bahnschrift" panose="020B0502040204020203" pitchFamily="34" charset="0"/>
            </a:endParaRPr>
          </a:p>
        </p:txBody>
      </p:sp>
      <p:sp>
        <p:nvSpPr>
          <p:cNvPr id="2" name="Rechteck: abgerundete Ecken 1">
            <a:extLst>
              <a:ext uri="{FF2B5EF4-FFF2-40B4-BE49-F238E27FC236}">
                <a16:creationId xmlns:a16="http://schemas.microsoft.com/office/drawing/2014/main" id="{DED04984-81EB-7BE4-C7F0-F21C0B14F2CB}"/>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8" name="Rechteck: abgerundete Ecken 7">
            <a:extLst>
              <a:ext uri="{FF2B5EF4-FFF2-40B4-BE49-F238E27FC236}">
                <a16:creationId xmlns:a16="http://schemas.microsoft.com/office/drawing/2014/main" id="{FB8B4459-2B44-8A66-6E11-84FC62BF2A1D}"/>
              </a:ext>
            </a:extLst>
          </p:cNvPr>
          <p:cNvSpPr/>
          <p:nvPr userDrawn="1"/>
        </p:nvSpPr>
        <p:spPr>
          <a:xfrm>
            <a:off x="736014" y="2154455"/>
            <a:ext cx="9524585" cy="4730756"/>
          </a:xfrm>
          <a:prstGeom prst="roundRect">
            <a:avLst>
              <a:gd name="adj" fmla="val 440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b="1">
                <a:solidFill>
                  <a:schemeClr val="accent6"/>
                </a:solidFill>
                <a:latin typeface="Bahnschrift" panose="020B0502040204020203" pitchFamily="34" charset="0"/>
                <a:ea typeface="Inter" panose="020B0502030000000004" pitchFamily="34" charset="0"/>
                <a:cs typeface="Inter" panose="020B0502030000000004" pitchFamily="34" charset="0"/>
              </a:rPr>
              <a:t>Spielregeln: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t>Ziel des Spiels ist es, möglichst viele Punkte zu ergattern.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t>Der Showmaster moderiert das Spiel.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t>Der Reihe nach darf jedes Team eine Frage auswählen (z. B. „Steuern allgemein – 100“). Gut zu wissen: Je höher der Punktwert, desto schwieriger die Frage.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t>Für die Beantwortung der Frage hat das Team 1 Minute Zeit. Nach der Teamberatung trägt der Sprecher die Antwort vor. Der Showmaster löst auf.</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t>Für jede richtig beantwortete Frage erhält das Team die entsprechende Punktzahl </a:t>
            </a:r>
            <a:b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br>
            <a: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t>(z. B. 100). Bei falscher Antwort wird die entsprechende Punktzahl vom Punktekonto abgezogen. Das Punktekonto kann dadurch ins Minus rutschen.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t>Fragen dürfen geschoben werden, um Minuspunkte zu vermeiden – in dem Fall geht die Frage an das nächste Team (welches ebenfalls schieben darf). Fragen, die kein Team beantworten kann, werden ohne Punktevergabe vom Showmaster aufgelöst. Danach ist dasjenige Team an der Reihe, zu dem die Frage erstmals geschoben wurde.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800" b="0">
              <a:solidFill>
                <a:schemeClr val="tx1"/>
              </a:solidFill>
              <a:latin typeface="Bahnschrift" panose="020B0502040204020203" pitchFamily="34" charset="0"/>
              <a:ea typeface="Inter" panose="020B0502030000000004" pitchFamily="34" charset="0"/>
              <a:cs typeface="Inter" panose="020B05020300000000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800" b="0">
              <a:solidFill>
                <a:schemeClr val="tx1"/>
              </a:solidFill>
              <a:latin typeface="Bahnschrift" panose="020B0502040204020203" pitchFamily="34" charset="0"/>
              <a:ea typeface="Inter" panose="020B0502030000000004" pitchFamily="34" charset="0"/>
              <a:cs typeface="Inter" panose="020B05020300000000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800" b="0">
              <a:solidFill>
                <a:schemeClr val="tx1"/>
              </a:solidFill>
              <a:latin typeface="Bahnschrift" panose="020B0502040204020203" pitchFamily="34" charset="0"/>
              <a:ea typeface="Inter" panose="020B0502030000000004" pitchFamily="34" charset="0"/>
              <a:cs typeface="Inter" panose="020B05020300000000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800" b="0">
              <a:solidFill>
                <a:schemeClr val="tx1"/>
              </a:solidFill>
              <a:latin typeface="Bahnschrift" panose="020B0502040204020203" pitchFamily="34" charset="0"/>
              <a:ea typeface="Inter" panose="020B0502030000000004" pitchFamily="34" charset="0"/>
              <a:cs typeface="Inter" panose="020B05020300000000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800" b="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395721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Z-1 Regeln 2/2">
    <p:spTree>
      <p:nvGrpSpPr>
        <p:cNvPr id="1" name=""/>
        <p:cNvGrpSpPr/>
        <p:nvPr/>
      </p:nvGrpSpPr>
      <p:grpSpPr>
        <a:xfrm>
          <a:off x="0" y="0"/>
          <a:ext cx="0" cy="0"/>
          <a:chOff x="0" y="0"/>
          <a:chExt cx="0" cy="0"/>
        </a:xfrm>
      </p:grpSpPr>
      <p:sp>
        <p:nvSpPr>
          <p:cNvPr id="4" name="Google Shape;389;p14">
            <a:extLst>
              <a:ext uri="{FF2B5EF4-FFF2-40B4-BE49-F238E27FC236}">
                <a16:creationId xmlns:a16="http://schemas.microsoft.com/office/drawing/2014/main" id="{F494309C-8D60-EF7D-52DB-9732C770D63B}"/>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Steuerquiz </a:t>
            </a: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 testet euer Wissen!</a:t>
            </a:r>
            <a:endParaRPr kumimoji="0" lang="de-DE" sz="2800" b="0" i="0" u="none" strike="noStrike" kern="0" cap="none" spc="0" normalizeH="0" baseline="0" noProof="0">
              <a:ln>
                <a:noFill/>
              </a:ln>
              <a:solidFill>
                <a:srgbClr val="262626"/>
              </a:solidFill>
              <a:effectLst/>
              <a:uLnTx/>
              <a:uFillTx/>
              <a:latin typeface="Bahnschrift" panose="020B0502040204020203" pitchFamily="34" charset="0"/>
            </a:endParaRPr>
          </a:p>
        </p:txBody>
      </p:sp>
      <p:sp>
        <p:nvSpPr>
          <p:cNvPr id="2" name="Rechteck: abgerundete Ecken 1">
            <a:extLst>
              <a:ext uri="{FF2B5EF4-FFF2-40B4-BE49-F238E27FC236}">
                <a16:creationId xmlns:a16="http://schemas.microsoft.com/office/drawing/2014/main" id="{DED04984-81EB-7BE4-C7F0-F21C0B14F2CB}"/>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8" name="Rechteck: abgerundete Ecken 7">
            <a:extLst>
              <a:ext uri="{FF2B5EF4-FFF2-40B4-BE49-F238E27FC236}">
                <a16:creationId xmlns:a16="http://schemas.microsoft.com/office/drawing/2014/main" id="{FB8B4459-2B44-8A66-6E11-84FC62BF2A1D}"/>
              </a:ext>
            </a:extLst>
          </p:cNvPr>
          <p:cNvSpPr/>
          <p:nvPr userDrawn="1"/>
        </p:nvSpPr>
        <p:spPr>
          <a:xfrm>
            <a:off x="736014" y="2154455"/>
            <a:ext cx="9524585" cy="4730756"/>
          </a:xfrm>
          <a:prstGeom prst="roundRect">
            <a:avLst>
              <a:gd name="adj" fmla="val 440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b="1">
                <a:solidFill>
                  <a:schemeClr val="accent6"/>
                </a:solidFill>
                <a:latin typeface="Bahnschrift" panose="020B0502040204020203" pitchFamily="34" charset="0"/>
                <a:ea typeface="Inter" panose="020B0502030000000004" pitchFamily="34" charset="0"/>
                <a:cs typeface="Inter" panose="020B0502030000000004" pitchFamily="34" charset="0"/>
              </a:rPr>
              <a:t>Spielregeln (Fortsetzung):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t>Sonderfall „Doppelt oder nichts“: Wurde eine Frage richtig beantwortet und erscheint ein „Doppelt oder nichts“, so hat das Team die Möglichkeit, die bereits ergatterten Punkte zu verdoppeln. Bei falscher oder keiner Antwort gehen die bereits ergatterten Punkte verloren. Das Team entscheidet selbst, ob es die „Doppelt oder nichts“-Frage beantworten möchte. Einmal für die Beantwortung entschieden, kann das Team die Frage nicht mehr schieben!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t>Am Ende jeder Runde gibt der Showmaster den Zwischenstand durch. Die nächste Runde beginnt.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a:solidFill>
                  <a:schemeClr val="tx1"/>
                </a:solidFill>
                <a:latin typeface="Bahnschrift" panose="020B0502040204020203" pitchFamily="34" charset="0"/>
                <a:ea typeface="Inter" panose="020B0502030000000004" pitchFamily="34" charset="0"/>
                <a:cs typeface="Inter" panose="020B0502030000000004" pitchFamily="34" charset="0"/>
              </a:rPr>
              <a:t>Das Spiel endet, sobald keine Fragen mehr vorhanden sind. Das Team mit der höchsten Punktzahl gewinnt.</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800" b="0">
              <a:solidFill>
                <a:schemeClr val="tx1"/>
              </a:solidFill>
              <a:latin typeface="Bahnschrift" panose="020B0502040204020203" pitchFamily="34" charset="0"/>
              <a:ea typeface="Inter" panose="020B0502030000000004" pitchFamily="34" charset="0"/>
              <a:cs typeface="Inter" panose="020B05020300000000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800" b="0">
              <a:solidFill>
                <a:schemeClr val="tx1"/>
              </a:solidFill>
              <a:latin typeface="Bahnschrift" panose="020B0502040204020203" pitchFamily="34" charset="0"/>
              <a:ea typeface="Inter" panose="020B0502030000000004" pitchFamily="34" charset="0"/>
              <a:cs typeface="Inter" panose="020B05020300000000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800" b="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grpSp>
        <p:nvGrpSpPr>
          <p:cNvPr id="3" name="Gruppieren 2">
            <a:extLst>
              <a:ext uri="{FF2B5EF4-FFF2-40B4-BE49-F238E27FC236}">
                <a16:creationId xmlns:a16="http://schemas.microsoft.com/office/drawing/2014/main" id="{35EABB99-09F2-B514-A3B3-75FAB1173DA8}"/>
              </a:ext>
            </a:extLst>
          </p:cNvPr>
          <p:cNvGrpSpPr/>
          <p:nvPr userDrawn="1"/>
        </p:nvGrpSpPr>
        <p:grpSpPr>
          <a:xfrm>
            <a:off x="7588469" y="1516858"/>
            <a:ext cx="2672130" cy="1209768"/>
            <a:chOff x="5078342" y="5125046"/>
            <a:chExt cx="4183194" cy="1893881"/>
          </a:xfrm>
        </p:grpSpPr>
        <p:sp>
          <p:nvSpPr>
            <p:cNvPr id="5" name="Rechteck: abgerundete Ecken 4">
              <a:extLst>
                <a:ext uri="{FF2B5EF4-FFF2-40B4-BE49-F238E27FC236}">
                  <a16:creationId xmlns:a16="http://schemas.microsoft.com/office/drawing/2014/main" id="{1919B33D-EB58-760C-19C3-626CE798A713}"/>
                </a:ext>
              </a:extLst>
            </p:cNvPr>
            <p:cNvSpPr/>
            <p:nvPr userDrawn="1"/>
          </p:nvSpPr>
          <p:spPr>
            <a:xfrm>
              <a:off x="6232634" y="5654565"/>
              <a:ext cx="3028902" cy="781807"/>
            </a:xfrm>
            <a:prstGeom prst="roundRect">
              <a:avLst>
                <a:gd name="adj" fmla="val 50000"/>
              </a:avLst>
            </a:prstGeom>
            <a:solidFill>
              <a:srgbClr val="FFA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200">
                  <a:solidFill>
                    <a:schemeClr val="bg1"/>
                  </a:solidFill>
                  <a:latin typeface="Bahnschrift" panose="020B0502040204020203" pitchFamily="34" charset="0"/>
                  <a:ea typeface="Inter" panose="020B0502030000000004" pitchFamily="34" charset="0"/>
                  <a:cs typeface="Helvetica" panose="020B0604020202020204" pitchFamily="34" charset="0"/>
                </a:rPr>
                <a:t>Doppelt </a:t>
              </a:r>
              <a:br>
                <a:rPr lang="de-DE" sz="1200">
                  <a:solidFill>
                    <a:schemeClr val="bg1"/>
                  </a:solidFill>
                  <a:latin typeface="Bahnschrift" panose="020B0502040204020203" pitchFamily="34" charset="0"/>
                  <a:ea typeface="Inter" panose="020B0502030000000004" pitchFamily="34" charset="0"/>
                  <a:cs typeface="Helvetica" panose="020B0604020202020204" pitchFamily="34" charset="0"/>
                </a:rPr>
              </a:br>
              <a:r>
                <a:rPr lang="de-DE" sz="1200">
                  <a:solidFill>
                    <a:schemeClr val="bg1"/>
                  </a:solidFill>
                  <a:latin typeface="Bahnschrift" panose="020B0502040204020203" pitchFamily="34" charset="0"/>
                  <a:ea typeface="Inter" panose="020B0502030000000004" pitchFamily="34" charset="0"/>
                  <a:cs typeface="Helvetica" panose="020B0604020202020204" pitchFamily="34" charset="0"/>
                </a:rPr>
                <a:t>oder nichts</a:t>
              </a:r>
              <a:endParaRPr lang="de-DE" sz="12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6" name="Explosion: 8 Zacken 5">
              <a:extLst>
                <a:ext uri="{FF2B5EF4-FFF2-40B4-BE49-F238E27FC236}">
                  <a16:creationId xmlns:a16="http://schemas.microsoft.com/office/drawing/2014/main" id="{325BABB5-E126-99AE-F90F-1F7B64CFC02D}"/>
                </a:ext>
              </a:extLst>
            </p:cNvPr>
            <p:cNvSpPr/>
            <p:nvPr userDrawn="1"/>
          </p:nvSpPr>
          <p:spPr>
            <a:xfrm>
              <a:off x="5078342" y="5125046"/>
              <a:ext cx="1893881" cy="1893881"/>
            </a:xfrm>
            <a:prstGeom prst="irregularSeal1">
              <a:avLst/>
            </a:prstGeom>
            <a:solidFill>
              <a:srgbClr val="FFA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a:latin typeface="Bahnschrift" panose="020B0502040204020203" pitchFamily="34" charset="0"/>
                </a:rPr>
                <a:t>x2</a:t>
              </a:r>
            </a:p>
          </p:txBody>
        </p:sp>
      </p:grpSp>
    </p:spTree>
    <p:extLst>
      <p:ext uri="{BB962C8B-B14F-4D97-AF65-F5344CB8AC3E}">
        <p14:creationId xmlns:p14="http://schemas.microsoft.com/office/powerpoint/2010/main" val="369159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Z-1">
    <p:spTree>
      <p:nvGrpSpPr>
        <p:cNvPr id="1" name=""/>
        <p:cNvGrpSpPr/>
        <p:nvPr/>
      </p:nvGrpSpPr>
      <p:grpSpPr>
        <a:xfrm>
          <a:off x="0" y="0"/>
          <a:ext cx="0" cy="0"/>
          <a:chOff x="0" y="0"/>
          <a:chExt cx="0" cy="0"/>
        </a:xfrm>
      </p:grpSpPr>
      <p:sp>
        <p:nvSpPr>
          <p:cNvPr id="4" name="Google Shape;389;p14">
            <a:extLst>
              <a:ext uri="{FF2B5EF4-FFF2-40B4-BE49-F238E27FC236}">
                <a16:creationId xmlns:a16="http://schemas.microsoft.com/office/drawing/2014/main" id="{F494309C-8D60-EF7D-52DB-9732C770D63B}"/>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Steuerquiz </a:t>
            </a: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 testet euer Wissen!</a:t>
            </a:r>
            <a:endParaRPr kumimoji="0" lang="de-DE" sz="2800" b="0" i="0" u="none" strike="noStrike" kern="0" cap="none" spc="0" normalizeH="0" baseline="0" noProof="0">
              <a:ln>
                <a:noFill/>
              </a:ln>
              <a:solidFill>
                <a:srgbClr val="262626"/>
              </a:solidFill>
              <a:effectLst/>
              <a:uLnTx/>
              <a:uFillTx/>
              <a:latin typeface="Bahnschrift" panose="020B0502040204020203" pitchFamily="34" charset="0"/>
            </a:endParaRPr>
          </a:p>
        </p:txBody>
      </p:sp>
      <p:sp>
        <p:nvSpPr>
          <p:cNvPr id="2" name="Rechteck: abgerundete Ecken 1">
            <a:extLst>
              <a:ext uri="{FF2B5EF4-FFF2-40B4-BE49-F238E27FC236}">
                <a16:creationId xmlns:a16="http://schemas.microsoft.com/office/drawing/2014/main" id="{DED04984-81EB-7BE4-C7F0-F21C0B14F2CB}"/>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22" name="Rechteck: abgerundete Ecken 21">
            <a:hlinkClick r:id="rId2" action="ppaction://hlinksldjump"/>
            <a:extLst>
              <a:ext uri="{FF2B5EF4-FFF2-40B4-BE49-F238E27FC236}">
                <a16:creationId xmlns:a16="http://schemas.microsoft.com/office/drawing/2014/main" id="{25D25A8D-8246-CA15-47B3-AF3F74A6C38E}"/>
              </a:ext>
            </a:extLst>
          </p:cNvPr>
          <p:cNvSpPr/>
          <p:nvPr userDrawn="1"/>
        </p:nvSpPr>
        <p:spPr>
          <a:xfrm>
            <a:off x="1445171" y="3017235"/>
            <a:ext cx="7801468" cy="1723697"/>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8000" b="1">
                <a:solidFill>
                  <a:schemeClr val="bg1"/>
                </a:solidFill>
                <a:latin typeface="Bahnschrift" panose="020B0502040204020203" pitchFamily="34" charset="0"/>
              </a:rPr>
              <a:t>QUIZ STARTEN</a:t>
            </a:r>
          </a:p>
        </p:txBody>
      </p:sp>
      <p:grpSp>
        <p:nvGrpSpPr>
          <p:cNvPr id="6" name="Gruppieren 5">
            <a:extLst>
              <a:ext uri="{FF2B5EF4-FFF2-40B4-BE49-F238E27FC236}">
                <a16:creationId xmlns:a16="http://schemas.microsoft.com/office/drawing/2014/main" id="{736C9AC4-3CA6-14F9-78AF-220D63565E7E}"/>
              </a:ext>
            </a:extLst>
          </p:cNvPr>
          <p:cNvGrpSpPr/>
          <p:nvPr userDrawn="1"/>
        </p:nvGrpSpPr>
        <p:grpSpPr>
          <a:xfrm>
            <a:off x="1895885" y="5095965"/>
            <a:ext cx="6900041" cy="1382151"/>
            <a:chOff x="1895885" y="4423304"/>
            <a:chExt cx="6900041" cy="1382151"/>
          </a:xfrm>
        </p:grpSpPr>
        <p:pic>
          <p:nvPicPr>
            <p:cNvPr id="39" name="Grafik 38" descr="Präsentation mit Medien Silhouette">
              <a:extLst>
                <a:ext uri="{FF2B5EF4-FFF2-40B4-BE49-F238E27FC236}">
                  <a16:creationId xmlns:a16="http://schemas.microsoft.com/office/drawing/2014/main" id="{EACC682B-47F2-B962-6086-8495FE3E96F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8706" y="4423304"/>
              <a:ext cx="914400" cy="914400"/>
            </a:xfrm>
            <a:prstGeom prst="rect">
              <a:avLst/>
            </a:prstGeom>
          </p:spPr>
        </p:pic>
        <p:sp>
          <p:nvSpPr>
            <p:cNvPr id="5" name="Textfeld 4">
              <a:extLst>
                <a:ext uri="{FF2B5EF4-FFF2-40B4-BE49-F238E27FC236}">
                  <a16:creationId xmlns:a16="http://schemas.microsoft.com/office/drawing/2014/main" id="{8204F565-C78A-BE60-6B65-9481CF3F33ED}"/>
                </a:ext>
              </a:extLst>
            </p:cNvPr>
            <p:cNvSpPr txBox="1"/>
            <p:nvPr userDrawn="1"/>
          </p:nvSpPr>
          <p:spPr>
            <a:xfrm>
              <a:off x="1895885" y="5436123"/>
              <a:ext cx="6900041" cy="369332"/>
            </a:xfrm>
            <a:prstGeom prst="rect">
              <a:avLst/>
            </a:prstGeom>
            <a:noFill/>
          </p:spPr>
          <p:txBody>
            <a:bodyPr wrap="square">
              <a:spAutoFit/>
            </a:bodyPr>
            <a:lstStyle/>
            <a:p>
              <a:pPr algn="ctr"/>
              <a:r>
                <a:rPr lang="de-DE" sz="1800" b="0">
                  <a:solidFill>
                    <a:schemeClr val="tx1"/>
                  </a:solidFill>
                  <a:latin typeface="Bahnschrift" panose="020B0502040204020203" pitchFamily="34" charset="0"/>
                </a:rPr>
                <a:t>(dafür bitte zunächst in den Präsentationsmodus gehen)</a:t>
              </a:r>
              <a:endParaRPr lang="de-DE" sz="7200" b="0">
                <a:solidFill>
                  <a:schemeClr val="tx1"/>
                </a:solidFill>
                <a:latin typeface="Bahnschrift" panose="020B0502040204020203" pitchFamily="34" charset="0"/>
              </a:endParaRPr>
            </a:p>
          </p:txBody>
        </p:sp>
      </p:grpSp>
    </p:spTree>
    <p:extLst>
      <p:ext uri="{BB962C8B-B14F-4D97-AF65-F5344CB8AC3E}">
        <p14:creationId xmlns:p14="http://schemas.microsoft.com/office/powerpoint/2010/main" val="5389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age 1">
    <p:spTree>
      <p:nvGrpSpPr>
        <p:cNvPr id="1" name=""/>
        <p:cNvGrpSpPr/>
        <p:nvPr/>
      </p:nvGrpSpPr>
      <p:grpSpPr>
        <a:xfrm>
          <a:off x="0" y="0"/>
          <a:ext cx="0" cy="0"/>
          <a:chOff x="0" y="0"/>
          <a:chExt cx="0" cy="0"/>
        </a:xfrm>
      </p:grpSpPr>
      <p:sp>
        <p:nvSpPr>
          <p:cNvPr id="33" name="Steuer allgemein 1">
            <a:hlinkClick r:id="rId2" action="ppaction://hlinksldjump"/>
            <a:extLst>
              <a:ext uri="{FF2B5EF4-FFF2-40B4-BE49-F238E27FC236}">
                <a16:creationId xmlns:a16="http://schemas.microsoft.com/office/drawing/2014/main" id="{15B51F16-D82A-51A9-45BD-FC829DBDBB1F}"/>
              </a:ext>
            </a:extLst>
          </p:cNvPr>
          <p:cNvSpPr/>
          <p:nvPr userDrawn="1"/>
        </p:nvSpPr>
        <p:spPr>
          <a:xfrm>
            <a:off x="895150" y="2903870"/>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100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6" name="Steuer allgemein 2">
            <a:hlinkClick r:id="rId3" action="ppaction://hlinksldjump"/>
            <a:extLst>
              <a:ext uri="{FF2B5EF4-FFF2-40B4-BE49-F238E27FC236}">
                <a16:creationId xmlns:a16="http://schemas.microsoft.com/office/drawing/2014/main" id="{BD2325AF-7D9D-5DE5-65F7-77768F6EA050}"/>
              </a:ext>
            </a:extLst>
          </p:cNvPr>
          <p:cNvSpPr/>
          <p:nvPr userDrawn="1"/>
        </p:nvSpPr>
        <p:spPr>
          <a:xfrm>
            <a:off x="895150" y="3645594"/>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200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7" name="Steuer allgemein 3">
            <a:hlinkClick r:id="rId4" action="ppaction://hlinksldjump"/>
            <a:extLst>
              <a:ext uri="{FF2B5EF4-FFF2-40B4-BE49-F238E27FC236}">
                <a16:creationId xmlns:a16="http://schemas.microsoft.com/office/drawing/2014/main" id="{711D71E1-E1E0-D483-39D9-759233B3054B}"/>
              </a:ext>
            </a:extLst>
          </p:cNvPr>
          <p:cNvSpPr/>
          <p:nvPr userDrawn="1"/>
        </p:nvSpPr>
        <p:spPr>
          <a:xfrm>
            <a:off x="895150" y="4400493"/>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ea typeface="+mn-ea"/>
                <a:cs typeface="Helvetica" panose="020B0604020202020204" pitchFamily="34" charset="0"/>
              </a:rPr>
              <a:t>300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8" name="Steuer allgemein 4">
            <a:hlinkClick r:id="rId5" action="ppaction://hlinksldjump"/>
            <a:extLst>
              <a:ext uri="{FF2B5EF4-FFF2-40B4-BE49-F238E27FC236}">
                <a16:creationId xmlns:a16="http://schemas.microsoft.com/office/drawing/2014/main" id="{DA5D0614-F062-E900-559A-339378168B61}"/>
              </a:ext>
            </a:extLst>
          </p:cNvPr>
          <p:cNvSpPr/>
          <p:nvPr userDrawn="1"/>
        </p:nvSpPr>
        <p:spPr>
          <a:xfrm>
            <a:off x="895150" y="5155392"/>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400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9" name="Steuer allgemein 5">
            <a:hlinkClick r:id="rId6" action="ppaction://hlinksldjump"/>
            <a:extLst>
              <a:ext uri="{FF2B5EF4-FFF2-40B4-BE49-F238E27FC236}">
                <a16:creationId xmlns:a16="http://schemas.microsoft.com/office/drawing/2014/main" id="{15619527-EF96-88B5-3412-22C6CE34C589}"/>
              </a:ext>
            </a:extLst>
          </p:cNvPr>
          <p:cNvSpPr/>
          <p:nvPr userDrawn="1"/>
        </p:nvSpPr>
        <p:spPr>
          <a:xfrm>
            <a:off x="895149" y="5910291"/>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500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1" name="Sozialabgaben 1">
            <a:hlinkClick r:id="rId7" action="ppaction://hlinksldjump"/>
            <a:extLst>
              <a:ext uri="{FF2B5EF4-FFF2-40B4-BE49-F238E27FC236}">
                <a16:creationId xmlns:a16="http://schemas.microsoft.com/office/drawing/2014/main" id="{5CC0F9E2-3F9D-911A-5DCC-0F9835982D29}"/>
              </a:ext>
            </a:extLst>
          </p:cNvPr>
          <p:cNvSpPr/>
          <p:nvPr userDrawn="1"/>
        </p:nvSpPr>
        <p:spPr>
          <a:xfrm>
            <a:off x="3796967" y="2903870"/>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100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2" name="Sozialabgaben 2">
            <a:hlinkClick r:id="rId8" action="ppaction://hlinksldjump"/>
            <a:extLst>
              <a:ext uri="{FF2B5EF4-FFF2-40B4-BE49-F238E27FC236}">
                <a16:creationId xmlns:a16="http://schemas.microsoft.com/office/drawing/2014/main" id="{3BC69174-9725-091A-B972-ECB30DDA8B94}"/>
              </a:ext>
            </a:extLst>
          </p:cNvPr>
          <p:cNvSpPr/>
          <p:nvPr userDrawn="1"/>
        </p:nvSpPr>
        <p:spPr>
          <a:xfrm>
            <a:off x="3796967" y="3645594"/>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200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3" name="Sozialabgaben 3">
            <a:hlinkClick r:id="rId9" action="ppaction://hlinksldjump"/>
            <a:extLst>
              <a:ext uri="{FF2B5EF4-FFF2-40B4-BE49-F238E27FC236}">
                <a16:creationId xmlns:a16="http://schemas.microsoft.com/office/drawing/2014/main" id="{6433FB00-2502-BBDF-75EA-F4CAEF9485FD}"/>
              </a:ext>
            </a:extLst>
          </p:cNvPr>
          <p:cNvSpPr/>
          <p:nvPr userDrawn="1"/>
        </p:nvSpPr>
        <p:spPr>
          <a:xfrm>
            <a:off x="3796967" y="4400493"/>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300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4" name="Sozialabgaben 4">
            <a:hlinkClick r:id="rId10" action="ppaction://hlinksldjump"/>
            <a:extLst>
              <a:ext uri="{FF2B5EF4-FFF2-40B4-BE49-F238E27FC236}">
                <a16:creationId xmlns:a16="http://schemas.microsoft.com/office/drawing/2014/main" id="{55368097-CDC1-A236-0B78-97F11FC39951}"/>
              </a:ext>
            </a:extLst>
          </p:cNvPr>
          <p:cNvSpPr/>
          <p:nvPr userDrawn="1"/>
        </p:nvSpPr>
        <p:spPr>
          <a:xfrm>
            <a:off x="3796967" y="5155392"/>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400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5" name="Sozialabgaben 5">
            <a:hlinkClick r:id="rId11" action="ppaction://hlinksldjump"/>
            <a:extLst>
              <a:ext uri="{FF2B5EF4-FFF2-40B4-BE49-F238E27FC236}">
                <a16:creationId xmlns:a16="http://schemas.microsoft.com/office/drawing/2014/main" id="{4AE4C78C-7F7C-E665-C989-DCA7E63BCD84}"/>
              </a:ext>
            </a:extLst>
          </p:cNvPr>
          <p:cNvSpPr/>
          <p:nvPr userDrawn="1"/>
        </p:nvSpPr>
        <p:spPr>
          <a:xfrm>
            <a:off x="3796967" y="5910291"/>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500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7" name="Geld zurück 1">
            <a:hlinkClick r:id="rId12" action="ppaction://hlinksldjump"/>
            <a:extLst>
              <a:ext uri="{FF2B5EF4-FFF2-40B4-BE49-F238E27FC236}">
                <a16:creationId xmlns:a16="http://schemas.microsoft.com/office/drawing/2014/main" id="{42261319-7383-9872-301F-C08D86B7A12F}"/>
              </a:ext>
            </a:extLst>
          </p:cNvPr>
          <p:cNvSpPr/>
          <p:nvPr userDrawn="1"/>
        </p:nvSpPr>
        <p:spPr>
          <a:xfrm>
            <a:off x="6698784" y="2903870"/>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100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8" name="Geld zurück 2">
            <a:hlinkClick r:id="rId13" action="ppaction://hlinksldjump"/>
            <a:extLst>
              <a:ext uri="{FF2B5EF4-FFF2-40B4-BE49-F238E27FC236}">
                <a16:creationId xmlns:a16="http://schemas.microsoft.com/office/drawing/2014/main" id="{076C708A-A2A7-9EA6-BA55-EBBDA82AF129}"/>
              </a:ext>
            </a:extLst>
          </p:cNvPr>
          <p:cNvSpPr/>
          <p:nvPr userDrawn="1"/>
        </p:nvSpPr>
        <p:spPr>
          <a:xfrm>
            <a:off x="6698784" y="3645594"/>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200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19" name="Geld zurück 3">
            <a:hlinkClick r:id="rId14" action="ppaction://hlinksldjump"/>
            <a:extLst>
              <a:ext uri="{FF2B5EF4-FFF2-40B4-BE49-F238E27FC236}">
                <a16:creationId xmlns:a16="http://schemas.microsoft.com/office/drawing/2014/main" id="{BF49CEA6-4881-91E2-D4B2-659E2255536F}"/>
              </a:ext>
            </a:extLst>
          </p:cNvPr>
          <p:cNvSpPr/>
          <p:nvPr userDrawn="1"/>
        </p:nvSpPr>
        <p:spPr>
          <a:xfrm>
            <a:off x="6698784" y="4400493"/>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300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0" name="Geld zurück 4">
            <a:hlinkClick r:id="rId15" action="ppaction://hlinksldjump"/>
            <a:extLst>
              <a:ext uri="{FF2B5EF4-FFF2-40B4-BE49-F238E27FC236}">
                <a16:creationId xmlns:a16="http://schemas.microsoft.com/office/drawing/2014/main" id="{E189CB75-AB09-982C-1033-90A4C7810F6F}"/>
              </a:ext>
            </a:extLst>
          </p:cNvPr>
          <p:cNvSpPr/>
          <p:nvPr userDrawn="1"/>
        </p:nvSpPr>
        <p:spPr>
          <a:xfrm>
            <a:off x="6698784" y="5155392"/>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400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1" name="Geld zurück 5">
            <a:hlinkClick r:id="rId16" action="ppaction://hlinksldjump"/>
            <a:extLst>
              <a:ext uri="{FF2B5EF4-FFF2-40B4-BE49-F238E27FC236}">
                <a16:creationId xmlns:a16="http://schemas.microsoft.com/office/drawing/2014/main" id="{A5BF8DD3-78B0-7FB0-1FBC-BEC14371E7B8}"/>
              </a:ext>
            </a:extLst>
          </p:cNvPr>
          <p:cNvSpPr/>
          <p:nvPr userDrawn="1"/>
        </p:nvSpPr>
        <p:spPr>
          <a:xfrm>
            <a:off x="6698784" y="5910291"/>
            <a:ext cx="2562754" cy="658608"/>
          </a:xfrm>
          <a:prstGeom prst="roundRect">
            <a:avLst>
              <a:gd name="adj" fmla="val 5782"/>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500</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4" name="Rechteck: abgerundete Ecken 23">
            <a:extLst>
              <a:ext uri="{FF2B5EF4-FFF2-40B4-BE49-F238E27FC236}">
                <a16:creationId xmlns:a16="http://schemas.microsoft.com/office/drawing/2014/main" id="{DECBA500-2283-CEB7-CB52-DC8D60796C31}"/>
              </a:ext>
            </a:extLst>
          </p:cNvPr>
          <p:cNvSpPr/>
          <p:nvPr userDrawn="1"/>
        </p:nvSpPr>
        <p:spPr>
          <a:xfrm>
            <a:off x="895149" y="2903870"/>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Rechteck: abgerundete Ecken 2">
            <a:extLst>
              <a:ext uri="{FF2B5EF4-FFF2-40B4-BE49-F238E27FC236}">
                <a16:creationId xmlns:a16="http://schemas.microsoft.com/office/drawing/2014/main" id="{B3FC10BB-BEB7-1E8F-F026-CBD606C9A33B}"/>
              </a:ext>
            </a:extLst>
          </p:cNvPr>
          <p:cNvSpPr/>
          <p:nvPr userDrawn="1"/>
        </p:nvSpPr>
        <p:spPr>
          <a:xfrm>
            <a:off x="895149" y="3645594"/>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5" name="Rechteck: abgerundete Ecken 4">
            <a:extLst>
              <a:ext uri="{FF2B5EF4-FFF2-40B4-BE49-F238E27FC236}">
                <a16:creationId xmlns:a16="http://schemas.microsoft.com/office/drawing/2014/main" id="{A276FB46-4990-C6BD-BFAA-4657DB0537A1}"/>
              </a:ext>
            </a:extLst>
          </p:cNvPr>
          <p:cNvSpPr/>
          <p:nvPr userDrawn="1"/>
        </p:nvSpPr>
        <p:spPr>
          <a:xfrm>
            <a:off x="895149" y="4400493"/>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5" name="Rechteck: abgerundete Ecken 24">
            <a:extLst>
              <a:ext uri="{FF2B5EF4-FFF2-40B4-BE49-F238E27FC236}">
                <a16:creationId xmlns:a16="http://schemas.microsoft.com/office/drawing/2014/main" id="{318E4825-E608-C651-798A-270FF07BF478}"/>
              </a:ext>
            </a:extLst>
          </p:cNvPr>
          <p:cNvSpPr/>
          <p:nvPr userDrawn="1"/>
        </p:nvSpPr>
        <p:spPr>
          <a:xfrm>
            <a:off x="895149" y="5155392"/>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6" name="Rechteck: abgerundete Ecken 25">
            <a:extLst>
              <a:ext uri="{FF2B5EF4-FFF2-40B4-BE49-F238E27FC236}">
                <a16:creationId xmlns:a16="http://schemas.microsoft.com/office/drawing/2014/main" id="{4E9017BF-6A56-4626-E19F-A267D092E086}"/>
              </a:ext>
            </a:extLst>
          </p:cNvPr>
          <p:cNvSpPr/>
          <p:nvPr userDrawn="1"/>
        </p:nvSpPr>
        <p:spPr>
          <a:xfrm>
            <a:off x="895149" y="5907658"/>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7" name="Rechteck: abgerundete Ecken 26">
            <a:extLst>
              <a:ext uri="{FF2B5EF4-FFF2-40B4-BE49-F238E27FC236}">
                <a16:creationId xmlns:a16="http://schemas.microsoft.com/office/drawing/2014/main" id="{14089638-1DEF-63E3-E50D-BA3C6A2EEFB7}"/>
              </a:ext>
            </a:extLst>
          </p:cNvPr>
          <p:cNvSpPr/>
          <p:nvPr userDrawn="1"/>
        </p:nvSpPr>
        <p:spPr>
          <a:xfrm>
            <a:off x="3796966" y="2903870"/>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8" name="Rechteck: abgerundete Ecken 27">
            <a:extLst>
              <a:ext uri="{FF2B5EF4-FFF2-40B4-BE49-F238E27FC236}">
                <a16:creationId xmlns:a16="http://schemas.microsoft.com/office/drawing/2014/main" id="{0E6C589C-91FA-B07D-27F3-9D79031B1359}"/>
              </a:ext>
            </a:extLst>
          </p:cNvPr>
          <p:cNvSpPr/>
          <p:nvPr userDrawn="1"/>
        </p:nvSpPr>
        <p:spPr>
          <a:xfrm>
            <a:off x="3796966" y="3645594"/>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29" name="Rechteck: abgerundete Ecken 28">
            <a:extLst>
              <a:ext uri="{FF2B5EF4-FFF2-40B4-BE49-F238E27FC236}">
                <a16:creationId xmlns:a16="http://schemas.microsoft.com/office/drawing/2014/main" id="{E43C22A6-353F-B8E7-7C20-B7496D5EE695}"/>
              </a:ext>
            </a:extLst>
          </p:cNvPr>
          <p:cNvSpPr/>
          <p:nvPr userDrawn="1"/>
        </p:nvSpPr>
        <p:spPr>
          <a:xfrm>
            <a:off x="3796966" y="4400493"/>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0" name="Rechteck: abgerundete Ecken 29">
            <a:extLst>
              <a:ext uri="{FF2B5EF4-FFF2-40B4-BE49-F238E27FC236}">
                <a16:creationId xmlns:a16="http://schemas.microsoft.com/office/drawing/2014/main" id="{50AABA6D-3F27-E8A3-CAA8-5BCA6A2A199E}"/>
              </a:ext>
            </a:extLst>
          </p:cNvPr>
          <p:cNvSpPr/>
          <p:nvPr userDrawn="1"/>
        </p:nvSpPr>
        <p:spPr>
          <a:xfrm>
            <a:off x="3796966" y="5155392"/>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1" name="Rechteck: abgerundete Ecken 30">
            <a:extLst>
              <a:ext uri="{FF2B5EF4-FFF2-40B4-BE49-F238E27FC236}">
                <a16:creationId xmlns:a16="http://schemas.microsoft.com/office/drawing/2014/main" id="{E3124FBC-5B72-CCA2-B98F-7CBEBF7492FF}"/>
              </a:ext>
            </a:extLst>
          </p:cNvPr>
          <p:cNvSpPr/>
          <p:nvPr userDrawn="1"/>
        </p:nvSpPr>
        <p:spPr>
          <a:xfrm>
            <a:off x="3796966" y="5907658"/>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2" name="Rechteck: abgerundete Ecken 31">
            <a:extLst>
              <a:ext uri="{FF2B5EF4-FFF2-40B4-BE49-F238E27FC236}">
                <a16:creationId xmlns:a16="http://schemas.microsoft.com/office/drawing/2014/main" id="{58050066-CE59-5724-70C9-B03C6BCF52FF}"/>
              </a:ext>
            </a:extLst>
          </p:cNvPr>
          <p:cNvSpPr/>
          <p:nvPr userDrawn="1"/>
        </p:nvSpPr>
        <p:spPr>
          <a:xfrm>
            <a:off x="6698784" y="2903870"/>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4" name="Rechteck: abgerundete Ecken 33">
            <a:extLst>
              <a:ext uri="{FF2B5EF4-FFF2-40B4-BE49-F238E27FC236}">
                <a16:creationId xmlns:a16="http://schemas.microsoft.com/office/drawing/2014/main" id="{38764A13-85DF-DADC-6D3F-3F01531EED7A}"/>
              </a:ext>
            </a:extLst>
          </p:cNvPr>
          <p:cNvSpPr/>
          <p:nvPr userDrawn="1"/>
        </p:nvSpPr>
        <p:spPr>
          <a:xfrm>
            <a:off x="6698784" y="3645594"/>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5" name="Rechteck: abgerundete Ecken 34">
            <a:extLst>
              <a:ext uri="{FF2B5EF4-FFF2-40B4-BE49-F238E27FC236}">
                <a16:creationId xmlns:a16="http://schemas.microsoft.com/office/drawing/2014/main" id="{368A9B10-38C7-DDAA-F301-27686E63BA4B}"/>
              </a:ext>
            </a:extLst>
          </p:cNvPr>
          <p:cNvSpPr/>
          <p:nvPr userDrawn="1"/>
        </p:nvSpPr>
        <p:spPr>
          <a:xfrm>
            <a:off x="6698784" y="4400493"/>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6" name="Rechteck: abgerundete Ecken 35">
            <a:extLst>
              <a:ext uri="{FF2B5EF4-FFF2-40B4-BE49-F238E27FC236}">
                <a16:creationId xmlns:a16="http://schemas.microsoft.com/office/drawing/2014/main" id="{8692F4E4-1AF3-3931-1EB9-F01FD222AA81}"/>
              </a:ext>
            </a:extLst>
          </p:cNvPr>
          <p:cNvSpPr/>
          <p:nvPr userDrawn="1"/>
        </p:nvSpPr>
        <p:spPr>
          <a:xfrm>
            <a:off x="6698784" y="5155392"/>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37" name="Rechteck: abgerundete Ecken 36">
            <a:extLst>
              <a:ext uri="{FF2B5EF4-FFF2-40B4-BE49-F238E27FC236}">
                <a16:creationId xmlns:a16="http://schemas.microsoft.com/office/drawing/2014/main" id="{F29728C1-2ED7-ABB5-D231-4D8CE3C0F08E}"/>
              </a:ext>
            </a:extLst>
          </p:cNvPr>
          <p:cNvSpPr/>
          <p:nvPr userDrawn="1"/>
        </p:nvSpPr>
        <p:spPr>
          <a:xfrm>
            <a:off x="6698784" y="5907658"/>
            <a:ext cx="2562754" cy="658608"/>
          </a:xfrm>
          <a:prstGeom prst="roundRect">
            <a:avLst>
              <a:gd name="adj" fmla="val 5782"/>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6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4" name="Google Shape;389;p14">
            <a:extLst>
              <a:ext uri="{FF2B5EF4-FFF2-40B4-BE49-F238E27FC236}">
                <a16:creationId xmlns:a16="http://schemas.microsoft.com/office/drawing/2014/main" id="{F494309C-8D60-EF7D-52DB-9732C770D63B}"/>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Steuerquiz </a:t>
            </a:r>
            <a:r>
              <a:rPr kumimoji="0" lang="de-DE" sz="2800" b="1" i="0" u="none" strike="noStrike" kern="0" cap="none" spc="0" normalizeH="0" baseline="0" noProof="0">
                <a:ln>
                  <a:noFill/>
                </a:ln>
                <a:solidFill>
                  <a:srgbClr val="262626"/>
                </a:solidFill>
                <a:effectLst/>
                <a:uLnTx/>
                <a:uFillTx/>
                <a:latin typeface="Bahnschrift" panose="020B0502040204020203" pitchFamily="34" charset="0"/>
                <a:sym typeface="Arial"/>
              </a:rPr>
              <a:t>– testet euer Wissen!</a:t>
            </a:r>
            <a:endParaRPr kumimoji="0" lang="de-DE" sz="2800" b="0" i="0" u="none" strike="noStrike" kern="0" cap="none" spc="0" normalizeH="0" baseline="0" noProof="0">
              <a:ln>
                <a:noFill/>
              </a:ln>
              <a:solidFill>
                <a:srgbClr val="262626"/>
              </a:solidFill>
              <a:effectLst/>
              <a:uLnTx/>
              <a:uFillTx/>
              <a:latin typeface="Bahnschrift" panose="020B0502040204020203" pitchFamily="34" charset="0"/>
            </a:endParaRPr>
          </a:p>
        </p:txBody>
      </p:sp>
      <p:sp>
        <p:nvSpPr>
          <p:cNvPr id="2" name="Rechteck: abgerundete Ecken 1">
            <a:extLst>
              <a:ext uri="{FF2B5EF4-FFF2-40B4-BE49-F238E27FC236}">
                <a16:creationId xmlns:a16="http://schemas.microsoft.com/office/drawing/2014/main" id="{DED04984-81EB-7BE4-C7F0-F21C0B14F2CB}"/>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10" name="Rechteck: abgerundete Ecken 9">
            <a:extLst>
              <a:ext uri="{FF2B5EF4-FFF2-40B4-BE49-F238E27FC236}">
                <a16:creationId xmlns:a16="http://schemas.microsoft.com/office/drawing/2014/main" id="{B1727203-EFD1-7303-9ECA-054F79475C5A}"/>
              </a:ext>
            </a:extLst>
          </p:cNvPr>
          <p:cNvSpPr/>
          <p:nvPr userDrawn="1"/>
        </p:nvSpPr>
        <p:spPr>
          <a:xfrm>
            <a:off x="895149" y="2162146"/>
            <a:ext cx="2562754" cy="658608"/>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Steuern allgemein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16" name="Rechteck: abgerundete Ecken 15">
            <a:extLst>
              <a:ext uri="{FF2B5EF4-FFF2-40B4-BE49-F238E27FC236}">
                <a16:creationId xmlns:a16="http://schemas.microsoft.com/office/drawing/2014/main" id="{07769FEC-67AA-01ED-3F5A-8CA36112B57B}"/>
              </a:ext>
            </a:extLst>
          </p:cNvPr>
          <p:cNvSpPr/>
          <p:nvPr userDrawn="1"/>
        </p:nvSpPr>
        <p:spPr>
          <a:xfrm>
            <a:off x="3796967" y="2162146"/>
            <a:ext cx="2562754" cy="658608"/>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Sozialabgaben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23" name="Rechteck: abgerundete Ecken 22">
            <a:extLst>
              <a:ext uri="{FF2B5EF4-FFF2-40B4-BE49-F238E27FC236}">
                <a16:creationId xmlns:a16="http://schemas.microsoft.com/office/drawing/2014/main" id="{B8FE333E-8EF6-0CE5-453B-F1E9545D5072}"/>
              </a:ext>
            </a:extLst>
          </p:cNvPr>
          <p:cNvSpPr/>
          <p:nvPr userDrawn="1"/>
        </p:nvSpPr>
        <p:spPr>
          <a:xfrm>
            <a:off x="6698784" y="2162146"/>
            <a:ext cx="2562754" cy="658608"/>
          </a:xfrm>
          <a:prstGeom prst="roundRect">
            <a:avLst>
              <a:gd name="adj" fmla="val 5782"/>
            </a:avLst>
          </a:prstGeom>
          <a:solidFill>
            <a:schemeClr val="accent6">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Ich will mein Geld 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38" name="Rechteck 37">
            <a:extLst>
              <a:ext uri="{FF2B5EF4-FFF2-40B4-BE49-F238E27FC236}">
                <a16:creationId xmlns:a16="http://schemas.microsoft.com/office/drawing/2014/main" id="{F2B919C6-0450-B548-1DFD-1F63788733CE}"/>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08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24" grpId="0" animBg="1"/>
      <p:bldP spid="3" grpId="0" animBg="1"/>
      <p:bldP spid="5"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age 2">
    <p:spTree>
      <p:nvGrpSpPr>
        <p:cNvPr id="1" name=""/>
        <p:cNvGrpSpPr/>
        <p:nvPr/>
      </p:nvGrpSpPr>
      <p:grpSpPr>
        <a:xfrm>
          <a:off x="0" y="0"/>
          <a:ext cx="0" cy="0"/>
          <a:chOff x="0" y="0"/>
          <a:chExt cx="0" cy="0"/>
        </a:xfrm>
      </p:grpSpPr>
      <p:sp>
        <p:nvSpPr>
          <p:cNvPr id="2" name="Rechteck: abgerundete Ecken 1">
            <a:hlinkClick r:id="rId2" action="ppaction://hlinksldjump"/>
            <a:extLst>
              <a:ext uri="{FF2B5EF4-FFF2-40B4-BE49-F238E27FC236}">
                <a16:creationId xmlns:a16="http://schemas.microsoft.com/office/drawing/2014/main" id="{22C35E7F-DA35-2C2A-452E-14D203270ADA}"/>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Zurück</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3" name="Google Shape;389;p14">
            <a:extLst>
              <a:ext uri="{FF2B5EF4-FFF2-40B4-BE49-F238E27FC236}">
                <a16:creationId xmlns:a16="http://schemas.microsoft.com/office/drawing/2014/main" id="{DC7797DD-6E8C-69C2-D0A9-B78407511037}"/>
              </a:ext>
            </a:extLst>
          </p:cNvPr>
          <p:cNvSpPr/>
          <p:nvPr userDrawn="1"/>
        </p:nvSpPr>
        <p:spPr>
          <a:xfrm>
            <a:off x="-758886" y="990776"/>
            <a:ext cx="8654379" cy="658608"/>
          </a:xfrm>
          <a:prstGeom prst="roundRect">
            <a:avLst>
              <a:gd name="adj" fmla="val 16667"/>
            </a:avLst>
          </a:prstGeom>
          <a:solidFill>
            <a:srgbClr val="FFFFFF"/>
          </a:solidFill>
          <a:ln>
            <a:noFill/>
          </a:ln>
          <a:effectLst>
            <a:outerShdw blurRad="50800" dist="38100" dir="5400000" algn="t" rotWithShape="0">
              <a:srgbClr val="000000">
                <a:alpha val="40000"/>
              </a:srgbClr>
            </a:outerShdw>
          </a:effectLst>
        </p:spPr>
        <p:txBody>
          <a:bodyPr spcFirstLastPara="1" wrap="square" lIns="1332000"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a:ln>
                  <a:noFill/>
                </a:ln>
                <a:solidFill>
                  <a:srgbClr val="91D14C"/>
                </a:solidFill>
                <a:effectLst/>
                <a:uLnTx/>
                <a:uFillTx/>
                <a:latin typeface="Bahnschrift" panose="020B0502040204020203" pitchFamily="34" charset="0"/>
                <a:sym typeface="Arial"/>
              </a:rPr>
              <a:t>Steuern Allgemein </a:t>
            </a:r>
            <a:r>
              <a:rPr kumimoji="0" lang="de-DE" sz="2800" b="1" i="0" u="none" strike="noStrike" kern="0" cap="none" spc="0" normalizeH="0" baseline="0" noProof="0">
                <a:ln>
                  <a:noFill/>
                </a:ln>
                <a:solidFill>
                  <a:schemeClr val="tx1"/>
                </a:solidFill>
                <a:effectLst/>
                <a:uLnTx/>
                <a:uFillTx/>
                <a:latin typeface="Bahnschrift" panose="020B0502040204020203" pitchFamily="34" charset="0"/>
                <a:sym typeface="Arial"/>
              </a:rPr>
              <a:t>100</a:t>
            </a:r>
            <a:endParaRPr kumimoji="0" lang="de-DE" sz="2800" b="0" i="0" u="none" strike="noStrike" kern="0" cap="none" spc="0" normalizeH="0" baseline="0" noProof="0">
              <a:ln>
                <a:noFill/>
              </a:ln>
              <a:solidFill>
                <a:schemeClr val="tx1"/>
              </a:solidFill>
              <a:effectLst/>
              <a:uLnTx/>
              <a:uFillTx/>
              <a:latin typeface="Bahnschrift" panose="020B0502040204020203" pitchFamily="34" charset="0"/>
            </a:endParaRPr>
          </a:p>
        </p:txBody>
      </p:sp>
      <p:sp>
        <p:nvSpPr>
          <p:cNvPr id="7" name="Freihandform: Form 6">
            <a:extLst>
              <a:ext uri="{FF2B5EF4-FFF2-40B4-BE49-F238E27FC236}">
                <a16:creationId xmlns:a16="http://schemas.microsoft.com/office/drawing/2014/main" id="{2035114B-0F60-C2C0-A6E7-668755EB1E4E}"/>
              </a:ext>
            </a:extLst>
          </p:cNvPr>
          <p:cNvSpPr/>
          <p:nvPr userDrawn="1"/>
        </p:nvSpPr>
        <p:spPr>
          <a:xfrm flipH="1">
            <a:off x="0" y="5219675"/>
            <a:ext cx="2901819" cy="234000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sp>
        <p:nvSpPr>
          <p:cNvPr id="9" name="Rechteck: abgerundete Ecken 8">
            <a:extLst>
              <a:ext uri="{FF2B5EF4-FFF2-40B4-BE49-F238E27FC236}">
                <a16:creationId xmlns:a16="http://schemas.microsoft.com/office/drawing/2014/main" id="{BE7F8CFF-AB77-750D-6F98-80A367663F80}"/>
              </a:ext>
            </a:extLst>
          </p:cNvPr>
          <p:cNvSpPr/>
          <p:nvPr userDrawn="1"/>
        </p:nvSpPr>
        <p:spPr>
          <a:xfrm>
            <a:off x="9163422" y="1123302"/>
            <a:ext cx="944777" cy="393556"/>
          </a:xfrm>
          <a:prstGeom prst="roundRect">
            <a:avLst>
              <a:gd name="adj" fmla="val 50000"/>
            </a:avLst>
          </a:prstGeom>
          <a:solidFill>
            <a:srgbClr val="91D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bg1"/>
                </a:solidFill>
                <a:latin typeface="Bahnschrift" panose="020B0502040204020203" pitchFamily="34" charset="0"/>
              </a:rPr>
              <a:t>SZ-1</a:t>
            </a:r>
          </a:p>
        </p:txBody>
      </p:sp>
      <p:sp>
        <p:nvSpPr>
          <p:cNvPr id="35" name="Rechteck: abgerundete Ecken 34">
            <a:extLst>
              <a:ext uri="{FF2B5EF4-FFF2-40B4-BE49-F238E27FC236}">
                <a16:creationId xmlns:a16="http://schemas.microsoft.com/office/drawing/2014/main" id="{B10FBDAA-93E6-4199-7DA3-5BC406F52227}"/>
              </a:ext>
            </a:extLst>
          </p:cNvPr>
          <p:cNvSpPr/>
          <p:nvPr userDrawn="1"/>
        </p:nvSpPr>
        <p:spPr>
          <a:xfrm>
            <a:off x="895148" y="2162146"/>
            <a:ext cx="8366389" cy="1400332"/>
          </a:xfrm>
          <a:prstGeom prst="roundRect">
            <a:avLst>
              <a:gd name="adj" fmla="val 5782"/>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cs typeface="Helvetica" panose="020B0604020202020204" pitchFamily="34" charset="0"/>
              </a:rPr>
              <a:t>Wie nennt man die Steuer, die wir alle z. B. beim Einkauf im Supermarkt bezahlen?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51" name="Rechteck: abgerundete Ecken 50">
            <a:extLst>
              <a:ext uri="{FF2B5EF4-FFF2-40B4-BE49-F238E27FC236}">
                <a16:creationId xmlns:a16="http://schemas.microsoft.com/office/drawing/2014/main" id="{C1A26646-EF09-8C69-126E-244164B1B777}"/>
              </a:ext>
            </a:extLst>
          </p:cNvPr>
          <p:cNvSpPr/>
          <p:nvPr userDrawn="1"/>
        </p:nvSpPr>
        <p:spPr>
          <a:xfrm>
            <a:off x="6232634" y="5654565"/>
            <a:ext cx="3028902" cy="781807"/>
          </a:xfrm>
          <a:prstGeom prst="roundRect">
            <a:avLst>
              <a:gd name="adj"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bg1"/>
                </a:solidFill>
                <a:latin typeface="Bahnschrift" panose="020B0502040204020203" pitchFamily="34" charset="0"/>
                <a:ea typeface="Inter" panose="020B0502030000000004" pitchFamily="34" charset="0"/>
                <a:cs typeface="Helvetica" panose="020B0604020202020204" pitchFamily="34" charset="0"/>
              </a:rPr>
              <a:t>Antwort anzeigen</a:t>
            </a:r>
            <a:endParaRPr lang="de-DE" sz="2000">
              <a:solidFill>
                <a:schemeClr val="bg1"/>
              </a:solidFill>
              <a:latin typeface="Bahnschrift" panose="020B0502040204020203" pitchFamily="34" charset="0"/>
              <a:ea typeface="Inter" panose="020B0502030000000004" pitchFamily="34" charset="0"/>
              <a:cs typeface="Inter" panose="020B0502030000000004" pitchFamily="34" charset="0"/>
            </a:endParaRPr>
          </a:p>
        </p:txBody>
      </p:sp>
      <p:sp>
        <p:nvSpPr>
          <p:cNvPr id="27" name="Rechteck: abgerundete Ecken 26">
            <a:extLst>
              <a:ext uri="{FF2B5EF4-FFF2-40B4-BE49-F238E27FC236}">
                <a16:creationId xmlns:a16="http://schemas.microsoft.com/office/drawing/2014/main" id="{9B92CBB7-D422-317D-4A95-357F840C1E12}"/>
              </a:ext>
            </a:extLst>
          </p:cNvPr>
          <p:cNvSpPr/>
          <p:nvPr userDrawn="1"/>
        </p:nvSpPr>
        <p:spPr>
          <a:xfrm>
            <a:off x="895149" y="3645594"/>
            <a:ext cx="8366387" cy="1400332"/>
          </a:xfrm>
          <a:prstGeom prst="roundRect">
            <a:avLst>
              <a:gd name="adj" fmla="val 5782"/>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2000">
                <a:solidFill>
                  <a:schemeClr val="tx1"/>
                </a:solidFill>
                <a:latin typeface="Bahnschrift" panose="020B0502040204020203" pitchFamily="34" charset="0"/>
                <a:cs typeface="Helvetica" panose="020B0604020202020204" pitchFamily="34" charset="0"/>
              </a:rPr>
              <a:t>Mehrwertsteuer</a:t>
            </a:r>
            <a:endParaRPr lang="de-DE" sz="2000">
              <a:solidFill>
                <a:schemeClr val="tx1"/>
              </a:solidFill>
              <a:latin typeface="Bahnschrift" panose="020B0502040204020203" pitchFamily="34" charset="0"/>
              <a:ea typeface="Inter" panose="020B0502030000000004" pitchFamily="34" charset="0"/>
              <a:cs typeface="Inter" panose="020B0502030000000004" pitchFamily="34" charset="0"/>
            </a:endParaRPr>
          </a:p>
        </p:txBody>
      </p:sp>
      <p:pic>
        <p:nvPicPr>
          <p:cNvPr id="4" name="Grafik 3">
            <a:extLst>
              <a:ext uri="{FF2B5EF4-FFF2-40B4-BE49-F238E27FC236}">
                <a16:creationId xmlns:a16="http://schemas.microsoft.com/office/drawing/2014/main" id="{80FBEF7C-A41A-CED4-9B8C-FBEF1727A7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424" y="5557516"/>
            <a:ext cx="1300066" cy="1633264"/>
          </a:xfrm>
          <a:prstGeom prst="rect">
            <a:avLst/>
          </a:prstGeom>
        </p:spPr>
      </p:pic>
      <p:pic>
        <p:nvPicPr>
          <p:cNvPr id="6" name="Grafik 5">
            <a:extLst>
              <a:ext uri="{FF2B5EF4-FFF2-40B4-BE49-F238E27FC236}">
                <a16:creationId xmlns:a16="http://schemas.microsoft.com/office/drawing/2014/main" id="{57F28FB7-0DFF-4C31-E9F6-200C54B8442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377" y="5543179"/>
            <a:ext cx="1353616" cy="1689789"/>
          </a:xfrm>
          <a:prstGeom prst="rect">
            <a:avLst/>
          </a:prstGeom>
        </p:spPr>
      </p:pic>
      <p:sp>
        <p:nvSpPr>
          <p:cNvPr id="8" name="Rechteck 7">
            <a:extLst>
              <a:ext uri="{FF2B5EF4-FFF2-40B4-BE49-F238E27FC236}">
                <a16:creationId xmlns:a16="http://schemas.microsoft.com/office/drawing/2014/main" id="{C524D0C3-631C-DC51-6A50-C5423671152C}"/>
              </a:ext>
            </a:extLst>
          </p:cNvPr>
          <p:cNvSpPr/>
          <p:nvPr userDrawn="1"/>
        </p:nvSpPr>
        <p:spPr>
          <a:xfrm>
            <a:off x="0" y="0"/>
            <a:ext cx="10691813" cy="75596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4003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1"/>
                    </p:tgtEl>
                  </p:cond>
                </p:stCondLst>
                <p:endSync evt="end" delay="0">
                  <p:rtn val="all"/>
                </p:endSync>
                <p:childTnLst>
                  <p:par>
                    <p:cTn id="8" fill="hold">
                      <p:stCondLst>
                        <p:cond delay="0"/>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1" presetClass="exit"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45" presetClass="exit" presetSubtype="0" fill="hold" nodeType="withEffect">
                                  <p:stCondLst>
                                    <p:cond delay="0"/>
                                  </p:stCondLst>
                                  <p:childTnLst>
                                    <p:animEffect transition="out" filter="fade">
                                      <p:cBhvr>
                                        <p:cTn id="18" dur="300"/>
                                        <p:tgtEl>
                                          <p:spTgt spid="6"/>
                                        </p:tgtEl>
                                      </p:cBhvr>
                                    </p:animEffect>
                                    <p:anim calcmode="lin" valueType="num">
                                      <p:cBhvr>
                                        <p:cTn id="19" dur="3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300"/>
                                        <p:tgtEl>
                                          <p:spTgt spid="6"/>
                                        </p:tgtEl>
                                        <p:attrNameLst>
                                          <p:attrName>ppt_h</p:attrName>
                                        </p:attrNameLst>
                                      </p:cBhvr>
                                      <p:tavLst>
                                        <p:tav tm="0">
                                          <p:val>
                                            <p:strVal val="ppt_h"/>
                                          </p:val>
                                        </p:tav>
                                        <p:tav tm="100000">
                                          <p:val>
                                            <p:strVal val="ppt_h"/>
                                          </p:val>
                                        </p:tav>
                                      </p:tavLst>
                                    </p:anim>
                                    <p:set>
                                      <p:cBhvr>
                                        <p:cTn id="21" dur="1" fill="hold">
                                          <p:stCondLst>
                                            <p:cond delay="299"/>
                                          </p:stCondLst>
                                        </p:cTn>
                                        <p:tgtEl>
                                          <p:spTgt spid="6"/>
                                        </p:tgtEl>
                                        <p:attrNameLst>
                                          <p:attrName>style.visibility</p:attrName>
                                        </p:attrNameLst>
                                      </p:cBhvr>
                                      <p:to>
                                        <p:strVal val="hidden"/>
                                      </p:to>
                                    </p:set>
                                  </p:childTnLst>
                                </p:cTn>
                              </p:par>
                              <p:par>
                                <p:cTn id="22" presetID="45"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300"/>
                                        <p:tgtEl>
                                          <p:spTgt spid="4"/>
                                        </p:tgtEl>
                                      </p:cBhvr>
                                    </p:animEffect>
                                    <p:anim calcmode="lin" valueType="num">
                                      <p:cBhvr>
                                        <p:cTn id="25" dur="300" fill="hold"/>
                                        <p:tgtEl>
                                          <p:spTgt spid="4"/>
                                        </p:tgtEl>
                                        <p:attrNameLst>
                                          <p:attrName>ppt_w</p:attrName>
                                        </p:attrNameLst>
                                      </p:cBhvr>
                                      <p:tavLst>
                                        <p:tav tm="0" fmla="#ppt_w*sin(2.5*pi*$)">
                                          <p:val>
                                            <p:fltVal val="0"/>
                                          </p:val>
                                        </p:tav>
                                        <p:tav tm="100000">
                                          <p:val>
                                            <p:fltVal val="1"/>
                                          </p:val>
                                        </p:tav>
                                      </p:tavLst>
                                    </p:anim>
                                    <p:anim calcmode="lin" valueType="num">
                                      <p:cBhvr>
                                        <p:cTn id="26" dur="3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1"/>
                  </p:tgtEl>
                </p:cond>
              </p:nextCondLst>
            </p:seq>
          </p:childTnLst>
        </p:cTn>
      </p:par>
    </p:tnLst>
    <p:bldLst>
      <p:bldP spid="51" grpId="0" animBg="1"/>
      <p:bldP spid="27" grpId="0" animBg="1"/>
      <p:bldP spid="8"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2933039C-8129-00EA-08A8-E8926C176F33}"/>
              </a:ext>
            </a:extLst>
          </p:cNvPr>
          <p:cNvGrpSpPr>
            <a:grpSpLocks noChangeAspect="1"/>
          </p:cNvGrpSpPr>
          <p:nvPr userDrawn="1"/>
        </p:nvGrpSpPr>
        <p:grpSpPr>
          <a:xfrm>
            <a:off x="9648496" y="6913968"/>
            <a:ext cx="806835" cy="420907"/>
            <a:chOff x="8439829" y="6196071"/>
            <a:chExt cx="1963637" cy="1024385"/>
          </a:xfrm>
        </p:grpSpPr>
        <p:pic>
          <p:nvPicPr>
            <p:cNvPr id="3" name="Google Shape;18;p112">
              <a:extLst>
                <a:ext uri="{FF2B5EF4-FFF2-40B4-BE49-F238E27FC236}">
                  <a16:creationId xmlns:a16="http://schemas.microsoft.com/office/drawing/2014/main" id="{7750114E-ACE8-9EBB-0CC9-02B248A11E44}"/>
                </a:ext>
              </a:extLst>
            </p:cNvPr>
            <p:cNvPicPr preferRelativeResize="0"/>
            <p:nvPr userDrawn="1"/>
          </p:nvPicPr>
          <p:blipFill rotWithShape="1">
            <a:blip r:embed="rId38">
              <a:alphaModFix/>
              <a:duotone>
                <a:schemeClr val="bg2">
                  <a:shade val="45000"/>
                  <a:satMod val="135000"/>
                </a:schemeClr>
                <a:prstClr val="white"/>
              </a:duotone>
            </a:blip>
            <a:srcRect l="19695" t="16167" r="20816" b="27127"/>
            <a:stretch/>
          </p:blipFill>
          <p:spPr>
            <a:xfrm>
              <a:off x="8871968" y="6196071"/>
              <a:ext cx="1099360" cy="589512"/>
            </a:xfrm>
            <a:prstGeom prst="rect">
              <a:avLst/>
            </a:prstGeom>
            <a:noFill/>
            <a:ln>
              <a:noFill/>
            </a:ln>
          </p:spPr>
        </p:pic>
        <p:pic>
          <p:nvPicPr>
            <p:cNvPr id="4" name="Grafik 3">
              <a:extLst>
                <a:ext uri="{FF2B5EF4-FFF2-40B4-BE49-F238E27FC236}">
                  <a16:creationId xmlns:a16="http://schemas.microsoft.com/office/drawing/2014/main" id="{A4486AA2-A5B7-196A-88E1-9ECC692A925D}"/>
                </a:ext>
              </a:extLst>
            </p:cNvPr>
            <p:cNvPicPr>
              <a:picLocks noChangeAspect="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8439829" y="6932456"/>
              <a:ext cx="1963637" cy="288000"/>
            </a:xfrm>
            <a:prstGeom prst="rect">
              <a:avLst/>
            </a:prstGeom>
          </p:spPr>
        </p:pic>
      </p:grpSp>
    </p:spTree>
    <p:extLst>
      <p:ext uri="{BB962C8B-B14F-4D97-AF65-F5344CB8AC3E}">
        <p14:creationId xmlns:p14="http://schemas.microsoft.com/office/powerpoint/2010/main" val="2120382524"/>
      </p:ext>
    </p:extLst>
  </p:cSld>
  <p:clrMap bg1="lt1" tx1="dk1" bg2="lt2" tx2="dk2" accent1="accent1" accent2="accent2" accent3="accent3" accent4="accent4" accent5="accent5" accent6="accent6" hlink="hlink" folHlink="folHlink"/>
  <p:sldLayoutIdLst>
    <p:sldLayoutId id="2147483677" r:id="rId1"/>
    <p:sldLayoutId id="2147483697" r:id="rId2"/>
    <p:sldLayoutId id="2147483717" r:id="rId3"/>
    <p:sldLayoutId id="2147483725" r:id="rId4"/>
    <p:sldLayoutId id="2147483836" r:id="rId5"/>
    <p:sldLayoutId id="2147483837" r:id="rId6"/>
    <p:sldLayoutId id="2147483825" r:id="rId7"/>
    <p:sldLayoutId id="2147483699" r:id="rId8"/>
    <p:sldLayoutId id="2147483662" r:id="rId9"/>
    <p:sldLayoutId id="2147483664" r:id="rId10"/>
    <p:sldLayoutId id="2147483721" r:id="rId11"/>
    <p:sldLayoutId id="2147483722" r:id="rId12"/>
    <p:sldLayoutId id="2147483723"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698" r:id="rId24"/>
    <p:sldLayoutId id="2147483675" r:id="rId25"/>
    <p:sldLayoutId id="2147483685" r:id="rId26"/>
    <p:sldLayoutId id="2147483828" r:id="rId27"/>
    <p:sldLayoutId id="2147483829" r:id="rId28"/>
    <p:sldLayoutId id="2147483830" r:id="rId29"/>
    <p:sldLayoutId id="2147483831" r:id="rId30"/>
    <p:sldLayoutId id="2147483832" r:id="rId31"/>
    <p:sldLayoutId id="2147483833" r:id="rId32"/>
    <p:sldLayoutId id="2147483834" r:id="rId33"/>
    <p:sldLayoutId id="2147483835" r:id="rId34"/>
    <p:sldLayoutId id="2147483744" r:id="rId35"/>
    <p:sldLayoutId id="2147483740" r:id="rId36"/>
  </p:sldLayoutIdLst>
  <p:hf sldNum="0"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hyperlink" Target="https://bit.ly/3TJEpw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bit.ly/3TJEpwP" TargetMode="External"/><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hyperlink" Target="https://bit.ly/3TJEpwP" TargetMode="External"/><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hyperlink" Target="https://bit.ly/3TJEpwP" TargetMode="External"/><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0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94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3735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5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397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46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755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555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445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048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70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781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859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96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4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465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01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Muster, Quadrat, Screenshot, Rechteck enthält.&#10;&#10;Automatisch generierte Beschreibung">
            <a:extLst>
              <a:ext uri="{FF2B5EF4-FFF2-40B4-BE49-F238E27FC236}">
                <a16:creationId xmlns:a16="http://schemas.microsoft.com/office/drawing/2014/main" id="{897D91FA-BF9F-AE01-02C8-71286FAFD7B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363138" y="4708209"/>
            <a:ext cx="1127372" cy="1127372"/>
          </a:xfrm>
          <a:prstGeom prst="rect">
            <a:avLst/>
          </a:prstGeom>
        </p:spPr>
      </p:pic>
      <p:sp>
        <p:nvSpPr>
          <p:cNvPr id="3" name="Textfeld 2">
            <a:extLst>
              <a:ext uri="{FF2B5EF4-FFF2-40B4-BE49-F238E27FC236}">
                <a16:creationId xmlns:a16="http://schemas.microsoft.com/office/drawing/2014/main" id="{046A6C5F-E2E8-8327-8586-435C0FFF5F2B}"/>
              </a:ext>
            </a:extLst>
          </p:cNvPr>
          <p:cNvSpPr txBox="1">
            <a:spLocks noGrp="1" noRot="1" noMove="1" noResize="1" noEditPoints="1" noAdjustHandles="1" noChangeArrowheads="1" noChangeShapeType="1"/>
          </p:cNvSpPr>
          <p:nvPr/>
        </p:nvSpPr>
        <p:spPr>
          <a:xfrm>
            <a:off x="7658614" y="6251707"/>
            <a:ext cx="2536420" cy="369332"/>
          </a:xfrm>
          <a:prstGeom prst="rect">
            <a:avLst/>
          </a:prstGeom>
          <a:noFill/>
        </p:spPr>
        <p:txBody>
          <a:bodyPr wrap="square">
            <a:spAutoFit/>
          </a:bodyPr>
          <a:lstStyle/>
          <a:p>
            <a:pPr marL="0" indent="0">
              <a:lnSpc>
                <a:spcPct val="100000"/>
              </a:lnSpc>
              <a:spcBef>
                <a:spcPts val="0"/>
              </a:spcBef>
              <a:buNone/>
            </a:pPr>
            <a:r>
              <a:rPr lang="de-DE" sz="1800">
                <a:latin typeface="Bahnschrift" panose="020B0502040204020203" pitchFamily="34" charset="0"/>
                <a:ea typeface="+mn-lt"/>
                <a:cs typeface="+mn-lt"/>
                <a:hlinkClick r:id="rId4"/>
              </a:rPr>
              <a:t>https://bit.ly/3TJEpwP</a:t>
            </a:r>
            <a:endParaRPr lang="de-DE" sz="1800">
              <a:latin typeface="Bahnschrift" panose="020B0502040204020203" pitchFamily="34" charset="0"/>
              <a:ea typeface="+mn-lt"/>
              <a:cs typeface="+mn-lt"/>
            </a:endParaRPr>
          </a:p>
        </p:txBody>
      </p:sp>
    </p:spTree>
    <p:extLst>
      <p:ext uri="{BB962C8B-B14F-4D97-AF65-F5344CB8AC3E}">
        <p14:creationId xmlns:p14="http://schemas.microsoft.com/office/powerpoint/2010/main" val="208307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652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Muster, Quadrat, Screenshot, Rechteck enthält.&#10;&#10;Automatisch generierte Beschreibung">
            <a:extLst>
              <a:ext uri="{FF2B5EF4-FFF2-40B4-BE49-F238E27FC236}">
                <a16:creationId xmlns:a16="http://schemas.microsoft.com/office/drawing/2014/main" id="{10D6CF5A-505F-8189-18E2-0E035E0161F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8363138" y="4708209"/>
            <a:ext cx="1127372" cy="1127372"/>
          </a:xfrm>
          <a:prstGeom prst="rect">
            <a:avLst/>
          </a:prstGeom>
        </p:spPr>
      </p:pic>
      <p:sp>
        <p:nvSpPr>
          <p:cNvPr id="3" name="Textfeld 2">
            <a:extLst>
              <a:ext uri="{FF2B5EF4-FFF2-40B4-BE49-F238E27FC236}">
                <a16:creationId xmlns:a16="http://schemas.microsoft.com/office/drawing/2014/main" id="{18212686-297F-323B-84C9-7A6EC07FAB46}"/>
              </a:ext>
            </a:extLst>
          </p:cNvPr>
          <p:cNvSpPr txBox="1">
            <a:spLocks noGrp="1" noRot="1" noMove="1" noResize="1" noEditPoints="1" noAdjustHandles="1" noChangeArrowheads="1" noChangeShapeType="1"/>
          </p:cNvSpPr>
          <p:nvPr/>
        </p:nvSpPr>
        <p:spPr>
          <a:xfrm>
            <a:off x="7658614" y="6251707"/>
            <a:ext cx="2536420" cy="369332"/>
          </a:xfrm>
          <a:prstGeom prst="rect">
            <a:avLst/>
          </a:prstGeom>
          <a:noFill/>
        </p:spPr>
        <p:txBody>
          <a:bodyPr wrap="square">
            <a:spAutoFit/>
          </a:bodyPr>
          <a:lstStyle/>
          <a:p>
            <a:pPr marL="0" indent="0">
              <a:lnSpc>
                <a:spcPct val="100000"/>
              </a:lnSpc>
              <a:spcBef>
                <a:spcPts val="0"/>
              </a:spcBef>
              <a:buNone/>
            </a:pPr>
            <a:r>
              <a:rPr lang="de-DE" sz="1800">
                <a:latin typeface="Bahnschrift" panose="020B0502040204020203" pitchFamily="34" charset="0"/>
                <a:ea typeface="+mn-lt"/>
                <a:cs typeface="+mn-lt"/>
                <a:hlinkClick r:id="rId3"/>
              </a:rPr>
              <a:t>https://bit.ly/3TJEpwP</a:t>
            </a:r>
            <a:endParaRPr lang="de-DE" sz="1800">
              <a:latin typeface="Bahnschrift" panose="020B0502040204020203" pitchFamily="34" charset="0"/>
              <a:ea typeface="+mn-lt"/>
              <a:cs typeface="+mn-lt"/>
            </a:endParaRPr>
          </a:p>
        </p:txBody>
      </p:sp>
    </p:spTree>
    <p:extLst>
      <p:ext uri="{BB962C8B-B14F-4D97-AF65-F5344CB8AC3E}">
        <p14:creationId xmlns:p14="http://schemas.microsoft.com/office/powerpoint/2010/main" val="4086567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426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Muster, Quadrat, Screenshot, Rechteck enthält.&#10;&#10;Automatisch generierte Beschreibung">
            <a:extLst>
              <a:ext uri="{FF2B5EF4-FFF2-40B4-BE49-F238E27FC236}">
                <a16:creationId xmlns:a16="http://schemas.microsoft.com/office/drawing/2014/main" id="{BDA44E0D-A716-3FE6-5F56-66D9293BFBF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8363138" y="5000309"/>
            <a:ext cx="1127372" cy="1127372"/>
          </a:xfrm>
          <a:prstGeom prst="rect">
            <a:avLst/>
          </a:prstGeom>
        </p:spPr>
      </p:pic>
      <p:sp>
        <p:nvSpPr>
          <p:cNvPr id="3" name="Textfeld 2">
            <a:extLst>
              <a:ext uri="{FF2B5EF4-FFF2-40B4-BE49-F238E27FC236}">
                <a16:creationId xmlns:a16="http://schemas.microsoft.com/office/drawing/2014/main" id="{3137B24E-FFB2-6172-09F9-C77373595B29}"/>
              </a:ext>
            </a:extLst>
          </p:cNvPr>
          <p:cNvSpPr txBox="1">
            <a:spLocks noGrp="1" noRot="1" noMove="1" noResize="1" noEditPoints="1" noAdjustHandles="1" noChangeArrowheads="1" noChangeShapeType="1"/>
          </p:cNvSpPr>
          <p:nvPr/>
        </p:nvSpPr>
        <p:spPr>
          <a:xfrm>
            <a:off x="7658614" y="6543807"/>
            <a:ext cx="2536420" cy="369332"/>
          </a:xfrm>
          <a:prstGeom prst="rect">
            <a:avLst/>
          </a:prstGeom>
          <a:noFill/>
        </p:spPr>
        <p:txBody>
          <a:bodyPr wrap="square">
            <a:spAutoFit/>
          </a:bodyPr>
          <a:lstStyle/>
          <a:p>
            <a:pPr marL="0" indent="0">
              <a:lnSpc>
                <a:spcPct val="100000"/>
              </a:lnSpc>
              <a:spcBef>
                <a:spcPts val="0"/>
              </a:spcBef>
              <a:buNone/>
            </a:pPr>
            <a:r>
              <a:rPr lang="de-DE" sz="1800">
                <a:latin typeface="Bahnschrift" panose="020B0502040204020203" pitchFamily="34" charset="0"/>
                <a:ea typeface="+mn-lt"/>
                <a:cs typeface="+mn-lt"/>
                <a:hlinkClick r:id="rId3"/>
              </a:rPr>
              <a:t>https://bit.ly/3TJEpwP</a:t>
            </a:r>
            <a:endParaRPr lang="de-DE" sz="1800">
              <a:latin typeface="Bahnschrift" panose="020B0502040204020203" pitchFamily="34" charset="0"/>
              <a:ea typeface="+mn-lt"/>
              <a:cs typeface="+mn-lt"/>
            </a:endParaRPr>
          </a:p>
        </p:txBody>
      </p:sp>
    </p:spTree>
    <p:extLst>
      <p:ext uri="{BB962C8B-B14F-4D97-AF65-F5344CB8AC3E}">
        <p14:creationId xmlns:p14="http://schemas.microsoft.com/office/powerpoint/2010/main" val="86789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F756F6C4-AA4D-3953-75DF-99253B13F225}"/>
              </a:ext>
            </a:extLst>
          </p:cNvPr>
          <p:cNvSpPr>
            <a:spLocks noGrp="1" noRot="1" noMove="1" noResize="1" noEditPoints="1" noAdjustHandles="1" noChangeArrowheads="1" noChangeShapeType="1"/>
          </p:cNvSpPr>
          <p:nvPr/>
        </p:nvSpPr>
        <p:spPr>
          <a:xfrm>
            <a:off x="895149" y="2002055"/>
            <a:ext cx="4063645" cy="4819159"/>
          </a:xfrm>
          <a:prstGeom prst="roundRect">
            <a:avLst>
              <a:gd name="adj" fmla="val 4489"/>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dirty="0">
                <a:solidFill>
                  <a:srgbClr val="91D14C"/>
                </a:solidFill>
                <a:latin typeface="Bahnschrift" panose="020B0502040204020203" pitchFamily="34" charset="0"/>
                <a:cs typeface="Helvetica" panose="020B0604020202020204" pitchFamily="34" charset="0"/>
              </a:rPr>
              <a:t>Das ist uns vom Workshop in Erinnerung geblieben: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dirty="0">
              <a:solidFill>
                <a:schemeClr val="bg1"/>
              </a:solidFill>
              <a:latin typeface="Bahnschrift" panose="020B0502040204020203" pitchFamily="34" charset="0"/>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Bahnschrift" panose="020B0502040204020203" pitchFamily="34" charset="0"/>
                <a:cs typeface="Helvetica" panose="020B0604020202020204" pitchFamily="34" charset="0"/>
              </a:rPr>
              <a:t>…</a:t>
            </a:r>
          </a:p>
        </p:txBody>
      </p:sp>
      <p:sp>
        <p:nvSpPr>
          <p:cNvPr id="3" name="Rechteck: abgerundete Ecken 2">
            <a:extLst>
              <a:ext uri="{FF2B5EF4-FFF2-40B4-BE49-F238E27FC236}">
                <a16:creationId xmlns:a16="http://schemas.microsoft.com/office/drawing/2014/main" id="{7A74B3C6-407B-3700-F49E-C823416C3A3F}"/>
              </a:ext>
            </a:extLst>
          </p:cNvPr>
          <p:cNvSpPr>
            <a:spLocks noGrp="1" noRot="1" noMove="1" noResize="1" noEditPoints="1" noAdjustHandles="1" noChangeArrowheads="1" noChangeShapeType="1"/>
          </p:cNvSpPr>
          <p:nvPr/>
        </p:nvSpPr>
        <p:spPr>
          <a:xfrm>
            <a:off x="5733019" y="2002054"/>
            <a:ext cx="4063645" cy="4819159"/>
          </a:xfrm>
          <a:prstGeom prst="roundRect">
            <a:avLst>
              <a:gd name="adj" fmla="val 3971"/>
            </a:avLst>
          </a:prstGeom>
          <a:solidFill>
            <a:srgbClr val="F2F2F2">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a:solidFill>
                  <a:srgbClr val="91D14C"/>
                </a:solidFill>
                <a:latin typeface="Bahnschrift" panose="020B0502040204020203" pitchFamily="34" charset="0"/>
                <a:cs typeface="Helvetica" panose="020B0604020202020204" pitchFamily="34" charset="0"/>
              </a:rPr>
              <a:t>Darüber wollen wir noch mehr erfahren: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b="1">
              <a:solidFill>
                <a:schemeClr val="bg1"/>
              </a:solidFill>
              <a:latin typeface="Bahnschrift" panose="020B0502040204020203" pitchFamily="34" charset="0"/>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a:solidFill>
                  <a:schemeClr val="tx1"/>
                </a:solidFill>
                <a:latin typeface="Bahnschrift" panose="020B0502040204020203" pitchFamily="34" charset="0"/>
                <a:cs typeface="Helvetica" panose="020B0604020202020204" pitchFamily="34" charset="0"/>
              </a:rPr>
              <a:t>…</a:t>
            </a:r>
          </a:p>
        </p:txBody>
      </p:sp>
    </p:spTree>
    <p:extLst>
      <p:ext uri="{BB962C8B-B14F-4D97-AF65-F5344CB8AC3E}">
        <p14:creationId xmlns:p14="http://schemas.microsoft.com/office/powerpoint/2010/main" val="1060718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366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Muster, Quadrat, Screenshot, Rechteck enthält.&#10;&#10;Automatisch generierte Beschreibung">
            <a:extLst>
              <a:ext uri="{FF2B5EF4-FFF2-40B4-BE49-F238E27FC236}">
                <a16:creationId xmlns:a16="http://schemas.microsoft.com/office/drawing/2014/main" id="{A5F85395-E647-8F4F-2721-628938E6AD1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8363138" y="4708209"/>
            <a:ext cx="1127372" cy="1127372"/>
          </a:xfrm>
          <a:prstGeom prst="rect">
            <a:avLst/>
          </a:prstGeom>
        </p:spPr>
      </p:pic>
      <p:sp>
        <p:nvSpPr>
          <p:cNvPr id="12" name="Textfeld 11">
            <a:extLst>
              <a:ext uri="{FF2B5EF4-FFF2-40B4-BE49-F238E27FC236}">
                <a16:creationId xmlns:a16="http://schemas.microsoft.com/office/drawing/2014/main" id="{2E49E410-0804-7596-343A-193829667D4A}"/>
              </a:ext>
            </a:extLst>
          </p:cNvPr>
          <p:cNvSpPr txBox="1">
            <a:spLocks noGrp="1" noRot="1" noMove="1" noResize="1" noEditPoints="1" noAdjustHandles="1" noChangeArrowheads="1" noChangeShapeType="1"/>
          </p:cNvSpPr>
          <p:nvPr/>
        </p:nvSpPr>
        <p:spPr>
          <a:xfrm>
            <a:off x="7658614" y="6251707"/>
            <a:ext cx="2536420" cy="369332"/>
          </a:xfrm>
          <a:prstGeom prst="rect">
            <a:avLst/>
          </a:prstGeom>
          <a:noFill/>
        </p:spPr>
        <p:txBody>
          <a:bodyPr wrap="square">
            <a:spAutoFit/>
          </a:bodyPr>
          <a:lstStyle/>
          <a:p>
            <a:pPr marL="0" indent="0">
              <a:lnSpc>
                <a:spcPct val="100000"/>
              </a:lnSpc>
              <a:spcBef>
                <a:spcPts val="0"/>
              </a:spcBef>
              <a:buNone/>
            </a:pPr>
            <a:r>
              <a:rPr lang="de-DE" sz="1800">
                <a:latin typeface="Bahnschrift" panose="020B0502040204020203" pitchFamily="34" charset="0"/>
                <a:ea typeface="+mn-lt"/>
                <a:cs typeface="+mn-lt"/>
                <a:hlinkClick r:id="rId3"/>
              </a:rPr>
              <a:t>https://bit.ly/3TJEpwP</a:t>
            </a:r>
            <a:endParaRPr lang="de-DE" sz="1800">
              <a:latin typeface="Bahnschrift" panose="020B0502040204020203" pitchFamily="34" charset="0"/>
              <a:ea typeface="+mn-lt"/>
              <a:cs typeface="+mn-lt"/>
            </a:endParaRPr>
          </a:p>
        </p:txBody>
      </p:sp>
    </p:spTree>
    <p:extLst>
      <p:ext uri="{BB962C8B-B14F-4D97-AF65-F5344CB8AC3E}">
        <p14:creationId xmlns:p14="http://schemas.microsoft.com/office/powerpoint/2010/main" val="1495120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01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4A39FC90-5A12-352E-F825-51E156511ED1}"/>
              </a:ext>
            </a:extLst>
          </p:cNvPr>
          <p:cNvSpPr>
            <a:spLocks noGrp="1" noRot="1" noMove="1" noResize="1" noEditPoints="1" noAdjustHandles="1" noChangeArrowheads="1" noChangeShapeType="1"/>
          </p:cNvSpPr>
          <p:nvPr/>
        </p:nvSpPr>
        <p:spPr>
          <a:xfrm>
            <a:off x="1069935" y="3146978"/>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12" name="Ellipse 11">
            <a:extLst>
              <a:ext uri="{FF2B5EF4-FFF2-40B4-BE49-F238E27FC236}">
                <a16:creationId xmlns:a16="http://schemas.microsoft.com/office/drawing/2014/main" id="{85B85D8A-3139-F784-1C2A-7A27F6F6839D}"/>
              </a:ext>
            </a:extLst>
          </p:cNvPr>
          <p:cNvSpPr>
            <a:spLocks noGrp="1" noRot="1" noMove="1" noResize="1" noEditPoints="1" noAdjustHandles="1" noChangeArrowheads="1" noChangeShapeType="1"/>
          </p:cNvSpPr>
          <p:nvPr/>
        </p:nvSpPr>
        <p:spPr>
          <a:xfrm>
            <a:off x="1069935" y="3578389"/>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15" name="Rechteck 14">
            <a:extLst>
              <a:ext uri="{FF2B5EF4-FFF2-40B4-BE49-F238E27FC236}">
                <a16:creationId xmlns:a16="http://schemas.microsoft.com/office/drawing/2014/main" id="{7963A53D-2FEA-45DD-DB91-BDB6B9132A10}"/>
              </a:ext>
            </a:extLst>
          </p:cNvPr>
          <p:cNvSpPr>
            <a:spLocks noGrp="1" noRot="1" noMove="1" noResize="1" noEditPoints="1" noAdjustHandles="1" noChangeArrowheads="1" noChangeShapeType="1"/>
          </p:cNvSpPr>
          <p:nvPr/>
        </p:nvSpPr>
        <p:spPr>
          <a:xfrm>
            <a:off x="2547614" y="3138162"/>
            <a:ext cx="7467205" cy="686644"/>
          </a:xfrm>
          <a:prstGeom prst="rect">
            <a:avLst/>
          </a:prstGeom>
          <a:solidFill>
            <a:srgbClr val="FFFFFF">
              <a:alpha val="69804"/>
            </a:srgbClr>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Begründung:</a:t>
            </a:r>
          </a:p>
        </p:txBody>
      </p:sp>
      <p:sp>
        <p:nvSpPr>
          <p:cNvPr id="26" name="Ellipse 25">
            <a:extLst>
              <a:ext uri="{FF2B5EF4-FFF2-40B4-BE49-F238E27FC236}">
                <a16:creationId xmlns:a16="http://schemas.microsoft.com/office/drawing/2014/main" id="{A8A8403A-E7F5-D954-6155-C14FAF61FFE4}"/>
              </a:ext>
            </a:extLst>
          </p:cNvPr>
          <p:cNvSpPr>
            <a:spLocks noGrp="1" noRot="1" noMove="1" noResize="1" noEditPoints="1" noAdjustHandles="1" noChangeArrowheads="1" noChangeShapeType="1"/>
          </p:cNvSpPr>
          <p:nvPr/>
        </p:nvSpPr>
        <p:spPr>
          <a:xfrm>
            <a:off x="1051263" y="4657958"/>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28" name="Ellipse 27">
            <a:extLst>
              <a:ext uri="{FF2B5EF4-FFF2-40B4-BE49-F238E27FC236}">
                <a16:creationId xmlns:a16="http://schemas.microsoft.com/office/drawing/2014/main" id="{7AD92927-ECE9-E690-2FA3-5392AB58B571}"/>
              </a:ext>
            </a:extLst>
          </p:cNvPr>
          <p:cNvSpPr>
            <a:spLocks noGrp="1" noRot="1" noMove="1" noResize="1" noEditPoints="1" noAdjustHandles="1" noChangeArrowheads="1" noChangeShapeType="1"/>
          </p:cNvSpPr>
          <p:nvPr/>
        </p:nvSpPr>
        <p:spPr>
          <a:xfrm>
            <a:off x="1051263" y="5089369"/>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33" name="Rechteck 32">
            <a:extLst>
              <a:ext uri="{FF2B5EF4-FFF2-40B4-BE49-F238E27FC236}">
                <a16:creationId xmlns:a16="http://schemas.microsoft.com/office/drawing/2014/main" id="{D727B0F2-1CD0-49B3-E538-9B83B4D99E14}"/>
              </a:ext>
            </a:extLst>
          </p:cNvPr>
          <p:cNvSpPr>
            <a:spLocks noGrp="1" noRot="1" noMove="1" noResize="1" noEditPoints="1" noAdjustHandles="1" noChangeArrowheads="1" noChangeShapeType="1"/>
          </p:cNvSpPr>
          <p:nvPr/>
        </p:nvSpPr>
        <p:spPr>
          <a:xfrm>
            <a:off x="2528942" y="4649142"/>
            <a:ext cx="7467205" cy="686644"/>
          </a:xfrm>
          <a:prstGeom prst="rect">
            <a:avLst/>
          </a:prstGeom>
          <a:solidFill>
            <a:srgbClr val="FFFFFF">
              <a:alpha val="69804"/>
            </a:srgbClr>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Begründung:</a:t>
            </a:r>
          </a:p>
        </p:txBody>
      </p:sp>
      <p:sp>
        <p:nvSpPr>
          <p:cNvPr id="35" name="Ellipse 34">
            <a:extLst>
              <a:ext uri="{FF2B5EF4-FFF2-40B4-BE49-F238E27FC236}">
                <a16:creationId xmlns:a16="http://schemas.microsoft.com/office/drawing/2014/main" id="{FBFB00AD-1902-4BC0-4990-2F028D5CE1DF}"/>
              </a:ext>
            </a:extLst>
          </p:cNvPr>
          <p:cNvSpPr>
            <a:spLocks noGrp="1" noRot="1" noMove="1" noResize="1" noEditPoints="1" noAdjustHandles="1" noChangeArrowheads="1" noChangeShapeType="1"/>
          </p:cNvSpPr>
          <p:nvPr/>
        </p:nvSpPr>
        <p:spPr>
          <a:xfrm>
            <a:off x="1069935" y="5954882"/>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36" name="Ellipse 35">
            <a:extLst>
              <a:ext uri="{FF2B5EF4-FFF2-40B4-BE49-F238E27FC236}">
                <a16:creationId xmlns:a16="http://schemas.microsoft.com/office/drawing/2014/main" id="{4C2CD59A-FC38-496D-A107-8D4495EAA462}"/>
              </a:ext>
            </a:extLst>
          </p:cNvPr>
          <p:cNvSpPr>
            <a:spLocks noGrp="1" noRot="1" noMove="1" noResize="1" noEditPoints="1" noAdjustHandles="1" noChangeArrowheads="1" noChangeShapeType="1"/>
          </p:cNvSpPr>
          <p:nvPr/>
        </p:nvSpPr>
        <p:spPr>
          <a:xfrm>
            <a:off x="1069935" y="6386293"/>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39" name="Rechteck 38">
            <a:extLst>
              <a:ext uri="{FF2B5EF4-FFF2-40B4-BE49-F238E27FC236}">
                <a16:creationId xmlns:a16="http://schemas.microsoft.com/office/drawing/2014/main" id="{8B79873A-2493-2232-68E8-E975E52F56F0}"/>
              </a:ext>
            </a:extLst>
          </p:cNvPr>
          <p:cNvSpPr>
            <a:spLocks noGrp="1" noRot="1" noMove="1" noResize="1" noEditPoints="1" noAdjustHandles="1" noChangeArrowheads="1" noChangeShapeType="1"/>
          </p:cNvSpPr>
          <p:nvPr/>
        </p:nvSpPr>
        <p:spPr>
          <a:xfrm>
            <a:off x="2547614" y="5946066"/>
            <a:ext cx="7467205" cy="686644"/>
          </a:xfrm>
          <a:prstGeom prst="rect">
            <a:avLst/>
          </a:prstGeom>
          <a:solidFill>
            <a:srgbClr val="FFFFFF">
              <a:alpha val="69804"/>
            </a:srgbClr>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Begründung:</a:t>
            </a:r>
          </a:p>
        </p:txBody>
      </p:sp>
    </p:spTree>
    <p:extLst>
      <p:ext uri="{BB962C8B-B14F-4D97-AF65-F5344CB8AC3E}">
        <p14:creationId xmlns:p14="http://schemas.microsoft.com/office/powerpoint/2010/main" val="152773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EC58A898-E22C-FBC6-4FD9-FCF4F1B16683}"/>
              </a:ext>
            </a:extLst>
          </p:cNvPr>
          <p:cNvSpPr>
            <a:spLocks noGrp="1" noRot="1" noMove="1" noResize="1" noEditPoints="1" noAdjustHandles="1" noChangeArrowheads="1" noChangeShapeType="1"/>
          </p:cNvSpPr>
          <p:nvPr/>
        </p:nvSpPr>
        <p:spPr>
          <a:xfrm>
            <a:off x="1069935" y="1988631"/>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3" name="Ellipse 2">
            <a:extLst>
              <a:ext uri="{FF2B5EF4-FFF2-40B4-BE49-F238E27FC236}">
                <a16:creationId xmlns:a16="http://schemas.microsoft.com/office/drawing/2014/main" id="{01507E3B-B1F8-27BC-2942-CB62E7435DBD}"/>
              </a:ext>
            </a:extLst>
          </p:cNvPr>
          <p:cNvSpPr>
            <a:spLocks noGrp="1" noRot="1" noMove="1" noResize="1" noEditPoints="1" noAdjustHandles="1" noChangeArrowheads="1" noChangeShapeType="1"/>
          </p:cNvSpPr>
          <p:nvPr/>
        </p:nvSpPr>
        <p:spPr>
          <a:xfrm>
            <a:off x="1069935" y="2420042"/>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4" name="Rechteck 3">
            <a:extLst>
              <a:ext uri="{FF2B5EF4-FFF2-40B4-BE49-F238E27FC236}">
                <a16:creationId xmlns:a16="http://schemas.microsoft.com/office/drawing/2014/main" id="{CBA5DA6C-FFC3-F0EA-46BE-C4CF6BA3CC7C}"/>
              </a:ext>
            </a:extLst>
          </p:cNvPr>
          <p:cNvSpPr>
            <a:spLocks noGrp="1" noRot="1" noMove="1" noResize="1" noEditPoints="1" noAdjustHandles="1" noChangeArrowheads="1" noChangeShapeType="1"/>
          </p:cNvSpPr>
          <p:nvPr/>
        </p:nvSpPr>
        <p:spPr>
          <a:xfrm>
            <a:off x="2547614" y="1979815"/>
            <a:ext cx="7467205" cy="686644"/>
          </a:xfrm>
          <a:prstGeom prst="rect">
            <a:avLst/>
          </a:prstGeom>
          <a:solidFill>
            <a:srgbClr val="FFFFFF">
              <a:alpha val="69804"/>
            </a:srgbClr>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Begründung:</a:t>
            </a:r>
          </a:p>
        </p:txBody>
      </p:sp>
      <p:sp>
        <p:nvSpPr>
          <p:cNvPr id="5" name="Ellipse 4">
            <a:extLst>
              <a:ext uri="{FF2B5EF4-FFF2-40B4-BE49-F238E27FC236}">
                <a16:creationId xmlns:a16="http://schemas.microsoft.com/office/drawing/2014/main" id="{8932C462-A4EE-E112-8869-0F150A956998}"/>
              </a:ext>
            </a:extLst>
          </p:cNvPr>
          <p:cNvSpPr>
            <a:spLocks noGrp="1" noRot="1" noMove="1" noResize="1" noEditPoints="1" noAdjustHandles="1" noChangeArrowheads="1" noChangeShapeType="1"/>
          </p:cNvSpPr>
          <p:nvPr/>
        </p:nvSpPr>
        <p:spPr>
          <a:xfrm>
            <a:off x="1051263" y="3532008"/>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6" name="Ellipse 5">
            <a:extLst>
              <a:ext uri="{FF2B5EF4-FFF2-40B4-BE49-F238E27FC236}">
                <a16:creationId xmlns:a16="http://schemas.microsoft.com/office/drawing/2014/main" id="{39AAD891-DC5B-B76E-E594-11C272CF6637}"/>
              </a:ext>
            </a:extLst>
          </p:cNvPr>
          <p:cNvSpPr>
            <a:spLocks noGrp="1" noRot="1" noMove="1" noResize="1" noEditPoints="1" noAdjustHandles="1" noChangeArrowheads="1" noChangeShapeType="1"/>
          </p:cNvSpPr>
          <p:nvPr/>
        </p:nvSpPr>
        <p:spPr>
          <a:xfrm>
            <a:off x="1051263" y="3963419"/>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7" name="Rechteck 6">
            <a:extLst>
              <a:ext uri="{FF2B5EF4-FFF2-40B4-BE49-F238E27FC236}">
                <a16:creationId xmlns:a16="http://schemas.microsoft.com/office/drawing/2014/main" id="{D65DC9BD-10CB-3892-7BEB-88B4E588CDCC}"/>
              </a:ext>
            </a:extLst>
          </p:cNvPr>
          <p:cNvSpPr>
            <a:spLocks noGrp="1" noRot="1" noMove="1" noResize="1" noEditPoints="1" noAdjustHandles="1" noChangeArrowheads="1" noChangeShapeType="1"/>
          </p:cNvSpPr>
          <p:nvPr/>
        </p:nvSpPr>
        <p:spPr>
          <a:xfrm>
            <a:off x="2528942" y="3523192"/>
            <a:ext cx="7467205" cy="686644"/>
          </a:xfrm>
          <a:prstGeom prst="rect">
            <a:avLst/>
          </a:prstGeom>
          <a:solidFill>
            <a:srgbClr val="FFFFFF">
              <a:alpha val="69804"/>
            </a:srgbClr>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Begründung:</a:t>
            </a:r>
          </a:p>
        </p:txBody>
      </p:sp>
      <p:sp>
        <p:nvSpPr>
          <p:cNvPr id="8" name="Ellipse 7">
            <a:extLst>
              <a:ext uri="{FF2B5EF4-FFF2-40B4-BE49-F238E27FC236}">
                <a16:creationId xmlns:a16="http://schemas.microsoft.com/office/drawing/2014/main" id="{CA9B07EE-0D94-E3F1-44F2-47BC9A3C95C1}"/>
              </a:ext>
            </a:extLst>
          </p:cNvPr>
          <p:cNvSpPr>
            <a:spLocks noGrp="1" noRot="1" noMove="1" noResize="1" noEditPoints="1" noAdjustHandles="1" noChangeArrowheads="1" noChangeShapeType="1"/>
          </p:cNvSpPr>
          <p:nvPr/>
        </p:nvSpPr>
        <p:spPr>
          <a:xfrm>
            <a:off x="1069935" y="4811893"/>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9" name="Ellipse 8">
            <a:extLst>
              <a:ext uri="{FF2B5EF4-FFF2-40B4-BE49-F238E27FC236}">
                <a16:creationId xmlns:a16="http://schemas.microsoft.com/office/drawing/2014/main" id="{5DE8B2CD-AED7-EBF3-713E-E79FC02B8E47}"/>
              </a:ext>
            </a:extLst>
          </p:cNvPr>
          <p:cNvSpPr>
            <a:spLocks noGrp="1" noRot="1" noMove="1" noResize="1" noEditPoints="1" noAdjustHandles="1" noChangeArrowheads="1" noChangeShapeType="1"/>
          </p:cNvSpPr>
          <p:nvPr/>
        </p:nvSpPr>
        <p:spPr>
          <a:xfrm>
            <a:off x="1069935" y="5243304"/>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10" name="Rechteck 9">
            <a:extLst>
              <a:ext uri="{FF2B5EF4-FFF2-40B4-BE49-F238E27FC236}">
                <a16:creationId xmlns:a16="http://schemas.microsoft.com/office/drawing/2014/main" id="{E8ACD67C-8879-1073-F525-630BAB67CC0A}"/>
              </a:ext>
            </a:extLst>
          </p:cNvPr>
          <p:cNvSpPr>
            <a:spLocks noGrp="1" noRot="1" noMove="1" noResize="1" noEditPoints="1" noAdjustHandles="1" noChangeArrowheads="1" noChangeShapeType="1"/>
          </p:cNvSpPr>
          <p:nvPr/>
        </p:nvSpPr>
        <p:spPr>
          <a:xfrm>
            <a:off x="2547614" y="4803077"/>
            <a:ext cx="7467205" cy="686644"/>
          </a:xfrm>
          <a:prstGeom prst="rect">
            <a:avLst/>
          </a:prstGeom>
          <a:solidFill>
            <a:srgbClr val="FFFFFF">
              <a:alpha val="69804"/>
            </a:srgbClr>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Begründung:</a:t>
            </a:r>
          </a:p>
        </p:txBody>
      </p:sp>
      <p:sp>
        <p:nvSpPr>
          <p:cNvPr id="11" name="Ellipse 10">
            <a:extLst>
              <a:ext uri="{FF2B5EF4-FFF2-40B4-BE49-F238E27FC236}">
                <a16:creationId xmlns:a16="http://schemas.microsoft.com/office/drawing/2014/main" id="{2BF98264-9C1E-9094-6D8F-7AC8D92BFB23}"/>
              </a:ext>
            </a:extLst>
          </p:cNvPr>
          <p:cNvSpPr>
            <a:spLocks noGrp="1" noRot="1" noMove="1" noResize="1" noEditPoints="1" noAdjustHandles="1" noChangeArrowheads="1" noChangeShapeType="1"/>
          </p:cNvSpPr>
          <p:nvPr/>
        </p:nvSpPr>
        <p:spPr>
          <a:xfrm>
            <a:off x="1051263" y="6030711"/>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12" name="Ellipse 11">
            <a:extLst>
              <a:ext uri="{FF2B5EF4-FFF2-40B4-BE49-F238E27FC236}">
                <a16:creationId xmlns:a16="http://schemas.microsoft.com/office/drawing/2014/main" id="{7282E0D3-352D-BF47-FB01-037FD5B06BEA}"/>
              </a:ext>
            </a:extLst>
          </p:cNvPr>
          <p:cNvSpPr>
            <a:spLocks noGrp="1" noRot="1" noMove="1" noResize="1" noEditPoints="1" noAdjustHandles="1" noChangeArrowheads="1" noChangeShapeType="1"/>
          </p:cNvSpPr>
          <p:nvPr/>
        </p:nvSpPr>
        <p:spPr>
          <a:xfrm>
            <a:off x="1051263" y="6462122"/>
            <a:ext cx="237020" cy="237601"/>
          </a:xfrm>
          <a:prstGeom prst="ellipse">
            <a:avLst/>
          </a:prstGeom>
          <a:solidFill>
            <a:schemeClr val="bg1"/>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Bahnschrift" panose="020B0502040204020203" pitchFamily="34" charset="0"/>
            </a:endParaRPr>
          </a:p>
        </p:txBody>
      </p:sp>
      <p:sp>
        <p:nvSpPr>
          <p:cNvPr id="13" name="Rechteck 12">
            <a:extLst>
              <a:ext uri="{FF2B5EF4-FFF2-40B4-BE49-F238E27FC236}">
                <a16:creationId xmlns:a16="http://schemas.microsoft.com/office/drawing/2014/main" id="{5E5E7759-4BBE-1BE6-C7DE-85AD22814087}"/>
              </a:ext>
            </a:extLst>
          </p:cNvPr>
          <p:cNvSpPr>
            <a:spLocks noGrp="1" noRot="1" noMove="1" noResize="1" noEditPoints="1" noAdjustHandles="1" noChangeArrowheads="1" noChangeShapeType="1"/>
          </p:cNvSpPr>
          <p:nvPr/>
        </p:nvSpPr>
        <p:spPr>
          <a:xfrm>
            <a:off x="2528942" y="6021895"/>
            <a:ext cx="7467205" cy="686644"/>
          </a:xfrm>
          <a:prstGeom prst="rect">
            <a:avLst/>
          </a:prstGeom>
          <a:solidFill>
            <a:srgbClr val="FFFFFF">
              <a:alpha val="69804"/>
            </a:srgbClr>
          </a:solidFill>
          <a:ln>
            <a:solidFill>
              <a:srgbClr val="05C9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tx1"/>
                </a:solidFill>
                <a:latin typeface="Bahnschrift" panose="020B0502040204020203" pitchFamily="34" charset="0"/>
                <a:cs typeface="helvetica" panose="020B0604020202020204" pitchFamily="34" charset="0"/>
              </a:rPr>
              <a:t>Begründung:</a:t>
            </a:r>
          </a:p>
        </p:txBody>
      </p:sp>
    </p:spTree>
    <p:extLst>
      <p:ext uri="{BB962C8B-B14F-4D97-AF65-F5344CB8AC3E}">
        <p14:creationId xmlns:p14="http://schemas.microsoft.com/office/powerpoint/2010/main" val="4115888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36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01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3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02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9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58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08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233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a:themeElements>
    <a:clrScheme name="Benutzerdefiniert 4">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e3e585-18c1-444e-a2b2-7bdbe51b187b">
      <Terms xmlns="http://schemas.microsoft.com/office/infopath/2007/PartnerControls"/>
    </lcf76f155ced4ddcb4097134ff3c332f>
    <TaxCatchAll xmlns="436f5ecc-5095-4337-8a5c-a427a102b95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9808E2-4832-4417-BFC6-6654D3A66755}">
  <ds:schemaRefs>
    <ds:schemaRef ds:uri="http://schemas.microsoft.com/sharepoint/v3/contenttype/forms"/>
  </ds:schemaRefs>
</ds:datastoreItem>
</file>

<file path=customXml/itemProps2.xml><?xml version="1.0" encoding="utf-8"?>
<ds:datastoreItem xmlns:ds="http://schemas.openxmlformats.org/officeDocument/2006/customXml" ds:itemID="{A3C08F55-355C-4A67-8283-FDBD86EE182E}">
  <ds:schemaRefs>
    <ds:schemaRef ds:uri="14e3e585-18c1-444e-a2b2-7bdbe51b187b"/>
    <ds:schemaRef ds:uri="436f5ecc-5095-4337-8a5c-a427a102b9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460A4C-DF06-4480-BEE7-580B39E21152}">
  <ds:schemaRefs>
    <ds:schemaRef ds:uri="14e3e585-18c1-444e-a2b2-7bdbe51b187b"/>
    <ds:schemaRef ds:uri="436f5ecc-5095-4337-8a5c-a427a102b9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62</Words>
  <Application>Microsoft Office PowerPoint</Application>
  <PresentationFormat>Benutzerdefiniert</PresentationFormat>
  <Paragraphs>19</Paragraphs>
  <Slides>36</Slides>
  <Notes>2</Notes>
  <HiddenSlides>16</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36</vt:i4>
      </vt:variant>
    </vt:vector>
  </HeadingPairs>
  <TitlesOfParts>
    <vt:vector size="42" baseType="lpstr">
      <vt:lpstr>Arial</vt:lpstr>
      <vt:lpstr>Bahnschrift</vt:lpstr>
      <vt:lpstr>Calibri</vt:lpstr>
      <vt:lpstr>Helvetica</vt:lpstr>
      <vt:lpstr>Inter</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Dirk Ahrends</cp:lastModifiedBy>
  <cp:revision>4</cp:revision>
  <dcterms:modified xsi:type="dcterms:W3CDTF">2024-08-13T12:27:58Z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0x01010008BA7B89BE078A48A6AD3D2A71A87705</vt:lpwstr>
  </property>
</Properties>
</file>