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8"/>
  </p:notesMasterIdLst>
  <p:handoutMasterIdLst>
    <p:handoutMasterId r:id="rId49"/>
  </p:handoutMasterIdLst>
  <p:sldIdLst>
    <p:sldId id="278" r:id="rId5"/>
    <p:sldId id="320" r:id="rId6"/>
    <p:sldId id="314" r:id="rId7"/>
    <p:sldId id="294" r:id="rId8"/>
    <p:sldId id="486" r:id="rId9"/>
    <p:sldId id="452" r:id="rId10"/>
    <p:sldId id="453" r:id="rId11"/>
    <p:sldId id="454" r:id="rId12"/>
    <p:sldId id="455" r:id="rId13"/>
    <p:sldId id="456" r:id="rId14"/>
    <p:sldId id="433" r:id="rId15"/>
    <p:sldId id="451" r:id="rId16"/>
    <p:sldId id="450" r:id="rId17"/>
    <p:sldId id="457" r:id="rId18"/>
    <p:sldId id="434" r:id="rId19"/>
    <p:sldId id="297" r:id="rId20"/>
    <p:sldId id="458" r:id="rId21"/>
    <p:sldId id="459" r:id="rId22"/>
    <p:sldId id="460" r:id="rId23"/>
    <p:sldId id="461" r:id="rId24"/>
    <p:sldId id="462" r:id="rId25"/>
    <p:sldId id="463" r:id="rId26"/>
    <p:sldId id="464" r:id="rId27"/>
    <p:sldId id="465" r:id="rId28"/>
    <p:sldId id="466" r:id="rId29"/>
    <p:sldId id="468" r:id="rId30"/>
    <p:sldId id="469" r:id="rId31"/>
    <p:sldId id="470" r:id="rId32"/>
    <p:sldId id="471" r:id="rId33"/>
    <p:sldId id="472" r:id="rId34"/>
    <p:sldId id="473" r:id="rId35"/>
    <p:sldId id="474" r:id="rId36"/>
    <p:sldId id="475" r:id="rId37"/>
    <p:sldId id="476" r:id="rId38"/>
    <p:sldId id="477" r:id="rId39"/>
    <p:sldId id="478" r:id="rId40"/>
    <p:sldId id="479" r:id="rId41"/>
    <p:sldId id="480" r:id="rId42"/>
    <p:sldId id="481" r:id="rId43"/>
    <p:sldId id="482" r:id="rId44"/>
    <p:sldId id="484" r:id="rId45"/>
    <p:sldId id="467" r:id="rId46"/>
    <p:sldId id="485" r:id="rId47"/>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lassenmaterial" id="{33CE9CC4-6952-4709-A5C3-805833D66570}">
          <p14:sldIdLst>
            <p14:sldId id="278"/>
            <p14:sldId id="320"/>
            <p14:sldId id="314"/>
          </p14:sldIdLst>
        </p14:section>
        <p14:section name="Bedarf kennen" id="{CA7958AF-EC5C-4A10-8567-0FA33664DC9B}">
          <p14:sldIdLst>
            <p14:sldId id="294"/>
            <p14:sldId id="486"/>
            <p14:sldId id="452"/>
            <p14:sldId id="453"/>
            <p14:sldId id="454"/>
            <p14:sldId id="455"/>
            <p14:sldId id="456"/>
            <p14:sldId id="433"/>
            <p14:sldId id="451"/>
            <p14:sldId id="450"/>
            <p14:sldId id="457"/>
            <p14:sldId id="434"/>
          </p14:sldIdLst>
        </p14:section>
        <p14:section name="Krankenkasse auswählen" id="{681CDD7D-B072-4477-A295-4C0408CDF98D}">
          <p14:sldIdLst>
            <p14:sldId id="297"/>
            <p14:sldId id="458"/>
            <p14:sldId id="459"/>
            <p14:sldId id="460"/>
            <p14:sldId id="461"/>
            <p14:sldId id="462"/>
            <p14:sldId id="463"/>
            <p14:sldId id="464"/>
            <p14:sldId id="465"/>
            <p14:sldId id="466"/>
            <p14:sldId id="468"/>
            <p14:sldId id="469"/>
            <p14:sldId id="470"/>
            <p14:sldId id="471"/>
            <p14:sldId id="472"/>
            <p14:sldId id="473"/>
            <p14:sldId id="474"/>
            <p14:sldId id="475"/>
            <p14:sldId id="476"/>
            <p14:sldId id="477"/>
            <p14:sldId id="478"/>
            <p14:sldId id="479"/>
            <p14:sldId id="480"/>
            <p14:sldId id="481"/>
            <p14:sldId id="482"/>
            <p14:sldId id="484"/>
            <p14:sldId id="467"/>
            <p14:sldId id="485"/>
          </p14:sldIdLst>
        </p14:section>
        <p14:section name="Hausaufgabe" id="{42C6FBBE-C64E-45DD-8D50-C71B8FA493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265816-72C3-BE86-008B-7C65DFBFE058}" name="Wienecke, Lorenzo" initials="LW" userId="S::l.wienecke@blauphase.com::e3bbe1e4-589a-4552-afd6-3c4b14256f75" providerId="AD"/>
  <p188:author id="{B37AC298-A055-DF51-2FE7-6FE883FBC784}" name="Anna Wienecke" initials="" userId="S::a.wienecke@IWJBgGmbH.onmicrosoft.com::c110f3fa-9869-4665-a5b9-1c6222bb080d" providerId="AD"/>
  <p188:author id="{71787EBE-AB02-5C23-8377-19B28DB68E2C}" name="Dirk Ahrends" initials="DA" userId="S::dirk.ahrends@finanztip.de::4319949e-1bf1-4fae-94f5-c7e80ffaa492" providerId="AD"/>
  <p188:author id="{F14C9DBF-3B87-1AD5-69DC-9DE5CA09B5FC}" name="Franziska Händschel" initials="FH" userId="S::franziska.haendschel@finanztip.de::e2149472-3187-4d00-b16a-a19eff6fc0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AF"/>
    <a:srgbClr val="A32E78"/>
    <a:srgbClr val="FF6680"/>
    <a:srgbClr val="BF5197"/>
    <a:srgbClr val="9735FF"/>
    <a:srgbClr val="C0C0C0"/>
    <a:srgbClr val="FF00FF"/>
    <a:srgbClr val="00FFFF"/>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93792" autoAdjust="0"/>
  </p:normalViewPr>
  <p:slideViewPr>
    <p:cSldViewPr snapToGrid="0">
      <p:cViewPr varScale="1">
        <p:scale>
          <a:sx n="57" d="100"/>
          <a:sy n="57" d="100"/>
        </p:scale>
        <p:origin x="1084"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796" y="5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C3DAFC8E-18CE-46CE-9BF2-526AE93BE459}"/>
    <pc:docChg chg="custSel modMainMaster">
      <pc:chgData name="Franziska Händschel" userId="e2149472-3187-4d00-b16a-a19eff6fc04a" providerId="ADAL" clId="{C3DAFC8E-18CE-46CE-9BF2-526AE93BE459}" dt="2024-04-22T10:24:35.457" v="1349" actId="27636"/>
      <pc:docMkLst>
        <pc:docMk/>
      </pc:docMkLst>
      <pc:sldMasterChg chg="modSldLayout">
        <pc:chgData name="Franziska Händschel" userId="e2149472-3187-4d00-b16a-a19eff6fc04a" providerId="ADAL" clId="{C3DAFC8E-18CE-46CE-9BF2-526AE93BE459}" dt="2024-04-22T10:24:35.457" v="1349" actId="27636"/>
        <pc:sldMasterMkLst>
          <pc:docMk/>
          <pc:sldMasterMk cId="2120382524" sldId="2147483663"/>
        </pc:sldMasterMkLst>
        <pc:sldLayoutChg chg="delSp mod">
          <pc:chgData name="Franziska Händschel" userId="e2149472-3187-4d00-b16a-a19eff6fc04a" providerId="ADAL" clId="{C3DAFC8E-18CE-46CE-9BF2-526AE93BE459}" dt="2024-04-19T10:01:50.758" v="0" actId="478"/>
          <pc:sldLayoutMkLst>
            <pc:docMk/>
            <pc:sldMasterMk cId="2120382524" sldId="2147483663"/>
            <pc:sldLayoutMk cId="2974661243" sldId="2147483698"/>
          </pc:sldLayoutMkLst>
          <pc:spChg chg="del">
            <ac:chgData name="Franziska Händschel" userId="e2149472-3187-4d00-b16a-a19eff6fc04a" providerId="ADAL" clId="{C3DAFC8E-18CE-46CE-9BF2-526AE93BE459}" dt="2024-04-19T10:01:50.758" v="0" actId="478"/>
            <ac:spMkLst>
              <pc:docMk/>
              <pc:sldMasterMk cId="2120382524" sldId="2147483663"/>
              <pc:sldLayoutMk cId="2974661243" sldId="2147483698"/>
              <ac:spMk id="9" creationId="{0EC27455-88D6-EFC3-1C19-0403B4B2969A}"/>
            </ac:spMkLst>
          </pc:spChg>
          <pc:spChg chg="del">
            <ac:chgData name="Franziska Händschel" userId="e2149472-3187-4d00-b16a-a19eff6fc04a" providerId="ADAL" clId="{C3DAFC8E-18CE-46CE-9BF2-526AE93BE459}" dt="2024-04-19T10:01:50.758" v="0" actId="478"/>
            <ac:spMkLst>
              <pc:docMk/>
              <pc:sldMasterMk cId="2120382524" sldId="2147483663"/>
              <pc:sldLayoutMk cId="2974661243" sldId="2147483698"/>
              <ac:spMk id="13" creationId="{65C1EBDF-D5F1-7E53-0D5A-940B1BA67532}"/>
            </ac:spMkLst>
          </pc:spChg>
          <pc:spChg chg="del">
            <ac:chgData name="Franziska Händschel" userId="e2149472-3187-4d00-b16a-a19eff6fc04a" providerId="ADAL" clId="{C3DAFC8E-18CE-46CE-9BF2-526AE93BE459}" dt="2024-04-19T10:01:50.758" v="0" actId="478"/>
            <ac:spMkLst>
              <pc:docMk/>
              <pc:sldMasterMk cId="2120382524" sldId="2147483663"/>
              <pc:sldLayoutMk cId="2974661243" sldId="2147483698"/>
              <ac:spMk id="26" creationId="{4639BE56-4D03-A57B-4C12-F752FC1EB263}"/>
            </ac:spMkLst>
          </pc:spChg>
          <pc:spChg chg="del">
            <ac:chgData name="Franziska Händschel" userId="e2149472-3187-4d00-b16a-a19eff6fc04a" providerId="ADAL" clId="{C3DAFC8E-18CE-46CE-9BF2-526AE93BE459}" dt="2024-04-19T10:01:50.758" v="0" actId="478"/>
            <ac:spMkLst>
              <pc:docMk/>
              <pc:sldMasterMk cId="2120382524" sldId="2147483663"/>
              <pc:sldLayoutMk cId="2974661243" sldId="2147483698"/>
              <ac:spMk id="35" creationId="{44AA3013-EE59-D002-727B-8BF76C471F15}"/>
            </ac:spMkLst>
          </pc:spChg>
          <pc:grpChg chg="del">
            <ac:chgData name="Franziska Händschel" userId="e2149472-3187-4d00-b16a-a19eff6fc04a" providerId="ADAL" clId="{C3DAFC8E-18CE-46CE-9BF2-526AE93BE459}" dt="2024-04-19T10:01:50.758" v="0" actId="478"/>
            <ac:grpSpMkLst>
              <pc:docMk/>
              <pc:sldMasterMk cId="2120382524" sldId="2147483663"/>
              <pc:sldLayoutMk cId="2974661243" sldId="2147483698"/>
              <ac:grpSpMk id="10" creationId="{FCC24A0C-DE06-715E-3CF0-C1F642194061}"/>
            </ac:grpSpMkLst>
          </pc:grpChg>
          <pc:grpChg chg="del">
            <ac:chgData name="Franziska Händschel" userId="e2149472-3187-4d00-b16a-a19eff6fc04a" providerId="ADAL" clId="{C3DAFC8E-18CE-46CE-9BF2-526AE93BE459}" dt="2024-04-19T10:01:50.758" v="0" actId="478"/>
            <ac:grpSpMkLst>
              <pc:docMk/>
              <pc:sldMasterMk cId="2120382524" sldId="2147483663"/>
              <pc:sldLayoutMk cId="2974661243" sldId="2147483698"/>
              <ac:grpSpMk id="28" creationId="{90CEB2E3-BDF8-5B22-86A6-ED6AD701937E}"/>
            </ac:grpSpMkLst>
          </pc:grpChg>
        </pc:sldLayoutChg>
        <pc:sldLayoutChg chg="addSp delSp modSp mod">
          <pc:chgData name="Franziska Händschel" userId="e2149472-3187-4d00-b16a-a19eff6fc04a" providerId="ADAL" clId="{C3DAFC8E-18CE-46CE-9BF2-526AE93BE459}" dt="2024-04-19T13:25:37.094" v="456" actId="5793"/>
          <pc:sldLayoutMkLst>
            <pc:docMk/>
            <pc:sldMasterMk cId="2120382524" sldId="2147483663"/>
            <pc:sldLayoutMk cId="3564164664" sldId="2147483809"/>
          </pc:sldLayoutMkLst>
          <pc:spChg chg="mod">
            <ac:chgData name="Franziska Händschel" userId="e2149472-3187-4d00-b16a-a19eff6fc04a" providerId="ADAL" clId="{C3DAFC8E-18CE-46CE-9BF2-526AE93BE459}" dt="2024-04-19T13:25:37.094" v="456" actId="5793"/>
            <ac:spMkLst>
              <pc:docMk/>
              <pc:sldMasterMk cId="2120382524" sldId="2147483663"/>
              <pc:sldLayoutMk cId="3564164664" sldId="2147483809"/>
              <ac:spMk id="9" creationId="{D3F17AF1-27CA-7A44-C895-518FE1C2BDC5}"/>
            </ac:spMkLst>
          </pc:spChg>
          <pc:picChg chg="add del mod">
            <ac:chgData name="Franziska Händschel" userId="e2149472-3187-4d00-b16a-a19eff6fc04a" providerId="ADAL" clId="{C3DAFC8E-18CE-46CE-9BF2-526AE93BE459}" dt="2024-04-19T13:24:05.901" v="378" actId="21"/>
            <ac:picMkLst>
              <pc:docMk/>
              <pc:sldMasterMk cId="2120382524" sldId="2147483663"/>
              <pc:sldLayoutMk cId="3564164664" sldId="2147483809"/>
              <ac:picMk id="2" creationId="{6577EC75-F3A5-B306-C1C8-83AC46D854CA}"/>
            </ac:picMkLst>
          </pc:picChg>
          <pc:picChg chg="add mod">
            <ac:chgData name="Franziska Händschel" userId="e2149472-3187-4d00-b16a-a19eff6fc04a" providerId="ADAL" clId="{C3DAFC8E-18CE-46CE-9BF2-526AE93BE459}" dt="2024-04-19T13:24:07.467" v="380"/>
            <ac:picMkLst>
              <pc:docMk/>
              <pc:sldMasterMk cId="2120382524" sldId="2147483663"/>
              <pc:sldLayoutMk cId="3564164664" sldId="2147483809"/>
              <ac:picMk id="3" creationId="{6577EC75-F3A5-B306-C1C8-83AC46D854CA}"/>
            </ac:picMkLst>
          </pc:picChg>
          <pc:picChg chg="del">
            <ac:chgData name="Franziska Händschel" userId="e2149472-3187-4d00-b16a-a19eff6fc04a" providerId="ADAL" clId="{C3DAFC8E-18CE-46CE-9BF2-526AE93BE459}" dt="2024-04-19T13:24:06.884" v="379" actId="478"/>
            <ac:picMkLst>
              <pc:docMk/>
              <pc:sldMasterMk cId="2120382524" sldId="2147483663"/>
              <pc:sldLayoutMk cId="3564164664" sldId="2147483809"/>
              <ac:picMk id="28" creationId="{0ECFFCE2-A125-2278-7B75-513229191A14}"/>
            </ac:picMkLst>
          </pc:picChg>
        </pc:sldLayoutChg>
        <pc:sldLayoutChg chg="modSp mod">
          <pc:chgData name="Franziska Händschel" userId="e2149472-3187-4d00-b16a-a19eff6fc04a" providerId="ADAL" clId="{C3DAFC8E-18CE-46CE-9BF2-526AE93BE459}" dt="2024-04-22T10:24:35.457" v="1349" actId="27636"/>
          <pc:sldLayoutMkLst>
            <pc:docMk/>
            <pc:sldMasterMk cId="2120382524" sldId="2147483663"/>
            <pc:sldLayoutMk cId="3363432797" sldId="2147483820"/>
          </pc:sldLayoutMkLst>
          <pc:spChg chg="mod">
            <ac:chgData name="Franziska Händschel" userId="e2149472-3187-4d00-b16a-a19eff6fc04a" providerId="ADAL" clId="{C3DAFC8E-18CE-46CE-9BF2-526AE93BE459}" dt="2024-04-22T10:24:35.457" v="1349" actId="27636"/>
            <ac:spMkLst>
              <pc:docMk/>
              <pc:sldMasterMk cId="2120382524" sldId="2147483663"/>
              <pc:sldLayoutMk cId="3363432797" sldId="2147483820"/>
              <ac:spMk id="10" creationId="{44346C0D-017F-DE1B-2C2F-4EACA6155E23}"/>
            </ac:spMkLst>
          </pc:spChg>
        </pc:sldLayoutChg>
        <pc:sldLayoutChg chg="modSp mod">
          <pc:chgData name="Franziska Händschel" userId="e2149472-3187-4d00-b16a-a19eff6fc04a" providerId="ADAL" clId="{C3DAFC8E-18CE-46CE-9BF2-526AE93BE459}" dt="2024-04-19T13:15:39.763" v="1" actId="6549"/>
          <pc:sldLayoutMkLst>
            <pc:docMk/>
            <pc:sldMasterMk cId="2120382524" sldId="2147483663"/>
            <pc:sldLayoutMk cId="2402003161" sldId="2147483822"/>
          </pc:sldLayoutMkLst>
          <pc:spChg chg="mod">
            <ac:chgData name="Franziska Händschel" userId="e2149472-3187-4d00-b16a-a19eff6fc04a" providerId="ADAL" clId="{C3DAFC8E-18CE-46CE-9BF2-526AE93BE459}" dt="2024-04-19T13:15:39.763" v="1" actId="6549"/>
            <ac:spMkLst>
              <pc:docMk/>
              <pc:sldMasterMk cId="2120382524" sldId="2147483663"/>
              <pc:sldLayoutMk cId="2402003161" sldId="2147483822"/>
              <ac:spMk id="13" creationId="{DEA167A6-371D-CC4E-8A09-A94DBF2A57EC}"/>
            </ac:spMkLst>
          </pc:spChg>
        </pc:sldLayoutChg>
        <pc:sldLayoutChg chg="modSp mod">
          <pc:chgData name="Franziska Händschel" userId="e2149472-3187-4d00-b16a-a19eff6fc04a" providerId="ADAL" clId="{C3DAFC8E-18CE-46CE-9BF2-526AE93BE459}" dt="2024-04-19T14:21:13.573" v="622" actId="20577"/>
          <pc:sldLayoutMkLst>
            <pc:docMk/>
            <pc:sldMasterMk cId="2120382524" sldId="2147483663"/>
            <pc:sldLayoutMk cId="1935280318" sldId="2147483823"/>
          </pc:sldLayoutMkLst>
          <pc:spChg chg="mod">
            <ac:chgData name="Franziska Händschel" userId="e2149472-3187-4d00-b16a-a19eff6fc04a" providerId="ADAL" clId="{C3DAFC8E-18CE-46CE-9BF2-526AE93BE459}" dt="2024-04-19T14:21:13.573" v="622" actId="20577"/>
            <ac:spMkLst>
              <pc:docMk/>
              <pc:sldMasterMk cId="2120382524" sldId="2147483663"/>
              <pc:sldLayoutMk cId="1935280318" sldId="2147483823"/>
              <ac:spMk id="9" creationId="{D3F17AF1-27CA-7A44-C895-518FE1C2BDC5}"/>
            </ac:spMkLst>
          </pc:spChg>
          <pc:spChg chg="mod">
            <ac:chgData name="Franziska Händschel" userId="e2149472-3187-4d00-b16a-a19eff6fc04a" providerId="ADAL" clId="{C3DAFC8E-18CE-46CE-9BF2-526AE93BE459}" dt="2024-04-19T13:15:51.253" v="2" actId="6549"/>
            <ac:spMkLst>
              <pc:docMk/>
              <pc:sldMasterMk cId="2120382524" sldId="2147483663"/>
              <pc:sldLayoutMk cId="1935280318" sldId="2147483823"/>
              <ac:spMk id="13" creationId="{DEA167A6-371D-CC4E-8A09-A94DBF2A57EC}"/>
            </ac:spMkLst>
          </pc:spChg>
        </pc:sldLayoutChg>
        <pc:sldLayoutChg chg="modSp mod">
          <pc:chgData name="Franziska Händschel" userId="e2149472-3187-4d00-b16a-a19eff6fc04a" providerId="ADAL" clId="{C3DAFC8E-18CE-46CE-9BF2-526AE93BE459}" dt="2024-04-19T13:16:00.205" v="4" actId="6549"/>
          <pc:sldLayoutMkLst>
            <pc:docMk/>
            <pc:sldMasterMk cId="2120382524" sldId="2147483663"/>
            <pc:sldLayoutMk cId="632929595" sldId="2147483824"/>
          </pc:sldLayoutMkLst>
          <pc:spChg chg="mod">
            <ac:chgData name="Franziska Händschel" userId="e2149472-3187-4d00-b16a-a19eff6fc04a" providerId="ADAL" clId="{C3DAFC8E-18CE-46CE-9BF2-526AE93BE459}" dt="2024-04-19T13:16:00.205" v="4" actId="6549"/>
            <ac:spMkLst>
              <pc:docMk/>
              <pc:sldMasterMk cId="2120382524" sldId="2147483663"/>
              <pc:sldLayoutMk cId="632929595" sldId="2147483824"/>
              <ac:spMk id="13" creationId="{DEA167A6-371D-CC4E-8A09-A94DBF2A57EC}"/>
            </ac:spMkLst>
          </pc:spChg>
        </pc:sldLayoutChg>
        <pc:sldLayoutChg chg="modSp mod">
          <pc:chgData name="Franziska Händschel" userId="e2149472-3187-4d00-b16a-a19eff6fc04a" providerId="ADAL" clId="{C3DAFC8E-18CE-46CE-9BF2-526AE93BE459}" dt="2024-04-22T10:22:35.333" v="950" actId="20577"/>
          <pc:sldLayoutMkLst>
            <pc:docMk/>
            <pc:sldMasterMk cId="2120382524" sldId="2147483663"/>
            <pc:sldLayoutMk cId="2835803973" sldId="2147483825"/>
          </pc:sldLayoutMkLst>
          <pc:spChg chg="mod">
            <ac:chgData name="Franziska Händschel" userId="e2149472-3187-4d00-b16a-a19eff6fc04a" providerId="ADAL" clId="{C3DAFC8E-18CE-46CE-9BF2-526AE93BE459}" dt="2024-04-22T10:22:35.333" v="950" actId="20577"/>
            <ac:spMkLst>
              <pc:docMk/>
              <pc:sldMasterMk cId="2120382524" sldId="2147483663"/>
              <pc:sldLayoutMk cId="2835803973" sldId="2147483825"/>
              <ac:spMk id="9" creationId="{D3F17AF1-27CA-7A44-C895-518FE1C2BDC5}"/>
            </ac:spMkLst>
          </pc:spChg>
          <pc:spChg chg="mod">
            <ac:chgData name="Franziska Händschel" userId="e2149472-3187-4d00-b16a-a19eff6fc04a" providerId="ADAL" clId="{C3DAFC8E-18CE-46CE-9BF2-526AE93BE459}" dt="2024-04-19T13:15:56.992" v="3" actId="6549"/>
            <ac:spMkLst>
              <pc:docMk/>
              <pc:sldMasterMk cId="2120382524" sldId="2147483663"/>
              <pc:sldLayoutMk cId="2835803973" sldId="2147483825"/>
              <ac:spMk id="13" creationId="{DEA167A6-371D-CC4E-8A09-A94DBF2A57EC}"/>
            </ac:spMkLst>
          </pc:spChg>
        </pc:sldLayoutChg>
        <pc:sldLayoutChg chg="addSp delSp modSp mod">
          <pc:chgData name="Franziska Händschel" userId="e2149472-3187-4d00-b16a-a19eff6fc04a" providerId="ADAL" clId="{C3DAFC8E-18CE-46CE-9BF2-526AE93BE459}" dt="2024-04-19T14:36:32.621" v="932" actId="20577"/>
          <pc:sldLayoutMkLst>
            <pc:docMk/>
            <pc:sldMasterMk cId="2120382524" sldId="2147483663"/>
            <pc:sldLayoutMk cId="369115981" sldId="2147483826"/>
          </pc:sldLayoutMkLst>
          <pc:spChg chg="mod">
            <ac:chgData name="Franziska Händschel" userId="e2149472-3187-4d00-b16a-a19eff6fc04a" providerId="ADAL" clId="{C3DAFC8E-18CE-46CE-9BF2-526AE93BE459}" dt="2024-04-19T14:36:32.621" v="932" actId="20577"/>
            <ac:spMkLst>
              <pc:docMk/>
              <pc:sldMasterMk cId="2120382524" sldId="2147483663"/>
              <pc:sldLayoutMk cId="369115981" sldId="2147483826"/>
              <ac:spMk id="13" creationId="{DEA167A6-371D-CC4E-8A09-A94DBF2A57EC}"/>
            </ac:spMkLst>
          </pc:spChg>
          <pc:picChg chg="add mod">
            <ac:chgData name="Franziska Händschel" userId="e2149472-3187-4d00-b16a-a19eff6fc04a" providerId="ADAL" clId="{C3DAFC8E-18CE-46CE-9BF2-526AE93BE459}" dt="2024-04-19T13:24:42.786" v="389"/>
            <ac:picMkLst>
              <pc:docMk/>
              <pc:sldMasterMk cId="2120382524" sldId="2147483663"/>
              <pc:sldLayoutMk cId="369115981" sldId="2147483826"/>
              <ac:picMk id="2" creationId="{3C83CF4B-359D-4BC1-D949-2E532583708E}"/>
            </ac:picMkLst>
          </pc:picChg>
          <pc:picChg chg="del">
            <ac:chgData name="Franziska Händschel" userId="e2149472-3187-4d00-b16a-a19eff6fc04a" providerId="ADAL" clId="{C3DAFC8E-18CE-46CE-9BF2-526AE93BE459}" dt="2024-04-19T13:24:42.464" v="388" actId="478"/>
            <ac:picMkLst>
              <pc:docMk/>
              <pc:sldMasterMk cId="2120382524" sldId="2147483663"/>
              <pc:sldLayoutMk cId="369115981" sldId="2147483826"/>
              <ac:picMk id="28" creationId="{0ECFFCE2-A125-2278-7B75-513229191A14}"/>
            </ac:picMkLst>
          </pc:picChg>
        </pc:sldLayoutChg>
        <pc:sldLayoutChg chg="addSp delSp modSp mod">
          <pc:chgData name="Franziska Händschel" userId="e2149472-3187-4d00-b16a-a19eff6fc04a" providerId="ADAL" clId="{C3DAFC8E-18CE-46CE-9BF2-526AE93BE459}" dt="2024-04-19T13:24:32.658" v="387"/>
          <pc:sldLayoutMkLst>
            <pc:docMk/>
            <pc:sldMasterMk cId="2120382524" sldId="2147483663"/>
            <pc:sldLayoutMk cId="1132242030" sldId="2147483831"/>
          </pc:sldLayoutMkLst>
          <pc:picChg chg="del">
            <ac:chgData name="Franziska Händschel" userId="e2149472-3187-4d00-b16a-a19eff6fc04a" providerId="ADAL" clId="{C3DAFC8E-18CE-46CE-9BF2-526AE93BE459}" dt="2024-04-19T13:24:32.267" v="386" actId="478"/>
            <ac:picMkLst>
              <pc:docMk/>
              <pc:sldMasterMk cId="2120382524" sldId="2147483663"/>
              <pc:sldLayoutMk cId="1132242030" sldId="2147483831"/>
              <ac:picMk id="2" creationId="{3EA5C8E6-11FE-0BD7-6F48-84F01F61C95E}"/>
            </ac:picMkLst>
          </pc:picChg>
          <pc:picChg chg="add del mod">
            <ac:chgData name="Franziska Händschel" userId="e2149472-3187-4d00-b16a-a19eff6fc04a" providerId="ADAL" clId="{C3DAFC8E-18CE-46CE-9BF2-526AE93BE459}" dt="2024-04-19T13:24:30.096" v="385" actId="21"/>
            <ac:picMkLst>
              <pc:docMk/>
              <pc:sldMasterMk cId="2120382524" sldId="2147483663"/>
              <pc:sldLayoutMk cId="1132242030" sldId="2147483831"/>
              <ac:picMk id="5" creationId="{BC63D908-C8C8-847D-BA1B-C4964B7846F7}"/>
            </ac:picMkLst>
          </pc:picChg>
          <pc:picChg chg="add mod">
            <ac:chgData name="Franziska Händschel" userId="e2149472-3187-4d00-b16a-a19eff6fc04a" providerId="ADAL" clId="{C3DAFC8E-18CE-46CE-9BF2-526AE93BE459}" dt="2024-04-19T13:24:32.658" v="387"/>
            <ac:picMkLst>
              <pc:docMk/>
              <pc:sldMasterMk cId="2120382524" sldId="2147483663"/>
              <pc:sldLayoutMk cId="1132242030" sldId="2147483831"/>
              <ac:picMk id="9" creationId="{BC63D908-C8C8-847D-BA1B-C4964B7846F7}"/>
            </ac:picMkLst>
          </pc:picChg>
        </pc:sldLayoutChg>
        <pc:sldLayoutChg chg="modSp mod">
          <pc:chgData name="Franziska Händschel" userId="e2149472-3187-4d00-b16a-a19eff6fc04a" providerId="ADAL" clId="{C3DAFC8E-18CE-46CE-9BF2-526AE93BE459}" dt="2024-04-19T13:31:10.974" v="592" actId="20577"/>
          <pc:sldLayoutMkLst>
            <pc:docMk/>
            <pc:sldMasterMk cId="2120382524" sldId="2147483663"/>
            <pc:sldLayoutMk cId="213742268" sldId="2147483847"/>
          </pc:sldLayoutMkLst>
          <pc:spChg chg="mod">
            <ac:chgData name="Franziska Händschel" userId="e2149472-3187-4d00-b16a-a19eff6fc04a" providerId="ADAL" clId="{C3DAFC8E-18CE-46CE-9BF2-526AE93BE459}" dt="2024-04-19T13:31:10.974" v="592" actId="20577"/>
            <ac:spMkLst>
              <pc:docMk/>
              <pc:sldMasterMk cId="2120382524" sldId="2147483663"/>
              <pc:sldLayoutMk cId="213742268" sldId="2147483847"/>
              <ac:spMk id="54" creationId="{6F0AF0C6-C5F3-1DC2-5002-C774289BF4A4}"/>
            </ac:spMkLst>
          </pc:spChg>
        </pc:sldLayoutChg>
        <pc:sldLayoutChg chg="addSp delSp modSp mod">
          <pc:chgData name="Franziska Händschel" userId="e2149472-3187-4d00-b16a-a19eff6fc04a" providerId="ADAL" clId="{C3DAFC8E-18CE-46CE-9BF2-526AE93BE459}" dt="2024-04-19T13:26:07.956" v="458"/>
          <pc:sldLayoutMkLst>
            <pc:docMk/>
            <pc:sldMasterMk cId="2120382524" sldId="2147483663"/>
            <pc:sldLayoutMk cId="1418055385" sldId="2147483852"/>
          </pc:sldLayoutMkLst>
          <pc:picChg chg="del">
            <ac:chgData name="Franziska Händschel" userId="e2149472-3187-4d00-b16a-a19eff6fc04a" providerId="ADAL" clId="{C3DAFC8E-18CE-46CE-9BF2-526AE93BE459}" dt="2024-04-19T13:26:07.622" v="457" actId="478"/>
            <ac:picMkLst>
              <pc:docMk/>
              <pc:sldMasterMk cId="2120382524" sldId="2147483663"/>
              <pc:sldLayoutMk cId="1418055385" sldId="2147483852"/>
              <ac:picMk id="2" creationId="{3EA5C8E6-11FE-0BD7-6F48-84F01F61C95E}"/>
            </ac:picMkLst>
          </pc:picChg>
          <pc:picChg chg="add mod">
            <ac:chgData name="Franziska Händschel" userId="e2149472-3187-4d00-b16a-a19eff6fc04a" providerId="ADAL" clId="{C3DAFC8E-18CE-46CE-9BF2-526AE93BE459}" dt="2024-04-19T13:26:07.956" v="458"/>
            <ac:picMkLst>
              <pc:docMk/>
              <pc:sldMasterMk cId="2120382524" sldId="2147483663"/>
              <pc:sldLayoutMk cId="1418055385" sldId="2147483852"/>
              <ac:picMk id="15" creationId="{AB1F8D42-F33F-5EEC-309B-EFBFB74A0E0C}"/>
            </ac:picMkLst>
          </pc:picChg>
        </pc:sldLayoutChg>
        <pc:sldLayoutChg chg="modSp mod">
          <pc:chgData name="Franziska Händschel" userId="e2149472-3187-4d00-b16a-a19eff6fc04a" providerId="ADAL" clId="{C3DAFC8E-18CE-46CE-9BF2-526AE93BE459}" dt="2024-04-19T14:21:47.954" v="672" actId="20577"/>
          <pc:sldLayoutMkLst>
            <pc:docMk/>
            <pc:sldMasterMk cId="2120382524" sldId="2147483663"/>
            <pc:sldLayoutMk cId="3139636022" sldId="2147483854"/>
          </pc:sldLayoutMkLst>
          <pc:spChg chg="mod">
            <ac:chgData name="Franziska Händschel" userId="e2149472-3187-4d00-b16a-a19eff6fc04a" providerId="ADAL" clId="{C3DAFC8E-18CE-46CE-9BF2-526AE93BE459}" dt="2024-04-19T14:21:47.954" v="672" actId="20577"/>
            <ac:spMkLst>
              <pc:docMk/>
              <pc:sldMasterMk cId="2120382524" sldId="2147483663"/>
              <pc:sldLayoutMk cId="3139636022" sldId="2147483854"/>
              <ac:spMk id="9" creationId="{D3F17AF1-27CA-7A44-C895-518FE1C2BDC5}"/>
            </ac:spMkLst>
          </pc:spChg>
        </pc:sldLayoutChg>
      </pc:sldMasterChg>
    </pc:docChg>
  </pc:docChgLst>
  <pc:docChgLst>
    <pc:chgData name="Barbara Weber" userId="S::barbara.weber@finanztip.de::3063dc51-cff2-42bf-8096-c2657f6a3b30" providerId="AD" clId="Web-{AA9C2CD8-BD56-2760-1A69-64F3EB30E670}"/>
    <pc:docChg chg="sldOrd">
      <pc:chgData name="Barbara Weber" userId="S::barbara.weber@finanztip.de::3063dc51-cff2-42bf-8096-c2657f6a3b30" providerId="AD" clId="Web-{AA9C2CD8-BD56-2760-1A69-64F3EB30E670}" dt="2024-07-19T09:26:41.603" v="0"/>
      <pc:docMkLst>
        <pc:docMk/>
      </pc:docMkLst>
      <pc:sldChg chg="ord">
        <pc:chgData name="Barbara Weber" userId="S::barbara.weber@finanztip.de::3063dc51-cff2-42bf-8096-c2657f6a3b30" providerId="AD" clId="Web-{AA9C2CD8-BD56-2760-1A69-64F3EB30E670}" dt="2024-07-19T09:26:41.603" v="0"/>
        <pc:sldMkLst>
          <pc:docMk/>
          <pc:sldMk cId="4177448015" sldId="484"/>
        </pc:sldMkLst>
      </pc:sldChg>
    </pc:docChg>
  </pc:docChgLst>
  <pc:docChgLst>
    <pc:chgData name="Dirk Ahrends" userId="4319949e-1bf1-4fae-94f5-c7e80ffaa492" providerId="ADAL" clId="{CE90EDCC-7795-4CCB-B8B7-0E34DB569600}"/>
    <pc:docChg chg="undo custSel delSld modSld modMainMaster modSection">
      <pc:chgData name="Dirk Ahrends" userId="4319949e-1bf1-4fae-94f5-c7e80ffaa492" providerId="ADAL" clId="{CE90EDCC-7795-4CCB-B8B7-0E34DB569600}" dt="2024-10-07T14:21:38.669" v="14" actId="47"/>
      <pc:docMkLst>
        <pc:docMk/>
      </pc:docMkLst>
      <pc:sldChg chg="del">
        <pc:chgData name="Dirk Ahrends" userId="4319949e-1bf1-4fae-94f5-c7e80ffaa492" providerId="ADAL" clId="{CE90EDCC-7795-4CCB-B8B7-0E34DB569600}" dt="2024-10-07T14:21:38.669" v="14" actId="47"/>
        <pc:sldMkLst>
          <pc:docMk/>
          <pc:sldMk cId="1716016361" sldId="338"/>
        </pc:sldMkLst>
      </pc:sldChg>
      <pc:sldChg chg="del">
        <pc:chgData name="Dirk Ahrends" userId="4319949e-1bf1-4fae-94f5-c7e80ffaa492" providerId="ADAL" clId="{CE90EDCC-7795-4CCB-B8B7-0E34DB569600}" dt="2024-10-07T14:21:38.669" v="14" actId="47"/>
        <pc:sldMkLst>
          <pc:docMk/>
          <pc:sldMk cId="264536904" sldId="349"/>
        </pc:sldMkLst>
      </pc:sldChg>
      <pc:sldChg chg="modSp mod">
        <pc:chgData name="Dirk Ahrends" userId="4319949e-1bf1-4fae-94f5-c7e80ffaa492" providerId="ADAL" clId="{CE90EDCC-7795-4CCB-B8B7-0E34DB569600}" dt="2024-09-26T14:18:09.926" v="3" actId="20577"/>
        <pc:sldMkLst>
          <pc:docMk/>
          <pc:sldMk cId="3544744140" sldId="485"/>
        </pc:sldMkLst>
        <pc:spChg chg="mod">
          <ac:chgData name="Dirk Ahrends" userId="4319949e-1bf1-4fae-94f5-c7e80ffaa492" providerId="ADAL" clId="{CE90EDCC-7795-4CCB-B8B7-0E34DB569600}" dt="2024-09-26T14:18:09.926" v="3" actId="20577"/>
          <ac:spMkLst>
            <pc:docMk/>
            <pc:sldMk cId="3544744140" sldId="485"/>
            <ac:spMk id="5" creationId="{3F2994E1-5BA0-8338-785F-D08FA4AC8180}"/>
          </ac:spMkLst>
        </pc:spChg>
      </pc:sldChg>
      <pc:sldMasterChg chg="delSldLayout modSldLayout">
        <pc:chgData name="Dirk Ahrends" userId="4319949e-1bf1-4fae-94f5-c7e80ffaa492" providerId="ADAL" clId="{CE90EDCC-7795-4CCB-B8B7-0E34DB569600}" dt="2024-10-07T14:21:38.669" v="14" actId="47"/>
        <pc:sldMasterMkLst>
          <pc:docMk/>
          <pc:sldMasterMk cId="2120382524" sldId="2147483663"/>
        </pc:sldMasterMkLst>
        <pc:sldLayoutChg chg="del">
          <pc:chgData name="Dirk Ahrends" userId="4319949e-1bf1-4fae-94f5-c7e80ffaa492" providerId="ADAL" clId="{CE90EDCC-7795-4CCB-B8B7-0E34DB569600}" dt="2024-10-07T14:21:38.669" v="14" actId="47"/>
          <pc:sldLayoutMkLst>
            <pc:docMk/>
            <pc:sldMasterMk cId="2120382524" sldId="2147483663"/>
            <pc:sldLayoutMk cId="2252113183" sldId="2147483855"/>
          </pc:sldLayoutMkLst>
        </pc:sldLayoutChg>
        <pc:sldLayoutChg chg="modSp del mod">
          <pc:chgData name="Dirk Ahrends" userId="4319949e-1bf1-4fae-94f5-c7e80ffaa492" providerId="ADAL" clId="{CE90EDCC-7795-4CCB-B8B7-0E34DB569600}" dt="2024-10-07T14:21:38.669" v="14" actId="47"/>
          <pc:sldLayoutMkLst>
            <pc:docMk/>
            <pc:sldMasterMk cId="2120382524" sldId="2147483663"/>
            <pc:sldLayoutMk cId="2846730878" sldId="2147483856"/>
          </pc:sldLayoutMkLst>
          <pc:spChg chg="mod">
            <ac:chgData name="Dirk Ahrends" userId="4319949e-1bf1-4fae-94f5-c7e80ffaa492" providerId="ADAL" clId="{CE90EDCC-7795-4CCB-B8B7-0E34DB569600}" dt="2024-09-27T08:42:46.142" v="13" actId="14100"/>
            <ac:spMkLst>
              <pc:docMk/>
              <pc:sldMasterMk cId="2120382524" sldId="2147483663"/>
              <pc:sldLayoutMk cId="2846730878" sldId="2147483856"/>
              <ac:spMk id="5" creationId="{DCB06137-FE39-579A-982D-1882531378ED}"/>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216198-B46F-9C8F-7064-535B0A50E1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EB60D18A-C71C-4520-1E75-04C295E420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A5C405-4413-4F39-979E-7C4627C146DE}" type="datetimeFigureOut">
              <a:rPr lang="de-DE" smtClean="0"/>
              <a:t>07.10.2024</a:t>
            </a:fld>
            <a:endParaRPr lang="de-DE"/>
          </a:p>
        </p:txBody>
      </p:sp>
      <p:sp>
        <p:nvSpPr>
          <p:cNvPr id="4" name="Footer Placeholder 3">
            <a:extLst>
              <a:ext uri="{FF2B5EF4-FFF2-40B4-BE49-F238E27FC236}">
                <a16:creationId xmlns:a16="http://schemas.microsoft.com/office/drawing/2014/main" id="{78942C94-BF04-665E-3071-80324C3BDA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FA5E07B0-8610-5409-468C-55FF173F8D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A980CF-4382-4242-BE00-978232471F34}" type="slidenum">
              <a:rPr lang="de-DE" smtClean="0"/>
              <a:t>‹Nr.›</a:t>
            </a:fld>
            <a:endParaRPr lang="de-DE"/>
          </a:p>
        </p:txBody>
      </p:sp>
    </p:spTree>
    <p:extLst>
      <p:ext uri="{BB962C8B-B14F-4D97-AF65-F5344CB8AC3E}">
        <p14:creationId xmlns:p14="http://schemas.microsoft.com/office/powerpoint/2010/main" val="310297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C0408-E563-4282-AA09-4DC6E176CA63}" type="datetimeFigureOut">
              <a:rPr lang="de-DE" smtClean="0"/>
              <a:t>07.10.2024</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4CCAE-46F2-4D4F-96D3-076690B5BFB8}" type="slidenum">
              <a:rPr lang="de-DE" smtClean="0"/>
              <a:t>‹Nr.›</a:t>
            </a:fld>
            <a:endParaRPr lang="de-DE"/>
          </a:p>
        </p:txBody>
      </p:sp>
    </p:spTree>
    <p:extLst>
      <p:ext uri="{BB962C8B-B14F-4D97-AF65-F5344CB8AC3E}">
        <p14:creationId xmlns:p14="http://schemas.microsoft.com/office/powerpoint/2010/main" val="2283298094"/>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FE4CCAE-46F2-4D4F-96D3-076690B5BFB8}" type="slidenum">
              <a:rPr lang="de-DE" smtClean="0"/>
              <a:t>11</a:t>
            </a:fld>
            <a:endParaRPr lang="de-DE"/>
          </a:p>
        </p:txBody>
      </p:sp>
    </p:spTree>
    <p:extLst>
      <p:ext uri="{BB962C8B-B14F-4D97-AF65-F5344CB8AC3E}">
        <p14:creationId xmlns:p14="http://schemas.microsoft.com/office/powerpoint/2010/main" val="73966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FE4CCAE-46F2-4D4F-96D3-076690B5BFB8}" type="slidenum">
              <a:rPr lang="de-DE" smtClean="0"/>
              <a:t>12</a:t>
            </a:fld>
            <a:endParaRPr lang="de-DE"/>
          </a:p>
        </p:txBody>
      </p:sp>
    </p:spTree>
    <p:extLst>
      <p:ext uri="{BB962C8B-B14F-4D97-AF65-F5344CB8AC3E}">
        <p14:creationId xmlns:p14="http://schemas.microsoft.com/office/powerpoint/2010/main" val="94638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FE4CCAE-46F2-4D4F-96D3-076690B5BFB8}" type="slidenum">
              <a:rPr lang="de-DE" smtClean="0"/>
              <a:t>13</a:t>
            </a:fld>
            <a:endParaRPr lang="de-DE"/>
          </a:p>
        </p:txBody>
      </p:sp>
    </p:spTree>
    <p:extLst>
      <p:ext uri="{BB962C8B-B14F-4D97-AF65-F5344CB8AC3E}">
        <p14:creationId xmlns:p14="http://schemas.microsoft.com/office/powerpoint/2010/main" val="156586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FE4CCAE-46F2-4D4F-96D3-076690B5BFB8}" type="slidenum">
              <a:rPr lang="de-DE" smtClean="0"/>
              <a:t>15</a:t>
            </a:fld>
            <a:endParaRPr lang="de-DE"/>
          </a:p>
        </p:txBody>
      </p:sp>
    </p:spTree>
    <p:extLst>
      <p:ext uri="{BB962C8B-B14F-4D97-AF65-F5344CB8AC3E}">
        <p14:creationId xmlns:p14="http://schemas.microsoft.com/office/powerpoint/2010/main" val="3898802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12.png"/><Relationship Id="rId5" Type="http://schemas.openxmlformats.org/officeDocument/2006/relationships/image" Target="../media/image16.png"/><Relationship Id="rId10"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2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tt | Klassenmaterial">
    <p:spTree>
      <p:nvGrpSpPr>
        <p:cNvPr id="1" name=""/>
        <p:cNvGrpSpPr/>
        <p:nvPr/>
      </p:nvGrpSpPr>
      <p:grpSpPr>
        <a:xfrm>
          <a:off x="0" y="0"/>
          <a:ext cx="0" cy="0"/>
          <a:chOff x="0" y="0"/>
          <a:chExt cx="0" cy="0"/>
        </a:xfrm>
      </p:grpSpPr>
      <p:pic>
        <p:nvPicPr>
          <p:cNvPr id="3" name="Google Shape;16;p111">
            <a:extLst>
              <a:ext uri="{FF2B5EF4-FFF2-40B4-BE49-F238E27FC236}">
                <a16:creationId xmlns:a16="http://schemas.microsoft.com/office/drawing/2014/main" id="{8E5AEDFB-B29F-16D9-A791-D78EFADB28A1}"/>
              </a:ext>
            </a:extLst>
          </p:cNvPr>
          <p:cNvPicPr preferRelativeResize="0"/>
          <p:nvPr userDrawn="1"/>
        </p:nvPicPr>
        <p:blipFill rotWithShape="1">
          <a:blip r:embed="rId2">
            <a:alphaModFix/>
          </a:blip>
          <a:srcRect r="15539"/>
          <a:stretch/>
        </p:blipFill>
        <p:spPr>
          <a:xfrm>
            <a:off x="0" y="1"/>
            <a:ext cx="10691814" cy="7559674"/>
          </a:xfrm>
          <a:prstGeom prst="rect">
            <a:avLst/>
          </a:prstGeom>
          <a:noFill/>
          <a:ln>
            <a:noFill/>
          </a:ln>
        </p:spPr>
      </p:pic>
      <p:grpSp>
        <p:nvGrpSpPr>
          <p:cNvPr id="5" name="Gruppieren 4">
            <a:extLst>
              <a:ext uri="{FF2B5EF4-FFF2-40B4-BE49-F238E27FC236}">
                <a16:creationId xmlns:a16="http://schemas.microsoft.com/office/drawing/2014/main" id="{2BAA9D63-67B0-79DA-3718-BEB986193C3F}"/>
              </a:ext>
            </a:extLst>
          </p:cNvPr>
          <p:cNvGrpSpPr/>
          <p:nvPr userDrawn="1"/>
        </p:nvGrpSpPr>
        <p:grpSpPr>
          <a:xfrm>
            <a:off x="7053580" y="0"/>
            <a:ext cx="3376246" cy="1899323"/>
            <a:chOff x="8412480" y="0"/>
            <a:chExt cx="3376246" cy="1899323"/>
          </a:xfrm>
        </p:grpSpPr>
        <p:sp>
          <p:nvSpPr>
            <p:cNvPr id="6" name="Google Shape;186;p2">
              <a:extLst>
                <a:ext uri="{FF2B5EF4-FFF2-40B4-BE49-F238E27FC236}">
                  <a16:creationId xmlns:a16="http://schemas.microsoft.com/office/drawing/2014/main" id="{9AB00991-70A2-2228-3C77-1A0F1F1E55F1}"/>
                </a:ext>
              </a:extLst>
            </p:cNvPr>
            <p:cNvSpPr/>
            <p:nvPr/>
          </p:nvSpPr>
          <p:spPr>
            <a:xfrm>
              <a:off x="8412480" y="499403"/>
              <a:ext cx="3376246" cy="87923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ahnschrift" panose="020B0502040204020203" pitchFamily="34" charset="0"/>
                <a:ea typeface="Calibri"/>
                <a:cs typeface="Calibri"/>
                <a:sym typeface="Calibri"/>
              </a:endParaRPr>
            </a:p>
          </p:txBody>
        </p:sp>
        <p:pic>
          <p:nvPicPr>
            <p:cNvPr id="7" name="Google Shape;187;p2">
              <a:extLst>
                <a:ext uri="{FF2B5EF4-FFF2-40B4-BE49-F238E27FC236}">
                  <a16:creationId xmlns:a16="http://schemas.microsoft.com/office/drawing/2014/main" id="{C661D7DE-A590-C824-FA4F-CBA3FD360CDC}"/>
                </a:ext>
              </a:extLst>
            </p:cNvPr>
            <p:cNvPicPr preferRelativeResize="0"/>
            <p:nvPr/>
          </p:nvPicPr>
          <p:blipFill rotWithShape="1">
            <a:blip r:embed="rId3">
              <a:alphaModFix/>
            </a:blip>
            <a:srcRect/>
            <a:stretch/>
          </p:blipFill>
          <p:spPr>
            <a:xfrm>
              <a:off x="8412480" y="0"/>
              <a:ext cx="3376246" cy="1899323"/>
            </a:xfrm>
            <a:prstGeom prst="rect">
              <a:avLst/>
            </a:prstGeom>
            <a:noFill/>
            <a:ln>
              <a:noFill/>
            </a:ln>
          </p:spPr>
        </p:pic>
      </p:grpSp>
      <p:grpSp>
        <p:nvGrpSpPr>
          <p:cNvPr id="15" name="Gruppieren 14">
            <a:extLst>
              <a:ext uri="{FF2B5EF4-FFF2-40B4-BE49-F238E27FC236}">
                <a16:creationId xmlns:a16="http://schemas.microsoft.com/office/drawing/2014/main" id="{500970D0-4486-758B-5659-74E0F2A92FC2}"/>
              </a:ext>
            </a:extLst>
          </p:cNvPr>
          <p:cNvGrpSpPr/>
          <p:nvPr userDrawn="1"/>
        </p:nvGrpSpPr>
        <p:grpSpPr>
          <a:xfrm>
            <a:off x="668216" y="2024322"/>
            <a:ext cx="9148884" cy="1899759"/>
            <a:chOff x="668216" y="3730010"/>
            <a:chExt cx="11251716" cy="2336410"/>
          </a:xfrm>
        </p:grpSpPr>
        <p:sp>
          <p:nvSpPr>
            <p:cNvPr id="10" name="Google Shape;183;p2">
              <a:extLst>
                <a:ext uri="{FF2B5EF4-FFF2-40B4-BE49-F238E27FC236}">
                  <a16:creationId xmlns:a16="http://schemas.microsoft.com/office/drawing/2014/main" id="{4ABADE99-6DAF-96A1-68D1-BA98A25093B2}"/>
                </a:ext>
              </a:extLst>
            </p:cNvPr>
            <p:cNvSpPr txBox="1"/>
            <p:nvPr userDrawn="1"/>
          </p:nvSpPr>
          <p:spPr>
            <a:xfrm>
              <a:off x="3297417" y="4003373"/>
              <a:ext cx="6748874"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lt1"/>
                  </a:solidFill>
                  <a:latin typeface="Bahnschrift" panose="020B0502040204020203" pitchFamily="34" charset="0"/>
                  <a:sym typeface="Arial"/>
                </a:rPr>
                <a:t>Deep Dive</a:t>
              </a:r>
              <a:endParaRPr sz="1400">
                <a:latin typeface="Bahnschrift" panose="020B0502040204020203" pitchFamily="34" charset="0"/>
              </a:endParaRPr>
            </a:p>
          </p:txBody>
        </p:sp>
        <p:sp>
          <p:nvSpPr>
            <p:cNvPr id="11" name="Google Shape;184;p2">
              <a:extLst>
                <a:ext uri="{FF2B5EF4-FFF2-40B4-BE49-F238E27FC236}">
                  <a16:creationId xmlns:a16="http://schemas.microsoft.com/office/drawing/2014/main" id="{138FB444-A6F0-0336-96B5-916BBEB44F4F}"/>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7200" b="1" dirty="0">
                  <a:solidFill>
                    <a:schemeClr val="lt1"/>
                  </a:solidFill>
                  <a:latin typeface="Bahnschrift" panose="020B0502040204020203" pitchFamily="34" charset="0"/>
                  <a:sym typeface="Arial"/>
                </a:rPr>
                <a:t>Krankenkasse</a:t>
              </a:r>
              <a:endParaRPr sz="1400" dirty="0">
                <a:latin typeface="Bahnschrift" panose="020B0502040204020203" pitchFamily="34" charset="0"/>
              </a:endParaRPr>
            </a:p>
          </p:txBody>
        </p:sp>
        <p:sp>
          <p:nvSpPr>
            <p:cNvPr id="12" name="Google Shape;185;p2">
              <a:extLst>
                <a:ext uri="{FF2B5EF4-FFF2-40B4-BE49-F238E27FC236}">
                  <a16:creationId xmlns:a16="http://schemas.microsoft.com/office/drawing/2014/main" id="{2B33B139-43A5-347F-D31D-C28D36869643}"/>
                </a:ext>
              </a:extLst>
            </p:cNvPr>
            <p:cNvSpPr/>
            <p:nvPr userDrawn="1"/>
          </p:nvSpPr>
          <p:spPr>
            <a:xfrm>
              <a:off x="668216" y="3730010"/>
              <a:ext cx="2336410" cy="2336410"/>
            </a:xfrm>
            <a:prstGeom prst="ellipse">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Bahnschrift" panose="020B0502040204020203" pitchFamily="34" charset="0"/>
                <a:ea typeface="Calibri"/>
                <a:cs typeface="Calibri"/>
                <a:sym typeface="Calibri"/>
              </a:endParaRPr>
            </a:p>
          </p:txBody>
        </p:sp>
      </p:grpSp>
      <p:sp>
        <p:nvSpPr>
          <p:cNvPr id="14" name="Freihandform: Form 13">
            <a:extLst>
              <a:ext uri="{FF2B5EF4-FFF2-40B4-BE49-F238E27FC236}">
                <a16:creationId xmlns:a16="http://schemas.microsoft.com/office/drawing/2014/main" id="{F2B1C175-34DA-44DC-D2E9-7BB698559257}"/>
              </a:ext>
            </a:extLst>
          </p:cNvPr>
          <p:cNvSpPr/>
          <p:nvPr userDrawn="1"/>
        </p:nvSpPr>
        <p:spPr>
          <a:xfrm>
            <a:off x="6183334" y="3924082"/>
            <a:ext cx="4508480" cy="3635594"/>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Inter" panose="020B0502030000000004" pitchFamily="34" charset="0"/>
              <a:ea typeface="Inter" panose="020B0502030000000004" pitchFamily="34" charset="0"/>
              <a:cs typeface="Inter" panose="020B0502030000000004" pitchFamily="34" charset="0"/>
            </a:endParaRPr>
          </a:p>
        </p:txBody>
      </p:sp>
      <p:pic>
        <p:nvPicPr>
          <p:cNvPr id="9" name="Grafik 8">
            <a:extLst>
              <a:ext uri="{FF2B5EF4-FFF2-40B4-BE49-F238E27FC236}">
                <a16:creationId xmlns:a16="http://schemas.microsoft.com/office/drawing/2014/main" id="{7604F997-5687-8FF6-3F7B-2A73835C4155}"/>
              </a:ext>
            </a:extLst>
          </p:cNvPr>
          <p:cNvPicPr>
            <a:picLocks noChangeAspect="1"/>
          </p:cNvPicPr>
          <p:nvPr userDrawn="1"/>
        </p:nvPicPr>
        <p:blipFill>
          <a:blip r:embed="rId4"/>
          <a:stretch>
            <a:fillRect/>
          </a:stretch>
        </p:blipFill>
        <p:spPr>
          <a:xfrm>
            <a:off x="7053580" y="6063616"/>
            <a:ext cx="3376246" cy="486832"/>
          </a:xfrm>
          <a:prstGeom prst="rect">
            <a:avLst/>
          </a:prstGeom>
        </p:spPr>
      </p:pic>
      <p:sp>
        <p:nvSpPr>
          <p:cNvPr id="16" name="Google Shape;183;p2">
            <a:extLst>
              <a:ext uri="{FF2B5EF4-FFF2-40B4-BE49-F238E27FC236}">
                <a16:creationId xmlns:a16="http://schemas.microsoft.com/office/drawing/2014/main" id="{10E22ECC-9A04-DE32-5766-0DCF255EAEDD}"/>
              </a:ext>
            </a:extLst>
          </p:cNvPr>
          <p:cNvSpPr txBox="1"/>
          <p:nvPr userDrawn="1"/>
        </p:nvSpPr>
        <p:spPr>
          <a:xfrm>
            <a:off x="7167042" y="5403466"/>
            <a:ext cx="3149321" cy="510451"/>
          </a:xfrm>
          <a:prstGeom prst="rect">
            <a:avLst/>
          </a:prstGeom>
          <a:noFill/>
          <a:ln>
            <a:noFill/>
          </a:ln>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6000"/>
              <a:buFont typeface="Arial"/>
              <a:buNone/>
            </a:pPr>
            <a:r>
              <a:rPr lang="de-DE" sz="2000" b="1">
                <a:solidFill>
                  <a:schemeClr val="tx1"/>
                </a:solidFill>
                <a:effectLst/>
                <a:latin typeface="Bahnschrift" panose="020B0502040204020203" pitchFamily="34" charset="0"/>
                <a:cs typeface="Helvetica" panose="020B0604020202020204" pitchFamily="34" charset="0"/>
                <a:sym typeface="Arial"/>
              </a:rPr>
              <a:t>In Zusammenarbeit mit</a:t>
            </a:r>
            <a:endParaRPr sz="2000">
              <a:solidFill>
                <a:schemeClr val="tx1"/>
              </a:solidFill>
              <a:effectLst/>
              <a:latin typeface="Bahnschrift" panose="020B0502040204020203" pitchFamily="34" charset="0"/>
              <a:cs typeface="Helvetica" panose="020B0604020202020204" pitchFamily="34" charset="0"/>
            </a:endParaRPr>
          </a:p>
        </p:txBody>
      </p:sp>
      <p:sp>
        <p:nvSpPr>
          <p:cNvPr id="27" name="Rechteck: abgerundete Ecken 26">
            <a:extLst>
              <a:ext uri="{FF2B5EF4-FFF2-40B4-BE49-F238E27FC236}">
                <a16:creationId xmlns:a16="http://schemas.microsoft.com/office/drawing/2014/main" id="{78AADB32-82ED-6B31-B0A7-114CB20FE87B}"/>
              </a:ext>
            </a:extLst>
          </p:cNvPr>
          <p:cNvSpPr/>
          <p:nvPr userDrawn="1"/>
        </p:nvSpPr>
        <p:spPr>
          <a:xfrm>
            <a:off x="668216" y="4402182"/>
            <a:ext cx="3394841" cy="1093929"/>
          </a:xfrm>
          <a:prstGeom prst="roundRect">
            <a:avLst>
              <a:gd name="adj" fmla="val 50000"/>
            </a:avLst>
          </a:prstGeom>
          <a:solidFill>
            <a:srgbClr val="8FD0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a:latin typeface="Bahnschrift" panose="020B0502040204020203" pitchFamily="34" charset="0"/>
              </a:rPr>
              <a:t>Klassenmaterial</a:t>
            </a:r>
          </a:p>
        </p:txBody>
      </p:sp>
      <p:pic>
        <p:nvPicPr>
          <p:cNvPr id="13" name="Grafik 12">
            <a:extLst>
              <a:ext uri="{FF2B5EF4-FFF2-40B4-BE49-F238E27FC236}">
                <a16:creationId xmlns:a16="http://schemas.microsoft.com/office/drawing/2014/main" id="{C26D2CF0-FBBA-470C-9368-8E03F51DE5F8}"/>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27680" y="4729788"/>
            <a:ext cx="2531523" cy="2256960"/>
          </a:xfrm>
          <a:prstGeom prst="rect">
            <a:avLst/>
          </a:prstGeom>
        </p:spPr>
      </p:pic>
      <p:pic>
        <p:nvPicPr>
          <p:cNvPr id="17" name="Google Shape;133;p2">
            <a:extLst>
              <a:ext uri="{FF2B5EF4-FFF2-40B4-BE49-F238E27FC236}">
                <a16:creationId xmlns:a16="http://schemas.microsoft.com/office/drawing/2014/main" id="{839100FE-A073-7A91-6353-082FBDF9B867}"/>
              </a:ext>
            </a:extLst>
          </p:cNvPr>
          <p:cNvPicPr preferRelativeResize="0"/>
          <p:nvPr userDrawn="1"/>
        </p:nvPicPr>
        <p:blipFill rotWithShape="1">
          <a:blip r:embed="rId7">
            <a:alphaModFix/>
          </a:blip>
          <a:srcRect/>
          <a:stretch/>
        </p:blipFill>
        <p:spPr>
          <a:xfrm>
            <a:off x="911120" y="2180129"/>
            <a:ext cx="1454516" cy="1599708"/>
          </a:xfrm>
          <a:prstGeom prst="rect">
            <a:avLst/>
          </a:prstGeom>
          <a:noFill/>
          <a:ln>
            <a:noFill/>
          </a:ln>
          <a:effectLst/>
        </p:spPr>
      </p:pic>
    </p:spTree>
    <p:extLst>
      <p:ext uri="{BB962C8B-B14F-4D97-AF65-F5344CB8AC3E}">
        <p14:creationId xmlns:p14="http://schemas.microsoft.com/office/powerpoint/2010/main" val="28415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KB-6">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7" name="Google Shape;389;p14">
            <a:extLst>
              <a:ext uri="{FF2B5EF4-FFF2-40B4-BE49-F238E27FC236}">
                <a16:creationId xmlns:a16="http://schemas.microsoft.com/office/drawing/2014/main" id="{E2A3AADB-378E-84E9-6FF1-9BBB8CF90F8F}"/>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Bedarf kennen, Fall 5:</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 Christian</a:t>
            </a:r>
          </a:p>
        </p:txBody>
      </p:sp>
      <p:sp>
        <p:nvSpPr>
          <p:cNvPr id="9" name="Rechteck: abgerundete Ecken 32">
            <a:extLst>
              <a:ext uri="{FF2B5EF4-FFF2-40B4-BE49-F238E27FC236}">
                <a16:creationId xmlns:a16="http://schemas.microsoft.com/office/drawing/2014/main" id="{D3F17AF1-27CA-7A44-C895-518FE1C2BDC5}"/>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dirty="0">
                <a:solidFill>
                  <a:srgbClr val="232D38"/>
                </a:solidFill>
                <a:effectLst/>
                <a:latin typeface="Bahnschrift" panose="020B0502040204020203" pitchFamily="34" charset="0"/>
                <a:ea typeface="Times New Roman" panose="02020603050405020304" pitchFamily="18" charset="0"/>
              </a:rPr>
              <a:t>Seit Christians Ehemann Udo an Darmkrebs erkrankt ist, denken beide ganz anders über das Thema Gesundheit nach. Udo wünscht sich rückblickend, er hätte alle Vorsorgeuntersuchungen wahrgenommen, und appelliert nun an den Mittvierziger Christian, es besser zu machen. Der hat zugleich gemerkt, wie wichtig im Ernstfall eine gute Erreichbarkeit nicht nur der Ärzte, sondern auch der Krankenkasse ist. Am liebsten wäre Christian ein persönlicher Ansprechpartner vor Ort – dafür würde er auch höhere Kosten für seine Krankenversicherung in Kauf nehmen.</a:t>
            </a:r>
          </a:p>
        </p:txBody>
      </p:sp>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A32E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Textfeld 1">
            <a:extLst>
              <a:ext uri="{FF2B5EF4-FFF2-40B4-BE49-F238E27FC236}">
                <a16:creationId xmlns:a16="http://schemas.microsoft.com/office/drawing/2014/main" id="{DEA167A6-371D-CC4E-8A09-A94DBF2A57EC}"/>
              </a:ext>
            </a:extLst>
          </p:cNvPr>
          <p:cNvSpPr txBox="1"/>
          <p:nvPr userDrawn="1"/>
        </p:nvSpPr>
        <p:spPr>
          <a:xfrm>
            <a:off x="895149" y="4342057"/>
            <a:ext cx="9213050" cy="1671731"/>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dirty="0">
                <a:latin typeface="Bahnschrift" panose="020B0502040204020203" pitchFamily="34" charset="0"/>
                <a:ea typeface="+mn-lt"/>
                <a:cs typeface="+mn-lt"/>
              </a:rPr>
              <a:t>Geht die Checkliste auf den Folgeseiten durch: Markiert die Kriterien, die bei Christians Krankenversicherung gerade besonders wichtig sind. Begründet eure Auswahl.</a:t>
            </a:r>
            <a:endParaRPr lang="de-DE" sz="1600" b="0" dirty="0">
              <a:solidFill>
                <a:schemeClr val="tx1"/>
              </a:solidFill>
              <a:latin typeface="Bahnschrift" panose="020B0502040204020203" pitchFamily="34" charset="0"/>
              <a:ea typeface="+mn-lt"/>
              <a:cs typeface="+mn-lt"/>
            </a:endParaRP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Stellt eure Ergebnisse der Klasse vor.</a:t>
            </a:r>
            <a:endParaRPr lang="de-DE" sz="1600" b="0" dirty="0">
              <a:solidFill>
                <a:schemeClr val="tx1"/>
              </a:solidFill>
              <a:highlight>
                <a:srgbClr val="FF0000"/>
              </a:highlight>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19" name="Rechteck: abgerundete Ecken 1">
            <a:extLst>
              <a:ext uri="{FF2B5EF4-FFF2-40B4-BE49-F238E27FC236}">
                <a16:creationId xmlns:a16="http://schemas.microsoft.com/office/drawing/2014/main" id="{2CB78E99-3822-5C9B-4FAC-22B1E555ECD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KKB-6</a:t>
            </a:r>
          </a:p>
        </p:txBody>
      </p:sp>
      <p:pic>
        <p:nvPicPr>
          <p:cNvPr id="22" name="Grafik 21" descr="Ein Bild, das Text enthält.&#10;&#10;Automatisch generierte Beschreibung">
            <a:extLst>
              <a:ext uri="{FF2B5EF4-FFF2-40B4-BE49-F238E27FC236}">
                <a16:creationId xmlns:a16="http://schemas.microsoft.com/office/drawing/2014/main" id="{1B29B78E-52ED-1540-FB98-3832B53D1A3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1376" t="10976" r="12376" b="8310"/>
          <a:stretch/>
        </p:blipFill>
        <p:spPr>
          <a:xfrm>
            <a:off x="482712" y="2613603"/>
            <a:ext cx="776458" cy="965254"/>
          </a:xfrm>
          <a:prstGeom prst="rect">
            <a:avLst/>
          </a:prstGeom>
        </p:spPr>
      </p:pic>
    </p:spTree>
    <p:extLst>
      <p:ext uri="{BB962C8B-B14F-4D97-AF65-F5344CB8AC3E}">
        <p14:creationId xmlns:p14="http://schemas.microsoft.com/office/powerpoint/2010/main" val="63292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KB-7 1/3">
    <p:spTree>
      <p:nvGrpSpPr>
        <p:cNvPr id="1" name=""/>
        <p:cNvGrpSpPr/>
        <p:nvPr/>
      </p:nvGrpSpPr>
      <p:grpSpPr>
        <a:xfrm>
          <a:off x="0" y="0"/>
          <a:ext cx="0" cy="0"/>
          <a:chOff x="0" y="0"/>
          <a:chExt cx="0" cy="0"/>
        </a:xfrm>
      </p:grpSpPr>
      <p:sp>
        <p:nvSpPr>
          <p:cNvPr id="2" name="Freihandform: Form 21">
            <a:extLst>
              <a:ext uri="{FF2B5EF4-FFF2-40B4-BE49-F238E27FC236}">
                <a16:creationId xmlns:a16="http://schemas.microsoft.com/office/drawing/2014/main" id="{40EB28D6-FE43-5234-EC5C-8A03745B39A0}"/>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A32E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3" name="Grafik 2">
            <a:extLst>
              <a:ext uri="{FF2B5EF4-FFF2-40B4-BE49-F238E27FC236}">
                <a16:creationId xmlns:a16="http://schemas.microsoft.com/office/drawing/2014/main" id="{6B2F8CCC-1D6F-2C90-7E06-61C6CED87C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637" y="5835183"/>
            <a:ext cx="1621363" cy="1451968"/>
          </a:xfrm>
          <a:prstGeom prst="rect">
            <a:avLst/>
          </a:prstGeom>
        </p:spPr>
      </p:pic>
      <p:sp>
        <p:nvSpPr>
          <p:cNvPr id="5" name="Rechteck: abgerundete Ecken 1">
            <a:extLst>
              <a:ext uri="{FF2B5EF4-FFF2-40B4-BE49-F238E27FC236}">
                <a16:creationId xmlns:a16="http://schemas.microsoft.com/office/drawing/2014/main" id="{89D47CC4-D19C-C281-CE64-AC04F7DEC84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KKB-7 1/3</a:t>
            </a:r>
          </a:p>
        </p:txBody>
      </p:sp>
      <p:sp>
        <p:nvSpPr>
          <p:cNvPr id="6" name="Google Shape;389;p14">
            <a:extLst>
              <a:ext uri="{FF2B5EF4-FFF2-40B4-BE49-F238E27FC236}">
                <a16:creationId xmlns:a16="http://schemas.microsoft.com/office/drawing/2014/main" id="{D4EBAAB0-DC35-DF7C-9FCE-66DB22B94411}"/>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Krankenkasse: </a:t>
            </a:r>
            <a:r>
              <a:rPr lang="de-DE" sz="2800" b="1" dirty="0">
                <a:solidFill>
                  <a:srgbClr val="91D14C"/>
                </a:solidFill>
                <a:latin typeface="Bahnschrift" panose="020B0502040204020203" pitchFamily="34" charset="0"/>
                <a:sym typeface="Arial"/>
              </a:rPr>
              <a:t>Checkliste</a:t>
            </a:r>
            <a:endParaRPr lang="de-DE" sz="2800" dirty="0">
              <a:solidFill>
                <a:srgbClr val="91D14C"/>
              </a:solidFill>
              <a:latin typeface="Bahnschrift" panose="020B0502040204020203" pitchFamily="34" charset="0"/>
            </a:endParaRPr>
          </a:p>
        </p:txBody>
      </p:sp>
      <p:sp>
        <p:nvSpPr>
          <p:cNvPr id="7" name="Rechteck: abgerundete Ecken 6">
            <a:extLst>
              <a:ext uri="{FF2B5EF4-FFF2-40B4-BE49-F238E27FC236}">
                <a16:creationId xmlns:a16="http://schemas.microsoft.com/office/drawing/2014/main" id="{A16A36FF-2A54-1B96-E4C8-EF798530739B}"/>
              </a:ext>
            </a:extLst>
          </p:cNvPr>
          <p:cNvSpPr/>
          <p:nvPr userDrawn="1"/>
        </p:nvSpPr>
        <p:spPr>
          <a:xfrm>
            <a:off x="895149" y="2002056"/>
            <a:ext cx="2921201"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Beitrag</a:t>
            </a:r>
          </a:p>
        </p:txBody>
      </p:sp>
      <p:sp>
        <p:nvSpPr>
          <p:cNvPr id="8" name="Rechteck: abgerundete Ecken 7">
            <a:extLst>
              <a:ext uri="{FF2B5EF4-FFF2-40B4-BE49-F238E27FC236}">
                <a16:creationId xmlns:a16="http://schemas.microsoft.com/office/drawing/2014/main" id="{88334238-8FB4-9867-4449-9A59CA9D003E}"/>
              </a:ext>
            </a:extLst>
          </p:cNvPr>
          <p:cNvSpPr/>
          <p:nvPr userDrawn="1"/>
        </p:nvSpPr>
        <p:spPr>
          <a:xfrm>
            <a:off x="4041073" y="2002056"/>
            <a:ext cx="2921201"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Bonusprogramm</a:t>
            </a:r>
          </a:p>
        </p:txBody>
      </p:sp>
      <p:sp>
        <p:nvSpPr>
          <p:cNvPr id="9" name="Rechteck: abgerundete Ecken 8">
            <a:extLst>
              <a:ext uri="{FF2B5EF4-FFF2-40B4-BE49-F238E27FC236}">
                <a16:creationId xmlns:a16="http://schemas.microsoft.com/office/drawing/2014/main" id="{B1BFA0C2-0204-E273-277F-38B5D57A46E6}"/>
              </a:ext>
            </a:extLst>
          </p:cNvPr>
          <p:cNvSpPr/>
          <p:nvPr userDrawn="1"/>
        </p:nvSpPr>
        <p:spPr>
          <a:xfrm>
            <a:off x="7186998" y="2002056"/>
            <a:ext cx="2921201"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Serviceangebot</a:t>
            </a:r>
          </a:p>
        </p:txBody>
      </p:sp>
      <p:sp>
        <p:nvSpPr>
          <p:cNvPr id="4" name="Rechteck: abgerundete Ecken 3">
            <a:extLst>
              <a:ext uri="{FF2B5EF4-FFF2-40B4-BE49-F238E27FC236}">
                <a16:creationId xmlns:a16="http://schemas.microsoft.com/office/drawing/2014/main" id="{2430149C-B6BA-8BF6-D704-BD94E5EE4346}"/>
              </a:ext>
            </a:extLst>
          </p:cNvPr>
          <p:cNvSpPr/>
          <p:nvPr userDrawn="1"/>
        </p:nvSpPr>
        <p:spPr>
          <a:xfrm>
            <a:off x="1287836" y="2628316"/>
            <a:ext cx="2528514" cy="740489"/>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Aktueller Zusatzbeitrag</a:t>
            </a:r>
          </a:p>
        </p:txBody>
      </p:sp>
      <p:sp>
        <p:nvSpPr>
          <p:cNvPr id="10" name="Rechteck: abgerundete Ecken 9">
            <a:extLst>
              <a:ext uri="{FF2B5EF4-FFF2-40B4-BE49-F238E27FC236}">
                <a16:creationId xmlns:a16="http://schemas.microsoft.com/office/drawing/2014/main" id="{9A00FEB5-519F-072F-2AA2-3521D8A3BE1E}"/>
              </a:ext>
            </a:extLst>
          </p:cNvPr>
          <p:cNvSpPr/>
          <p:nvPr userDrawn="1"/>
        </p:nvSpPr>
        <p:spPr>
          <a:xfrm>
            <a:off x="1287836" y="3442028"/>
            <a:ext cx="2528514" cy="740489"/>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Beitragsentwicklung der letzten Jahre</a:t>
            </a:r>
          </a:p>
        </p:txBody>
      </p:sp>
      <p:sp>
        <p:nvSpPr>
          <p:cNvPr id="36" name="Rechteck: abgerundete Ecken 35">
            <a:extLst>
              <a:ext uri="{FF2B5EF4-FFF2-40B4-BE49-F238E27FC236}">
                <a16:creationId xmlns:a16="http://schemas.microsoft.com/office/drawing/2014/main" id="{FF96C349-4DA8-78D3-0FC3-B6AFAD0AF988}"/>
              </a:ext>
            </a:extLst>
          </p:cNvPr>
          <p:cNvSpPr/>
          <p:nvPr userDrawn="1"/>
        </p:nvSpPr>
        <p:spPr>
          <a:xfrm>
            <a:off x="4433760" y="2628315"/>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Geldbonus für Krebsvorsorge</a:t>
            </a:r>
            <a:endParaRPr lang="de-DE" sz="1600" b="0" dirty="0">
              <a:solidFill>
                <a:schemeClr val="tx1"/>
              </a:solidFill>
              <a:latin typeface="Bahnschrift" panose="020B0502040204020203" pitchFamily="34" charset="0"/>
              <a:cs typeface="Helvetica" panose="020B0604020202020204" pitchFamily="34" charset="0"/>
            </a:endParaRPr>
          </a:p>
        </p:txBody>
      </p:sp>
      <p:sp>
        <p:nvSpPr>
          <p:cNvPr id="39" name="Rechteck: abgerundete Ecken 38">
            <a:extLst>
              <a:ext uri="{FF2B5EF4-FFF2-40B4-BE49-F238E27FC236}">
                <a16:creationId xmlns:a16="http://schemas.microsoft.com/office/drawing/2014/main" id="{04222378-CA82-F25C-9B39-6D274D8E6BD5}"/>
              </a:ext>
            </a:extLst>
          </p:cNvPr>
          <p:cNvSpPr/>
          <p:nvPr userDrawn="1"/>
        </p:nvSpPr>
        <p:spPr>
          <a:xfrm>
            <a:off x="4433760" y="3440917"/>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Geldbonus für jährliche Zahnkontrolle</a:t>
            </a:r>
            <a:endParaRPr lang="de-DE" sz="1600" b="0" dirty="0">
              <a:solidFill>
                <a:schemeClr val="tx1"/>
              </a:solidFill>
              <a:latin typeface="Bahnschrift" panose="020B0502040204020203" pitchFamily="34" charset="0"/>
              <a:cs typeface="Helvetica" panose="020B0604020202020204" pitchFamily="34" charset="0"/>
            </a:endParaRPr>
          </a:p>
        </p:txBody>
      </p:sp>
      <p:sp>
        <p:nvSpPr>
          <p:cNvPr id="41" name="Rechteck: abgerundete Ecken 40">
            <a:extLst>
              <a:ext uri="{FF2B5EF4-FFF2-40B4-BE49-F238E27FC236}">
                <a16:creationId xmlns:a16="http://schemas.microsoft.com/office/drawing/2014/main" id="{98D0FE1D-B253-5E51-7E5D-DFB8B5C09712}"/>
              </a:ext>
            </a:extLst>
          </p:cNvPr>
          <p:cNvSpPr/>
          <p:nvPr userDrawn="1"/>
        </p:nvSpPr>
        <p:spPr>
          <a:xfrm>
            <a:off x="4433760" y="4256366"/>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Geldbonus für Mitglied-</a:t>
            </a:r>
            <a:r>
              <a:rPr lang="de-DE" sz="1600" b="0" dirty="0" err="1">
                <a:solidFill>
                  <a:schemeClr val="tx1"/>
                </a:solidFill>
                <a:latin typeface="Bahnschrift" panose="020B0502040204020203" pitchFamily="34" charset="0"/>
                <a:cs typeface="Helvetica" panose="020B0604020202020204" pitchFamily="34" charset="0"/>
              </a:rPr>
              <a:t>schaft</a:t>
            </a:r>
            <a:r>
              <a:rPr lang="de-DE" sz="1600" b="0" dirty="0">
                <a:solidFill>
                  <a:schemeClr val="tx1"/>
                </a:solidFill>
                <a:latin typeface="Bahnschrift" panose="020B0502040204020203" pitchFamily="34" charset="0"/>
                <a:cs typeface="Helvetica" panose="020B0604020202020204" pitchFamily="34" charset="0"/>
              </a:rPr>
              <a:t> im Fitnessstudio oder Sportverein</a:t>
            </a:r>
          </a:p>
        </p:txBody>
      </p:sp>
      <p:sp>
        <p:nvSpPr>
          <p:cNvPr id="43" name="Rechteck: abgerundete Ecken 42">
            <a:extLst>
              <a:ext uri="{FF2B5EF4-FFF2-40B4-BE49-F238E27FC236}">
                <a16:creationId xmlns:a16="http://schemas.microsoft.com/office/drawing/2014/main" id="{94A4BEC1-9D3B-895F-524B-0C24005119DC}"/>
              </a:ext>
            </a:extLst>
          </p:cNvPr>
          <p:cNvSpPr/>
          <p:nvPr userDrawn="1"/>
        </p:nvSpPr>
        <p:spPr>
          <a:xfrm>
            <a:off x="4433760" y="5071815"/>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Geldbonus für Schutzimpfungen</a:t>
            </a:r>
          </a:p>
        </p:txBody>
      </p:sp>
      <p:sp>
        <p:nvSpPr>
          <p:cNvPr id="47" name="Rechteck: abgerundete Ecken 46">
            <a:extLst>
              <a:ext uri="{FF2B5EF4-FFF2-40B4-BE49-F238E27FC236}">
                <a16:creationId xmlns:a16="http://schemas.microsoft.com/office/drawing/2014/main" id="{9603EDC4-271E-EF4A-C7C3-B569B4DEC598}"/>
              </a:ext>
            </a:extLst>
          </p:cNvPr>
          <p:cNvSpPr/>
          <p:nvPr userDrawn="1"/>
        </p:nvSpPr>
        <p:spPr>
          <a:xfrm>
            <a:off x="7579685" y="2628315"/>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Geschäftsstellen bundesweit</a:t>
            </a:r>
            <a:endParaRPr lang="de-DE" sz="1600" b="0" dirty="0">
              <a:solidFill>
                <a:schemeClr val="tx1"/>
              </a:solidFill>
              <a:latin typeface="Bahnschrift" panose="020B0502040204020203" pitchFamily="34" charset="0"/>
              <a:cs typeface="Helvetica" panose="020B0604020202020204" pitchFamily="34" charset="0"/>
            </a:endParaRPr>
          </a:p>
        </p:txBody>
      </p:sp>
      <p:sp>
        <p:nvSpPr>
          <p:cNvPr id="49" name="Rechteck: abgerundete Ecken 48">
            <a:extLst>
              <a:ext uri="{FF2B5EF4-FFF2-40B4-BE49-F238E27FC236}">
                <a16:creationId xmlns:a16="http://schemas.microsoft.com/office/drawing/2014/main" id="{A188041D-CAFF-8B42-ADF3-4B883B84167D}"/>
              </a:ext>
            </a:extLst>
          </p:cNvPr>
          <p:cNvSpPr/>
          <p:nvPr userDrawn="1"/>
        </p:nvSpPr>
        <p:spPr>
          <a:xfrm>
            <a:off x="7579685" y="3440916"/>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Service-Hotline</a:t>
            </a:r>
          </a:p>
        </p:txBody>
      </p:sp>
      <p:sp>
        <p:nvSpPr>
          <p:cNvPr id="51" name="Rechteck: abgerundete Ecken 50">
            <a:extLst>
              <a:ext uri="{FF2B5EF4-FFF2-40B4-BE49-F238E27FC236}">
                <a16:creationId xmlns:a16="http://schemas.microsoft.com/office/drawing/2014/main" id="{A0C13163-80CE-7738-9A1B-7612A3F2C87E}"/>
              </a:ext>
            </a:extLst>
          </p:cNvPr>
          <p:cNvSpPr/>
          <p:nvPr userDrawn="1"/>
        </p:nvSpPr>
        <p:spPr>
          <a:xfrm>
            <a:off x="7579685" y="4253517"/>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Medizinische Telefonberatung</a:t>
            </a:r>
          </a:p>
        </p:txBody>
      </p:sp>
      <p:sp>
        <p:nvSpPr>
          <p:cNvPr id="69" name="Rechteck: abgerundete Ecken 68">
            <a:extLst>
              <a:ext uri="{FF2B5EF4-FFF2-40B4-BE49-F238E27FC236}">
                <a16:creationId xmlns:a16="http://schemas.microsoft.com/office/drawing/2014/main" id="{8F0136C1-FD8D-F38D-7535-FB613A61235F}"/>
              </a:ext>
            </a:extLst>
          </p:cNvPr>
          <p:cNvSpPr/>
          <p:nvPr userDrawn="1"/>
        </p:nvSpPr>
        <p:spPr>
          <a:xfrm>
            <a:off x="7579685" y="5066118"/>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Vermittlung von Facharztterminen</a:t>
            </a:r>
          </a:p>
        </p:txBody>
      </p:sp>
      <p:sp>
        <p:nvSpPr>
          <p:cNvPr id="11" name="Rechteck: abgerundete Ecken 10">
            <a:extLst>
              <a:ext uri="{FF2B5EF4-FFF2-40B4-BE49-F238E27FC236}">
                <a16:creationId xmlns:a16="http://schemas.microsoft.com/office/drawing/2014/main" id="{0A9096DA-F371-7D00-9878-EDC21BB19826}"/>
              </a:ext>
            </a:extLst>
          </p:cNvPr>
          <p:cNvSpPr/>
          <p:nvPr userDrawn="1"/>
        </p:nvSpPr>
        <p:spPr>
          <a:xfrm>
            <a:off x="4433760" y="5887264"/>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Geldbonus für Vitalwerte im Normbereich (z. B. Blutdruck)</a:t>
            </a:r>
          </a:p>
        </p:txBody>
      </p:sp>
      <p:sp>
        <p:nvSpPr>
          <p:cNvPr id="12" name="Rechteck: abgerundete Ecken 11">
            <a:extLst>
              <a:ext uri="{FF2B5EF4-FFF2-40B4-BE49-F238E27FC236}">
                <a16:creationId xmlns:a16="http://schemas.microsoft.com/office/drawing/2014/main" id="{F4A4ED28-530A-E103-5A62-9064BEFD2A26}"/>
              </a:ext>
            </a:extLst>
          </p:cNvPr>
          <p:cNvSpPr/>
          <p:nvPr userDrawn="1"/>
        </p:nvSpPr>
        <p:spPr>
          <a:xfrm>
            <a:off x="7579685" y="5887263"/>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Online-Geschäftsstelle</a:t>
            </a:r>
          </a:p>
        </p:txBody>
      </p:sp>
    </p:spTree>
    <p:extLst>
      <p:ext uri="{BB962C8B-B14F-4D97-AF65-F5344CB8AC3E}">
        <p14:creationId xmlns:p14="http://schemas.microsoft.com/office/powerpoint/2010/main" val="305384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KB-7 2/3">
    <p:spTree>
      <p:nvGrpSpPr>
        <p:cNvPr id="1" name=""/>
        <p:cNvGrpSpPr/>
        <p:nvPr/>
      </p:nvGrpSpPr>
      <p:grpSpPr>
        <a:xfrm>
          <a:off x="0" y="0"/>
          <a:ext cx="0" cy="0"/>
          <a:chOff x="0" y="0"/>
          <a:chExt cx="0" cy="0"/>
        </a:xfrm>
      </p:grpSpPr>
      <p:sp>
        <p:nvSpPr>
          <p:cNvPr id="2" name="Freihandform: Form 21">
            <a:extLst>
              <a:ext uri="{FF2B5EF4-FFF2-40B4-BE49-F238E27FC236}">
                <a16:creationId xmlns:a16="http://schemas.microsoft.com/office/drawing/2014/main" id="{40EB28D6-FE43-5234-EC5C-8A03745B39A0}"/>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A32E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3" name="Grafik 2">
            <a:extLst>
              <a:ext uri="{FF2B5EF4-FFF2-40B4-BE49-F238E27FC236}">
                <a16:creationId xmlns:a16="http://schemas.microsoft.com/office/drawing/2014/main" id="{6B2F8CCC-1D6F-2C90-7E06-61C6CED87C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637" y="5835183"/>
            <a:ext cx="1621363" cy="1451968"/>
          </a:xfrm>
          <a:prstGeom prst="rect">
            <a:avLst/>
          </a:prstGeom>
        </p:spPr>
      </p:pic>
      <p:sp>
        <p:nvSpPr>
          <p:cNvPr id="5" name="Rechteck: abgerundete Ecken 1">
            <a:extLst>
              <a:ext uri="{FF2B5EF4-FFF2-40B4-BE49-F238E27FC236}">
                <a16:creationId xmlns:a16="http://schemas.microsoft.com/office/drawing/2014/main" id="{89D47CC4-D19C-C281-CE64-AC04F7DEC84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KKB-7 2/3</a:t>
            </a:r>
          </a:p>
        </p:txBody>
      </p:sp>
      <p:sp>
        <p:nvSpPr>
          <p:cNvPr id="6" name="Google Shape;389;p14">
            <a:extLst>
              <a:ext uri="{FF2B5EF4-FFF2-40B4-BE49-F238E27FC236}">
                <a16:creationId xmlns:a16="http://schemas.microsoft.com/office/drawing/2014/main" id="{D4EBAAB0-DC35-DF7C-9FCE-66DB22B94411}"/>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Krankenkasse: </a:t>
            </a:r>
            <a:r>
              <a:rPr lang="de-DE" sz="2800" b="1" dirty="0">
                <a:solidFill>
                  <a:srgbClr val="91D14C"/>
                </a:solidFill>
                <a:latin typeface="Bahnschrift" panose="020B0502040204020203" pitchFamily="34" charset="0"/>
                <a:sym typeface="Arial"/>
              </a:rPr>
              <a:t>Checkliste</a:t>
            </a:r>
            <a:endParaRPr lang="de-DE" sz="2800" dirty="0">
              <a:solidFill>
                <a:srgbClr val="91D14C"/>
              </a:solidFill>
              <a:latin typeface="Bahnschrift" panose="020B0502040204020203" pitchFamily="34" charset="0"/>
            </a:endParaRPr>
          </a:p>
        </p:txBody>
      </p:sp>
      <p:sp>
        <p:nvSpPr>
          <p:cNvPr id="7" name="Rechteck: abgerundete Ecken 6">
            <a:extLst>
              <a:ext uri="{FF2B5EF4-FFF2-40B4-BE49-F238E27FC236}">
                <a16:creationId xmlns:a16="http://schemas.microsoft.com/office/drawing/2014/main" id="{A16A36FF-2A54-1B96-E4C8-EF798530739B}"/>
              </a:ext>
            </a:extLst>
          </p:cNvPr>
          <p:cNvSpPr/>
          <p:nvPr userDrawn="1"/>
        </p:nvSpPr>
        <p:spPr>
          <a:xfrm>
            <a:off x="895149" y="2002056"/>
            <a:ext cx="2921201"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Sport und Bewegung</a:t>
            </a:r>
          </a:p>
        </p:txBody>
      </p:sp>
      <p:sp>
        <p:nvSpPr>
          <p:cNvPr id="8" name="Rechteck: abgerundete Ecken 7">
            <a:extLst>
              <a:ext uri="{FF2B5EF4-FFF2-40B4-BE49-F238E27FC236}">
                <a16:creationId xmlns:a16="http://schemas.microsoft.com/office/drawing/2014/main" id="{88334238-8FB4-9867-4449-9A59CA9D003E}"/>
              </a:ext>
            </a:extLst>
          </p:cNvPr>
          <p:cNvSpPr/>
          <p:nvPr userDrawn="1"/>
        </p:nvSpPr>
        <p:spPr>
          <a:xfrm>
            <a:off x="4041073" y="2002056"/>
            <a:ext cx="2921201"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Zahngesundheit</a:t>
            </a:r>
          </a:p>
        </p:txBody>
      </p:sp>
      <p:sp>
        <p:nvSpPr>
          <p:cNvPr id="9" name="Rechteck: abgerundete Ecken 8">
            <a:extLst>
              <a:ext uri="{FF2B5EF4-FFF2-40B4-BE49-F238E27FC236}">
                <a16:creationId xmlns:a16="http://schemas.microsoft.com/office/drawing/2014/main" id="{B1BFA0C2-0204-E273-277F-38B5D57A46E6}"/>
              </a:ext>
            </a:extLst>
          </p:cNvPr>
          <p:cNvSpPr/>
          <p:nvPr userDrawn="1"/>
        </p:nvSpPr>
        <p:spPr>
          <a:xfrm>
            <a:off x="7186998" y="2002056"/>
            <a:ext cx="2921201"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Schwangerschaft und Kinder</a:t>
            </a:r>
          </a:p>
        </p:txBody>
      </p:sp>
      <p:sp>
        <p:nvSpPr>
          <p:cNvPr id="4" name="Rechteck: abgerundete Ecken 3">
            <a:extLst>
              <a:ext uri="{FF2B5EF4-FFF2-40B4-BE49-F238E27FC236}">
                <a16:creationId xmlns:a16="http://schemas.microsoft.com/office/drawing/2014/main" id="{9126A22D-18FF-E5D5-0507-2F2897369A1E}"/>
              </a:ext>
            </a:extLst>
          </p:cNvPr>
          <p:cNvSpPr/>
          <p:nvPr userDrawn="1"/>
        </p:nvSpPr>
        <p:spPr>
          <a:xfrm>
            <a:off x="4041073" y="4451691"/>
            <a:ext cx="2921201"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Alternative Heilmethoden</a:t>
            </a:r>
          </a:p>
        </p:txBody>
      </p:sp>
      <p:sp>
        <p:nvSpPr>
          <p:cNvPr id="10" name="Rechteck: abgerundete Ecken 9">
            <a:extLst>
              <a:ext uri="{FF2B5EF4-FFF2-40B4-BE49-F238E27FC236}">
                <a16:creationId xmlns:a16="http://schemas.microsoft.com/office/drawing/2014/main" id="{2430149C-B6BA-8BF6-D704-BD94E5EE4346}"/>
              </a:ext>
            </a:extLst>
          </p:cNvPr>
          <p:cNvSpPr/>
          <p:nvPr userDrawn="1"/>
        </p:nvSpPr>
        <p:spPr>
          <a:xfrm>
            <a:off x="1287836" y="2628316"/>
            <a:ext cx="2528514" cy="740489"/>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Sportmedizinische Untersuchung</a:t>
            </a:r>
          </a:p>
        </p:txBody>
      </p:sp>
      <p:sp>
        <p:nvSpPr>
          <p:cNvPr id="11" name="Rechteck: abgerundete Ecken 10">
            <a:extLst>
              <a:ext uri="{FF2B5EF4-FFF2-40B4-BE49-F238E27FC236}">
                <a16:creationId xmlns:a16="http://schemas.microsoft.com/office/drawing/2014/main" id="{9A00FEB5-519F-072F-2AA2-3521D8A3BE1E}"/>
              </a:ext>
            </a:extLst>
          </p:cNvPr>
          <p:cNvSpPr/>
          <p:nvPr userDrawn="1"/>
        </p:nvSpPr>
        <p:spPr>
          <a:xfrm>
            <a:off x="1287836" y="3442028"/>
            <a:ext cx="2528514" cy="740489"/>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Sport- und Gesundheitskurse</a:t>
            </a:r>
          </a:p>
        </p:txBody>
      </p:sp>
      <p:sp>
        <p:nvSpPr>
          <p:cNvPr id="36" name="Rechteck: abgerundete Ecken 35">
            <a:extLst>
              <a:ext uri="{FF2B5EF4-FFF2-40B4-BE49-F238E27FC236}">
                <a16:creationId xmlns:a16="http://schemas.microsoft.com/office/drawing/2014/main" id="{FF96C349-4DA8-78D3-0FC3-B6AFAD0AF988}"/>
              </a:ext>
            </a:extLst>
          </p:cNvPr>
          <p:cNvSpPr/>
          <p:nvPr userDrawn="1"/>
        </p:nvSpPr>
        <p:spPr>
          <a:xfrm>
            <a:off x="4433760" y="2628315"/>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Zuschuss zur professionellen Zahnreinigung</a:t>
            </a:r>
            <a:endParaRPr lang="de-DE" sz="1600" b="0" dirty="0">
              <a:solidFill>
                <a:schemeClr val="tx1"/>
              </a:solidFill>
              <a:latin typeface="Bahnschrift" panose="020B0502040204020203" pitchFamily="34" charset="0"/>
              <a:cs typeface="Helvetica" panose="020B0604020202020204" pitchFamily="34" charset="0"/>
            </a:endParaRPr>
          </a:p>
        </p:txBody>
      </p:sp>
      <p:sp>
        <p:nvSpPr>
          <p:cNvPr id="39" name="Rechteck: abgerundete Ecken 38">
            <a:extLst>
              <a:ext uri="{FF2B5EF4-FFF2-40B4-BE49-F238E27FC236}">
                <a16:creationId xmlns:a16="http://schemas.microsoft.com/office/drawing/2014/main" id="{04222378-CA82-F25C-9B39-6D274D8E6BD5}"/>
              </a:ext>
            </a:extLst>
          </p:cNvPr>
          <p:cNvSpPr/>
          <p:nvPr userDrawn="1"/>
        </p:nvSpPr>
        <p:spPr>
          <a:xfrm>
            <a:off x="4433760" y="3440917"/>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Vergünstigter Zahnersatz</a:t>
            </a:r>
          </a:p>
        </p:txBody>
      </p:sp>
      <p:sp>
        <p:nvSpPr>
          <p:cNvPr id="47" name="Rechteck: abgerundete Ecken 46">
            <a:extLst>
              <a:ext uri="{FF2B5EF4-FFF2-40B4-BE49-F238E27FC236}">
                <a16:creationId xmlns:a16="http://schemas.microsoft.com/office/drawing/2014/main" id="{9603EDC4-271E-EF4A-C7C3-B569B4DEC598}"/>
              </a:ext>
            </a:extLst>
          </p:cNvPr>
          <p:cNvSpPr/>
          <p:nvPr userDrawn="1"/>
        </p:nvSpPr>
        <p:spPr>
          <a:xfrm>
            <a:off x="7579685" y="2628315"/>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Schwangerschafts-vorsorgeuntersuchung</a:t>
            </a:r>
            <a:endParaRPr lang="de-DE" sz="1600" b="0" dirty="0">
              <a:solidFill>
                <a:schemeClr val="tx1"/>
              </a:solidFill>
              <a:latin typeface="Bahnschrift" panose="020B0502040204020203" pitchFamily="34" charset="0"/>
              <a:cs typeface="Helvetica" panose="020B0604020202020204" pitchFamily="34" charset="0"/>
            </a:endParaRPr>
          </a:p>
        </p:txBody>
      </p:sp>
      <p:sp>
        <p:nvSpPr>
          <p:cNvPr id="49" name="Rechteck: abgerundete Ecken 48">
            <a:extLst>
              <a:ext uri="{FF2B5EF4-FFF2-40B4-BE49-F238E27FC236}">
                <a16:creationId xmlns:a16="http://schemas.microsoft.com/office/drawing/2014/main" id="{A188041D-CAFF-8B42-ADF3-4B883B84167D}"/>
              </a:ext>
            </a:extLst>
          </p:cNvPr>
          <p:cNvSpPr/>
          <p:nvPr userDrawn="1"/>
        </p:nvSpPr>
        <p:spPr>
          <a:xfrm>
            <a:off x="7579685" y="3440916"/>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Hebammenberatung per Video oder Telefon</a:t>
            </a:r>
          </a:p>
        </p:txBody>
      </p:sp>
      <p:sp>
        <p:nvSpPr>
          <p:cNvPr id="51" name="Rechteck: abgerundete Ecken 50">
            <a:extLst>
              <a:ext uri="{FF2B5EF4-FFF2-40B4-BE49-F238E27FC236}">
                <a16:creationId xmlns:a16="http://schemas.microsoft.com/office/drawing/2014/main" id="{A0C13163-80CE-7738-9A1B-7612A3F2C87E}"/>
              </a:ext>
            </a:extLst>
          </p:cNvPr>
          <p:cNvSpPr/>
          <p:nvPr userDrawn="1"/>
        </p:nvSpPr>
        <p:spPr>
          <a:xfrm>
            <a:off x="7579685" y="4253516"/>
            <a:ext cx="2528514" cy="155420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Zusatzleistungen für Kinder (z. B. zusätzliche </a:t>
            </a:r>
            <a:r>
              <a:rPr lang="de-DE" sz="1600" b="0" dirty="0">
                <a:solidFill>
                  <a:schemeClr val="tx1"/>
                </a:solidFill>
                <a:latin typeface="Bahnschrift" panose="020B0502040204020203" pitchFamily="34" charset="0"/>
                <a:cs typeface="Helvetica" panose="020B0604020202020204" pitchFamily="34" charset="0"/>
              </a:rPr>
              <a:t>Impfunge</a:t>
            </a:r>
            <a:r>
              <a:rPr lang="de-DE" sz="1600" dirty="0">
                <a:solidFill>
                  <a:schemeClr val="tx1"/>
                </a:solidFill>
                <a:latin typeface="Bahnschrift" panose="020B0502040204020203" pitchFamily="34" charset="0"/>
                <a:cs typeface="Helvetica" panose="020B0604020202020204" pitchFamily="34" charset="0"/>
              </a:rPr>
              <a:t>n, Untersuchungen und Zahnleistungen)</a:t>
            </a:r>
            <a:endParaRPr lang="de-DE" sz="1600" b="0" dirty="0">
              <a:solidFill>
                <a:schemeClr val="tx1"/>
              </a:solidFill>
              <a:latin typeface="Bahnschrift" panose="020B0502040204020203" pitchFamily="34" charset="0"/>
              <a:cs typeface="Helvetica" panose="020B0604020202020204" pitchFamily="34" charset="0"/>
            </a:endParaRPr>
          </a:p>
        </p:txBody>
      </p:sp>
      <p:sp>
        <p:nvSpPr>
          <p:cNvPr id="12" name="Rechteck: abgerundete Ecken 11">
            <a:extLst>
              <a:ext uri="{FF2B5EF4-FFF2-40B4-BE49-F238E27FC236}">
                <a16:creationId xmlns:a16="http://schemas.microsoft.com/office/drawing/2014/main" id="{E3BD438A-0B99-2A53-5DD0-539B8E70989E}"/>
              </a:ext>
            </a:extLst>
          </p:cNvPr>
          <p:cNvSpPr/>
          <p:nvPr userDrawn="1"/>
        </p:nvSpPr>
        <p:spPr>
          <a:xfrm>
            <a:off x="4433760" y="5066118"/>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alternative Arzneimittel</a:t>
            </a:r>
            <a:endParaRPr lang="de-DE" sz="1600" b="0" dirty="0">
              <a:solidFill>
                <a:schemeClr val="tx1"/>
              </a:solidFill>
              <a:latin typeface="Bahnschrift" panose="020B0502040204020203" pitchFamily="34" charset="0"/>
              <a:cs typeface="Helvetica" panose="020B0604020202020204" pitchFamily="34" charset="0"/>
            </a:endParaRPr>
          </a:p>
        </p:txBody>
      </p:sp>
      <p:sp>
        <p:nvSpPr>
          <p:cNvPr id="13" name="Rechteck: abgerundete Ecken 12">
            <a:extLst>
              <a:ext uri="{FF2B5EF4-FFF2-40B4-BE49-F238E27FC236}">
                <a16:creationId xmlns:a16="http://schemas.microsoft.com/office/drawing/2014/main" id="{A016E6EE-0C63-DB1B-DD34-3027459DF6F6}"/>
              </a:ext>
            </a:extLst>
          </p:cNvPr>
          <p:cNvSpPr/>
          <p:nvPr userDrawn="1"/>
        </p:nvSpPr>
        <p:spPr>
          <a:xfrm>
            <a:off x="4433760" y="5878720"/>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Osteopathie</a:t>
            </a:r>
            <a:endParaRPr lang="de-DE" sz="1600" b="0" dirty="0">
              <a:solidFill>
                <a:schemeClr val="tx1"/>
              </a:solidFill>
              <a:latin typeface="Bahnschrift" panose="020B0502040204020203" pitchFamily="34" charset="0"/>
              <a:cs typeface="Helvetica" panose="020B0604020202020204" pitchFamily="34" charset="0"/>
            </a:endParaRPr>
          </a:p>
        </p:txBody>
      </p:sp>
    </p:spTree>
    <p:extLst>
      <p:ext uri="{BB962C8B-B14F-4D97-AF65-F5344CB8AC3E}">
        <p14:creationId xmlns:p14="http://schemas.microsoft.com/office/powerpoint/2010/main" val="1198259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KB-7 3/3">
    <p:spTree>
      <p:nvGrpSpPr>
        <p:cNvPr id="1" name=""/>
        <p:cNvGrpSpPr/>
        <p:nvPr/>
      </p:nvGrpSpPr>
      <p:grpSpPr>
        <a:xfrm>
          <a:off x="0" y="0"/>
          <a:ext cx="0" cy="0"/>
          <a:chOff x="0" y="0"/>
          <a:chExt cx="0" cy="0"/>
        </a:xfrm>
      </p:grpSpPr>
      <p:sp>
        <p:nvSpPr>
          <p:cNvPr id="2" name="Freihandform: Form 21">
            <a:extLst>
              <a:ext uri="{FF2B5EF4-FFF2-40B4-BE49-F238E27FC236}">
                <a16:creationId xmlns:a16="http://schemas.microsoft.com/office/drawing/2014/main" id="{40EB28D6-FE43-5234-EC5C-8A03745B39A0}"/>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A32E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3" name="Grafik 2">
            <a:extLst>
              <a:ext uri="{FF2B5EF4-FFF2-40B4-BE49-F238E27FC236}">
                <a16:creationId xmlns:a16="http://schemas.microsoft.com/office/drawing/2014/main" id="{6B2F8CCC-1D6F-2C90-7E06-61C6CED87C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637" y="5835183"/>
            <a:ext cx="1621363" cy="1451968"/>
          </a:xfrm>
          <a:prstGeom prst="rect">
            <a:avLst/>
          </a:prstGeom>
        </p:spPr>
      </p:pic>
      <p:sp>
        <p:nvSpPr>
          <p:cNvPr id="5" name="Rechteck: abgerundete Ecken 1">
            <a:extLst>
              <a:ext uri="{FF2B5EF4-FFF2-40B4-BE49-F238E27FC236}">
                <a16:creationId xmlns:a16="http://schemas.microsoft.com/office/drawing/2014/main" id="{89D47CC4-D19C-C281-CE64-AC04F7DEC84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KKB-7 3/3</a:t>
            </a:r>
          </a:p>
        </p:txBody>
      </p:sp>
      <p:sp>
        <p:nvSpPr>
          <p:cNvPr id="6" name="Google Shape;389;p14">
            <a:extLst>
              <a:ext uri="{FF2B5EF4-FFF2-40B4-BE49-F238E27FC236}">
                <a16:creationId xmlns:a16="http://schemas.microsoft.com/office/drawing/2014/main" id="{D4EBAAB0-DC35-DF7C-9FCE-66DB22B94411}"/>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Krankenkasse: </a:t>
            </a:r>
            <a:r>
              <a:rPr lang="de-DE" sz="2800" b="1" dirty="0">
                <a:solidFill>
                  <a:srgbClr val="91D14C"/>
                </a:solidFill>
                <a:latin typeface="Bahnschrift" panose="020B0502040204020203" pitchFamily="34" charset="0"/>
                <a:sym typeface="Arial"/>
              </a:rPr>
              <a:t>Checkliste</a:t>
            </a:r>
            <a:endParaRPr lang="de-DE" sz="2800" dirty="0">
              <a:solidFill>
                <a:srgbClr val="91D14C"/>
              </a:solidFill>
              <a:latin typeface="Bahnschrift" panose="020B0502040204020203" pitchFamily="34" charset="0"/>
            </a:endParaRPr>
          </a:p>
        </p:txBody>
      </p:sp>
      <p:sp>
        <p:nvSpPr>
          <p:cNvPr id="7" name="Rechteck: abgerundete Ecken 6">
            <a:extLst>
              <a:ext uri="{FF2B5EF4-FFF2-40B4-BE49-F238E27FC236}">
                <a16:creationId xmlns:a16="http://schemas.microsoft.com/office/drawing/2014/main" id="{A16A36FF-2A54-1B96-E4C8-EF798530739B}"/>
              </a:ext>
            </a:extLst>
          </p:cNvPr>
          <p:cNvSpPr/>
          <p:nvPr userDrawn="1"/>
        </p:nvSpPr>
        <p:spPr>
          <a:xfrm>
            <a:off x="895149" y="2002056"/>
            <a:ext cx="2921201"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Vorsorge allgemein</a:t>
            </a:r>
          </a:p>
        </p:txBody>
      </p:sp>
      <p:sp>
        <p:nvSpPr>
          <p:cNvPr id="8" name="Rechteck: abgerundete Ecken 7">
            <a:extLst>
              <a:ext uri="{FF2B5EF4-FFF2-40B4-BE49-F238E27FC236}">
                <a16:creationId xmlns:a16="http://schemas.microsoft.com/office/drawing/2014/main" id="{88334238-8FB4-9867-4449-9A59CA9D003E}"/>
              </a:ext>
            </a:extLst>
          </p:cNvPr>
          <p:cNvSpPr/>
          <p:nvPr userDrawn="1"/>
        </p:nvSpPr>
        <p:spPr>
          <a:xfrm>
            <a:off x="4041073" y="2002056"/>
            <a:ext cx="2921201"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Krebsvorsorge</a:t>
            </a:r>
            <a:endParaRPr lang="de-DE" sz="1600" b="0" dirty="0">
              <a:solidFill>
                <a:schemeClr val="bg1"/>
              </a:solidFill>
              <a:latin typeface="Bahnschrift" panose="020B0502040204020203"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B1BFA0C2-0204-E273-277F-38B5D57A46E6}"/>
              </a:ext>
            </a:extLst>
          </p:cNvPr>
          <p:cNvSpPr/>
          <p:nvPr userDrawn="1"/>
        </p:nvSpPr>
        <p:spPr>
          <a:xfrm>
            <a:off x="7186998" y="2002056"/>
            <a:ext cx="2921201"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Impfungen</a:t>
            </a:r>
          </a:p>
        </p:txBody>
      </p:sp>
      <p:sp>
        <p:nvSpPr>
          <p:cNvPr id="4" name="Rechteck: abgerundete Ecken 3">
            <a:extLst>
              <a:ext uri="{FF2B5EF4-FFF2-40B4-BE49-F238E27FC236}">
                <a16:creationId xmlns:a16="http://schemas.microsoft.com/office/drawing/2014/main" id="{2430149C-B6BA-8BF6-D704-BD94E5EE4346}"/>
              </a:ext>
            </a:extLst>
          </p:cNvPr>
          <p:cNvSpPr/>
          <p:nvPr userDrawn="1"/>
        </p:nvSpPr>
        <p:spPr>
          <a:xfrm>
            <a:off x="1287836" y="2628316"/>
            <a:ext cx="2528514" cy="740489"/>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Check-up für unter 35-Jährige</a:t>
            </a:r>
          </a:p>
        </p:txBody>
      </p:sp>
      <p:sp>
        <p:nvSpPr>
          <p:cNvPr id="36" name="Rechteck: abgerundete Ecken 35">
            <a:extLst>
              <a:ext uri="{FF2B5EF4-FFF2-40B4-BE49-F238E27FC236}">
                <a16:creationId xmlns:a16="http://schemas.microsoft.com/office/drawing/2014/main" id="{FF96C349-4DA8-78D3-0FC3-B6AFAD0AF988}"/>
              </a:ext>
            </a:extLst>
          </p:cNvPr>
          <p:cNvSpPr/>
          <p:nvPr userDrawn="1"/>
        </p:nvSpPr>
        <p:spPr>
          <a:xfrm>
            <a:off x="4433760" y="2628315"/>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Hautkrebsscreening für unter 35-Jährige</a:t>
            </a:r>
            <a:endParaRPr lang="de-DE" sz="1600" b="0" dirty="0">
              <a:solidFill>
                <a:schemeClr val="tx1"/>
              </a:solidFill>
              <a:latin typeface="Bahnschrift" panose="020B0502040204020203" pitchFamily="34" charset="0"/>
              <a:cs typeface="Helvetica" panose="020B0604020202020204" pitchFamily="34" charset="0"/>
            </a:endParaRPr>
          </a:p>
        </p:txBody>
      </p:sp>
      <p:sp>
        <p:nvSpPr>
          <p:cNvPr id="39" name="Rechteck: abgerundete Ecken 38">
            <a:extLst>
              <a:ext uri="{FF2B5EF4-FFF2-40B4-BE49-F238E27FC236}">
                <a16:creationId xmlns:a16="http://schemas.microsoft.com/office/drawing/2014/main" id="{04222378-CA82-F25C-9B39-6D274D8E6BD5}"/>
              </a:ext>
            </a:extLst>
          </p:cNvPr>
          <p:cNvSpPr/>
          <p:nvPr userDrawn="1"/>
        </p:nvSpPr>
        <p:spPr>
          <a:xfrm>
            <a:off x="4433760" y="3440917"/>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Brustkrebs-früherkennung</a:t>
            </a:r>
            <a:endParaRPr lang="de-DE" sz="1600" b="0" dirty="0">
              <a:solidFill>
                <a:schemeClr val="tx1"/>
              </a:solidFill>
              <a:latin typeface="Bahnschrift" panose="020B0502040204020203" pitchFamily="34" charset="0"/>
              <a:cs typeface="Helvetica" panose="020B0604020202020204" pitchFamily="34" charset="0"/>
            </a:endParaRPr>
          </a:p>
        </p:txBody>
      </p:sp>
      <p:sp>
        <p:nvSpPr>
          <p:cNvPr id="41" name="Rechteck: abgerundete Ecken 40">
            <a:extLst>
              <a:ext uri="{FF2B5EF4-FFF2-40B4-BE49-F238E27FC236}">
                <a16:creationId xmlns:a16="http://schemas.microsoft.com/office/drawing/2014/main" id="{98D0FE1D-B253-5E51-7E5D-DFB8B5C09712}"/>
              </a:ext>
            </a:extLst>
          </p:cNvPr>
          <p:cNvSpPr/>
          <p:nvPr userDrawn="1"/>
        </p:nvSpPr>
        <p:spPr>
          <a:xfrm>
            <a:off x="4433760" y="4256366"/>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Darmkrebs-früherkennung</a:t>
            </a:r>
          </a:p>
        </p:txBody>
      </p:sp>
      <p:sp>
        <p:nvSpPr>
          <p:cNvPr id="47" name="Rechteck: abgerundete Ecken 46">
            <a:extLst>
              <a:ext uri="{FF2B5EF4-FFF2-40B4-BE49-F238E27FC236}">
                <a16:creationId xmlns:a16="http://schemas.microsoft.com/office/drawing/2014/main" id="{9603EDC4-271E-EF4A-C7C3-B569B4DEC598}"/>
              </a:ext>
            </a:extLst>
          </p:cNvPr>
          <p:cNvSpPr/>
          <p:nvPr userDrawn="1"/>
        </p:nvSpPr>
        <p:spPr>
          <a:xfrm>
            <a:off x="7579685" y="2628315"/>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Bahnschrift" panose="020B0502040204020203" pitchFamily="34" charset="0"/>
                <a:cs typeface="Helvetica" panose="020B0604020202020204" pitchFamily="34" charset="0"/>
              </a:rPr>
              <a:t>Reiseschutzimpfungen</a:t>
            </a:r>
            <a:endParaRPr lang="de-DE" sz="1600" b="0" dirty="0">
              <a:solidFill>
                <a:schemeClr val="tx1"/>
              </a:solidFill>
              <a:latin typeface="Bahnschrift" panose="020B0502040204020203" pitchFamily="34" charset="0"/>
              <a:cs typeface="Helvetica" panose="020B0604020202020204" pitchFamily="34" charset="0"/>
            </a:endParaRPr>
          </a:p>
        </p:txBody>
      </p:sp>
      <p:sp>
        <p:nvSpPr>
          <p:cNvPr id="49" name="Rechteck: abgerundete Ecken 48">
            <a:extLst>
              <a:ext uri="{FF2B5EF4-FFF2-40B4-BE49-F238E27FC236}">
                <a16:creationId xmlns:a16="http://schemas.microsoft.com/office/drawing/2014/main" id="{A188041D-CAFF-8B42-ADF3-4B883B84167D}"/>
              </a:ext>
            </a:extLst>
          </p:cNvPr>
          <p:cNvSpPr/>
          <p:nvPr userDrawn="1"/>
        </p:nvSpPr>
        <p:spPr>
          <a:xfrm>
            <a:off x="7579685" y="3440916"/>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FSME-Schutzimpfung</a:t>
            </a:r>
          </a:p>
        </p:txBody>
      </p:sp>
      <p:sp>
        <p:nvSpPr>
          <p:cNvPr id="51" name="Rechteck: abgerundete Ecken 50">
            <a:extLst>
              <a:ext uri="{FF2B5EF4-FFF2-40B4-BE49-F238E27FC236}">
                <a16:creationId xmlns:a16="http://schemas.microsoft.com/office/drawing/2014/main" id="{A0C13163-80CE-7738-9A1B-7612A3F2C87E}"/>
              </a:ext>
            </a:extLst>
          </p:cNvPr>
          <p:cNvSpPr/>
          <p:nvPr userDrawn="1"/>
        </p:nvSpPr>
        <p:spPr>
          <a:xfrm>
            <a:off x="7579685" y="4253517"/>
            <a:ext cx="2528514" cy="741600"/>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Grippeschutzimpfung</a:t>
            </a:r>
          </a:p>
        </p:txBody>
      </p:sp>
      <p:sp>
        <p:nvSpPr>
          <p:cNvPr id="10" name="Rechteck: abgerundete Ecken 9">
            <a:extLst>
              <a:ext uri="{FF2B5EF4-FFF2-40B4-BE49-F238E27FC236}">
                <a16:creationId xmlns:a16="http://schemas.microsoft.com/office/drawing/2014/main" id="{44346C0D-017F-DE1B-2C2F-4EACA6155E23}"/>
              </a:ext>
            </a:extLst>
          </p:cNvPr>
          <p:cNvSpPr/>
          <p:nvPr userDrawn="1"/>
        </p:nvSpPr>
        <p:spPr>
          <a:xfrm>
            <a:off x="2888165" y="5140712"/>
            <a:ext cx="7220033" cy="1962613"/>
          </a:xfrm>
          <a:prstGeom prst="roundRect">
            <a:avLst>
              <a:gd name="adj" fmla="val 5782"/>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b="1" i="1" dirty="0">
                <a:solidFill>
                  <a:schemeClr val="tx1"/>
                </a:solidFill>
                <a:latin typeface="Bahnschrift" panose="020B0502040204020203" pitchFamily="34" charset="0"/>
                <a:cs typeface="Helvetica" panose="020B0604020202020204" pitchFamily="34" charset="0"/>
              </a:rPr>
              <a:t>Begriffsklärung: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400" b="1" i="1" dirty="0">
              <a:solidFill>
                <a:schemeClr val="tx1"/>
              </a:solidFill>
              <a:latin typeface="Bahnschrift" panose="020B0502040204020203" pitchFamily="34" charset="0"/>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i="1">
                <a:solidFill>
                  <a:schemeClr val="tx1"/>
                </a:solidFill>
                <a:latin typeface="Bahnschrift" panose="020B0502040204020203" pitchFamily="34" charset="0"/>
                <a:cs typeface="Helvetica" panose="020B0604020202020204" pitchFamily="34" charset="0"/>
              </a:rPr>
              <a:t>FSME </a:t>
            </a:r>
            <a:r>
              <a:rPr lang="de-DE" sz="1400" i="1" dirty="0">
                <a:solidFill>
                  <a:schemeClr val="tx1"/>
                </a:solidFill>
                <a:latin typeface="Bahnschrift" panose="020B0502040204020203" pitchFamily="34" charset="0"/>
                <a:cs typeface="Helvetica" panose="020B0604020202020204" pitchFamily="34" charset="0"/>
              </a:rPr>
              <a:t>(kurz für Frühsommer-Meningoenzephalitis) ist eine von Zecken übertragene Viruserkrankung.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i="1" dirty="0">
                <a:solidFill>
                  <a:schemeClr val="tx1"/>
                </a:solidFill>
                <a:latin typeface="Bahnschrift" panose="020B0502040204020203" pitchFamily="34" charset="0"/>
                <a:cs typeface="Helvetica" panose="020B0604020202020204" pitchFamily="34" charset="0"/>
              </a:rPr>
              <a:t>Check-up ist eine umfassende Vorsorgeuntersuchung zur Früherkennung häufiger Krankheiten wie Herz-Kreislauf-Erkrankungen oder Diabetes.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i="1" dirty="0">
                <a:solidFill>
                  <a:schemeClr val="tx1"/>
                </a:solidFill>
                <a:latin typeface="Bahnschrift" panose="020B0502040204020203" pitchFamily="34" charset="0"/>
                <a:cs typeface="Helvetica" panose="020B0604020202020204" pitchFamily="34" charset="0"/>
              </a:rPr>
              <a:t>Osteopathie ist ein Therapieverfahren, das vor allem bei Bewegungseinschränkungen und Verspannungen zum Einsatz kommen kann.</a:t>
            </a:r>
          </a:p>
        </p:txBody>
      </p:sp>
    </p:spTree>
    <p:extLst>
      <p:ext uri="{BB962C8B-B14F-4D97-AF65-F5344CB8AC3E}">
        <p14:creationId xmlns:p14="http://schemas.microsoft.com/office/powerpoint/2010/main" val="3363432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KB-8">
    <p:spTree>
      <p:nvGrpSpPr>
        <p:cNvPr id="1" name=""/>
        <p:cNvGrpSpPr/>
        <p:nvPr/>
      </p:nvGrpSpPr>
      <p:grpSpPr>
        <a:xfrm>
          <a:off x="0" y="0"/>
          <a:ext cx="0" cy="0"/>
          <a:chOff x="0" y="0"/>
          <a:chExt cx="0" cy="0"/>
        </a:xfrm>
      </p:grpSpPr>
      <p:sp>
        <p:nvSpPr>
          <p:cNvPr id="8" name="Freihandform: Form 21">
            <a:extLst>
              <a:ext uri="{FF2B5EF4-FFF2-40B4-BE49-F238E27FC236}">
                <a16:creationId xmlns:a16="http://schemas.microsoft.com/office/drawing/2014/main" id="{0DFC1CD9-E165-CB76-E08B-BD49E5707CB4}"/>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A32E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KKB-8</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Wer hat </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welchen Bedarf?</a:t>
            </a:r>
            <a:endParaRPr lang="de-DE" sz="2800" dirty="0">
              <a:solidFill>
                <a:srgbClr val="91D14C"/>
              </a:solidFill>
              <a:latin typeface="Bahnschrift" panose="020B0502040204020203" pitchFamily="34" charset="0"/>
            </a:endParaRPr>
          </a:p>
        </p:txBody>
      </p:sp>
      <p:pic>
        <p:nvPicPr>
          <p:cNvPr id="3" name="Grafik 2">
            <a:extLst>
              <a:ext uri="{FF2B5EF4-FFF2-40B4-BE49-F238E27FC236}">
                <a16:creationId xmlns:a16="http://schemas.microsoft.com/office/drawing/2014/main" id="{3D864DC1-77F2-90D9-3E78-4D190BC0E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088" y="3121046"/>
            <a:ext cx="505182" cy="612737"/>
          </a:xfrm>
          <a:prstGeom prst="rect">
            <a:avLst/>
          </a:prstGeom>
        </p:spPr>
      </p:pic>
      <p:pic>
        <p:nvPicPr>
          <p:cNvPr id="4" name="Grafik 3" descr="Ein Bild, das Logo enthält.&#10;&#10;Automatisch generierte Beschreibung">
            <a:extLst>
              <a:ext uri="{FF2B5EF4-FFF2-40B4-BE49-F238E27FC236}">
                <a16:creationId xmlns:a16="http://schemas.microsoft.com/office/drawing/2014/main" id="{C7950DC2-28C2-C53C-70CF-ABDD7977A6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5674" y="4099481"/>
            <a:ext cx="595000" cy="658823"/>
          </a:xfrm>
          <a:prstGeom prst="rect">
            <a:avLst/>
          </a:prstGeom>
        </p:spPr>
      </p:pic>
      <p:pic>
        <p:nvPicPr>
          <p:cNvPr id="6" name="Grafik 5" descr="Ein Bild, das Clipart, Cartoon, Darstellung, Zeichnung enthält.&#10;&#10;Automatisch generierte Beschreibung">
            <a:extLst>
              <a:ext uri="{FF2B5EF4-FFF2-40B4-BE49-F238E27FC236}">
                <a16:creationId xmlns:a16="http://schemas.microsoft.com/office/drawing/2014/main" id="{D1267F1D-E253-7373-6938-1C8845349B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0712" y="5017892"/>
            <a:ext cx="451751" cy="676673"/>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5934478E-1C9A-87BE-AF7F-C7157513FBA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376" t="10976" r="12376" b="8310"/>
          <a:stretch/>
        </p:blipFill>
        <p:spPr>
          <a:xfrm>
            <a:off x="600712" y="6060263"/>
            <a:ext cx="529962" cy="658823"/>
          </a:xfrm>
          <a:prstGeom prst="rect">
            <a:avLst/>
          </a:prstGeom>
        </p:spPr>
      </p:pic>
      <p:pic>
        <p:nvPicPr>
          <p:cNvPr id="9" name="Grafik 8" descr="Ein Bild, das Clipart enthält.&#10;&#10;Automatisch generierte Beschreibung">
            <a:extLst>
              <a:ext uri="{FF2B5EF4-FFF2-40B4-BE49-F238E27FC236}">
                <a16:creationId xmlns:a16="http://schemas.microsoft.com/office/drawing/2014/main" id="{BC63D908-C8C8-847D-BA1B-C4964B7846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9087" y="2033629"/>
            <a:ext cx="655933" cy="717045"/>
          </a:xfrm>
          <a:prstGeom prst="rect">
            <a:avLst/>
          </a:prstGeom>
        </p:spPr>
      </p:pic>
    </p:spTree>
    <p:extLst>
      <p:ext uri="{BB962C8B-B14F-4D97-AF65-F5344CB8AC3E}">
        <p14:creationId xmlns:p14="http://schemas.microsoft.com/office/powerpoint/2010/main" val="113224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KB-9">
    <p:spTree>
      <p:nvGrpSpPr>
        <p:cNvPr id="1" name=""/>
        <p:cNvGrpSpPr/>
        <p:nvPr/>
      </p:nvGrpSpPr>
      <p:grpSpPr>
        <a:xfrm>
          <a:off x="0" y="0"/>
          <a:ext cx="0" cy="0"/>
          <a:chOff x="0" y="0"/>
          <a:chExt cx="0" cy="0"/>
        </a:xfrm>
      </p:grpSpPr>
      <p:sp>
        <p:nvSpPr>
          <p:cNvPr id="8" name="Freihandform: Form 21">
            <a:extLst>
              <a:ext uri="{FF2B5EF4-FFF2-40B4-BE49-F238E27FC236}">
                <a16:creationId xmlns:a16="http://schemas.microsoft.com/office/drawing/2014/main" id="{0DFC1CD9-E165-CB76-E08B-BD49E5707CB4}"/>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A32E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KKB-9</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Bedarf kennen: </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Worauf es ankommt</a:t>
            </a:r>
            <a:endParaRPr lang="de-DE" sz="2800" dirty="0">
              <a:solidFill>
                <a:srgbClr val="91D14C"/>
              </a:solidFill>
              <a:latin typeface="Bahnschrift" panose="020B0502040204020203" pitchFamily="34" charset="0"/>
            </a:endParaRPr>
          </a:p>
        </p:txBody>
      </p:sp>
      <p:pic>
        <p:nvPicPr>
          <p:cNvPr id="5" name="Grafik 4">
            <a:extLst>
              <a:ext uri="{FF2B5EF4-FFF2-40B4-BE49-F238E27FC236}">
                <a16:creationId xmlns:a16="http://schemas.microsoft.com/office/drawing/2014/main" id="{38C7BCFD-DD78-D35C-A81B-F7925405D2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10" y="4761187"/>
            <a:ext cx="2814110" cy="2508898"/>
          </a:xfrm>
          <a:prstGeom prst="rect">
            <a:avLst/>
          </a:prstGeom>
        </p:spPr>
      </p:pic>
      <p:sp>
        <p:nvSpPr>
          <p:cNvPr id="3" name="Textfeld 2">
            <a:extLst>
              <a:ext uri="{FF2B5EF4-FFF2-40B4-BE49-F238E27FC236}">
                <a16:creationId xmlns:a16="http://schemas.microsoft.com/office/drawing/2014/main" id="{84BB388F-775F-2169-D21E-4CD0CC253DEC}"/>
              </a:ext>
            </a:extLst>
          </p:cNvPr>
          <p:cNvSpPr txBox="1"/>
          <p:nvPr userDrawn="1"/>
        </p:nvSpPr>
        <p:spPr>
          <a:xfrm>
            <a:off x="583614" y="2310065"/>
            <a:ext cx="2019300" cy="923330"/>
          </a:xfrm>
          <a:prstGeom prst="rect">
            <a:avLst/>
          </a:prstGeom>
          <a:noFill/>
        </p:spPr>
        <p:txBody>
          <a:bodyPr wrap="square" rtlCol="0">
            <a:spAutoFit/>
          </a:bodyPr>
          <a:lstStyle/>
          <a:p>
            <a:r>
              <a:rPr lang="de-DE" dirty="0">
                <a:latin typeface="Bahnschrift" panose="020B0502040204020203" pitchFamily="34" charset="0"/>
              </a:rPr>
              <a:t>Unsere drei wichtigsten Erkenntnisse:</a:t>
            </a:r>
          </a:p>
        </p:txBody>
      </p:sp>
    </p:spTree>
    <p:extLst>
      <p:ext uri="{BB962C8B-B14F-4D97-AF65-F5344CB8AC3E}">
        <p14:creationId xmlns:p14="http://schemas.microsoft.com/office/powerpoint/2010/main" val="1044380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schnitt Krankenkasse auswählen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2" name="Gruppieren 31">
            <a:extLst>
              <a:ext uri="{FF2B5EF4-FFF2-40B4-BE49-F238E27FC236}">
                <a16:creationId xmlns:a16="http://schemas.microsoft.com/office/drawing/2014/main" id="{06E775ED-32BC-73A4-FF9D-2F4A61FD70F0}"/>
              </a:ext>
            </a:extLst>
          </p:cNvPr>
          <p:cNvGrpSpPr/>
          <p:nvPr userDrawn="1"/>
        </p:nvGrpSpPr>
        <p:grpSpPr>
          <a:xfrm>
            <a:off x="2806045" y="2356345"/>
            <a:ext cx="7515113" cy="1378089"/>
            <a:chOff x="3297417" y="4003373"/>
            <a:chExt cx="8622515" cy="1694836"/>
          </a:xfrm>
        </p:grpSpPr>
        <p:sp>
          <p:nvSpPr>
            <p:cNvPr id="33" name="Google Shape;183;p2">
              <a:extLst>
                <a:ext uri="{FF2B5EF4-FFF2-40B4-BE49-F238E27FC236}">
                  <a16:creationId xmlns:a16="http://schemas.microsoft.com/office/drawing/2014/main" id="{4C9C39C4-AA22-EE1A-23A8-A75908733E98}"/>
                </a:ext>
              </a:extLst>
            </p:cNvPr>
            <p:cNvSpPr txBox="1"/>
            <p:nvPr userDrawn="1"/>
          </p:nvSpPr>
          <p:spPr>
            <a:xfrm>
              <a:off x="3297417" y="4003373"/>
              <a:ext cx="6748874"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bg1"/>
                  </a:solidFill>
                  <a:latin typeface="Bahnschrift" panose="020B0502040204020203" pitchFamily="34" charset="0"/>
                  <a:sym typeface="Arial"/>
                </a:rPr>
                <a:t>Teil II</a:t>
              </a:r>
              <a:endParaRPr sz="1400">
                <a:solidFill>
                  <a:schemeClr val="bg1"/>
                </a:solidFill>
                <a:latin typeface="Bahnschrift" panose="020B0502040204020203"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4800" b="1" dirty="0">
                  <a:solidFill>
                    <a:schemeClr val="bg1"/>
                  </a:solidFill>
                  <a:latin typeface="Bahnschrift" panose="020B0502040204020203" pitchFamily="34" charset="0"/>
                  <a:sym typeface="Arial"/>
                </a:rPr>
                <a:t>Krankenkasse auswählen</a:t>
              </a:r>
              <a:endParaRPr sz="1000" dirty="0">
                <a:solidFill>
                  <a:schemeClr val="bg1"/>
                </a:solidFill>
                <a:latin typeface="Bahnschrift" panose="020B0502040204020203" pitchFamily="34" charset="0"/>
              </a:endParaRPr>
            </a:p>
          </p:txBody>
        </p:sp>
      </p:grpSp>
      <p:sp>
        <p:nvSpPr>
          <p:cNvPr id="36" name="Ellipse 35">
            <a:extLst>
              <a:ext uri="{FF2B5EF4-FFF2-40B4-BE49-F238E27FC236}">
                <a16:creationId xmlns:a16="http://schemas.microsoft.com/office/drawing/2014/main" id="{49B64571-1103-3880-F568-C5CFCAFBA538}"/>
              </a:ext>
            </a:extLst>
          </p:cNvPr>
          <p:cNvSpPr/>
          <p:nvPr userDrawn="1"/>
        </p:nvSpPr>
        <p:spPr>
          <a:xfrm>
            <a:off x="671145" y="2097244"/>
            <a:ext cx="1925436" cy="1925436"/>
          </a:xfrm>
          <a:prstGeom prst="ellipse">
            <a:avLst/>
          </a:prstGeom>
          <a:solidFill>
            <a:schemeClr val="accent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E22DED15-A6FE-BCBB-C384-77E6679AF6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764" y="2456384"/>
            <a:ext cx="1794197" cy="1207156"/>
          </a:xfrm>
          <a:prstGeom prst="rect">
            <a:avLst/>
          </a:prstGeom>
        </p:spPr>
      </p:pic>
    </p:spTree>
    <p:extLst>
      <p:ext uri="{BB962C8B-B14F-4D97-AF65-F5344CB8AC3E}">
        <p14:creationId xmlns:p14="http://schemas.microsoft.com/office/powerpoint/2010/main" val="297466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KA-1">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7" name="Google Shape;389;p14">
            <a:extLst>
              <a:ext uri="{FF2B5EF4-FFF2-40B4-BE49-F238E27FC236}">
                <a16:creationId xmlns:a16="http://schemas.microsoft.com/office/drawing/2014/main" id="{E2A3AADB-378E-84E9-6FF1-9BBB8CF90F8F}"/>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Krankenkasse auswählen, Fall 1:</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 Manja</a:t>
            </a:r>
          </a:p>
        </p:txBody>
      </p:sp>
      <p:sp>
        <p:nvSpPr>
          <p:cNvPr id="9" name="Rechteck: abgerundete Ecken 32">
            <a:extLst>
              <a:ext uri="{FF2B5EF4-FFF2-40B4-BE49-F238E27FC236}">
                <a16:creationId xmlns:a16="http://schemas.microsoft.com/office/drawing/2014/main" id="{D3F17AF1-27CA-7A44-C895-518FE1C2BDC5}"/>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dirty="0">
                <a:solidFill>
                  <a:srgbClr val="232D38"/>
                </a:solidFill>
                <a:effectLst/>
                <a:latin typeface="Bahnschrift" panose="020B0502040204020203" pitchFamily="34" charset="0"/>
                <a:ea typeface="Times New Roman" panose="02020603050405020304" pitchFamily="18" charset="0"/>
              </a:rPr>
              <a:t>Manja ist noch bei ihren Eltern mitversichert. Gemeinsam mit</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ihren Eltern prüft sie nun, ob ihre Kasse bietet, was Manja</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gerade braucht. Die Krankenkasse von Manjas Eltern: </a:t>
            </a:r>
          </a:p>
        </p:txBody>
      </p:sp>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Textfeld 1">
            <a:extLst>
              <a:ext uri="{FF2B5EF4-FFF2-40B4-BE49-F238E27FC236}">
                <a16:creationId xmlns:a16="http://schemas.microsoft.com/office/drawing/2014/main" id="{DEA167A6-371D-CC4E-8A09-A94DBF2A57EC}"/>
              </a:ext>
            </a:extLst>
          </p:cNvPr>
          <p:cNvSpPr txBox="1"/>
          <p:nvPr userDrawn="1"/>
        </p:nvSpPr>
        <p:spPr>
          <a:xfrm>
            <a:off x="895149" y="4342057"/>
            <a:ext cx="9213050" cy="1929859"/>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Vergleicht für Manja verschiedene Krankenversicherungen, ausgehend von eurer Checkliste. Beurteilt, wie gut die Krankenkasse von Manjas Eltern aktuell zu </a:t>
            </a:r>
            <a:r>
              <a:rPr lang="de-DE" sz="1600" b="0">
                <a:solidFill>
                  <a:schemeClr val="tx1"/>
                </a:solidFill>
                <a:latin typeface="Bahnschrift" panose="020B0502040204020203" pitchFamily="34" charset="0"/>
                <a:ea typeface="+mn-lt"/>
                <a:cs typeface="+mn-lt"/>
              </a:rPr>
              <a:t>Manja passt. </a:t>
            </a:r>
            <a:r>
              <a:rPr lang="de-DE" sz="1600" b="0" dirty="0">
                <a:solidFill>
                  <a:schemeClr val="tx1"/>
                </a:solidFill>
                <a:latin typeface="Bahnschrift" panose="020B0502040204020203" pitchFamily="34" charset="0"/>
                <a:ea typeface="+mn-lt"/>
                <a:cs typeface="+mn-lt"/>
              </a:rPr>
              <a:t>Begründet eure Entscheidung.</a:t>
            </a: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Präsentiert eure Ergebnisse der Klasse. </a:t>
            </a:r>
            <a:endPar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19" name="Rechteck: abgerundete Ecken 1">
            <a:extLst>
              <a:ext uri="{FF2B5EF4-FFF2-40B4-BE49-F238E27FC236}">
                <a16:creationId xmlns:a16="http://schemas.microsoft.com/office/drawing/2014/main" id="{2CB78E99-3822-5C9B-4FAC-22B1E555ECD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KKA-1</a:t>
            </a:r>
          </a:p>
        </p:txBody>
      </p:sp>
      <p:pic>
        <p:nvPicPr>
          <p:cNvPr id="10" name="Grafik 9">
            <a:extLst>
              <a:ext uri="{FF2B5EF4-FFF2-40B4-BE49-F238E27FC236}">
                <a16:creationId xmlns:a16="http://schemas.microsoft.com/office/drawing/2014/main" id="{32722909-FD0B-2860-13F8-D15E549BA241}"/>
              </a:ext>
            </a:extLst>
          </p:cNvPr>
          <p:cNvPicPr>
            <a:picLocks noChangeAspect="1"/>
          </p:cNvPicPr>
          <p:nvPr userDrawn="1"/>
        </p:nvPicPr>
        <p:blipFill>
          <a:blip r:embed="rId4"/>
          <a:stretch>
            <a:fillRect/>
          </a:stretch>
        </p:blipFill>
        <p:spPr>
          <a:xfrm>
            <a:off x="7305575" y="2204383"/>
            <a:ext cx="2300732" cy="1699829"/>
          </a:xfrm>
          <a:prstGeom prst="rect">
            <a:avLst/>
          </a:prstGeom>
        </p:spPr>
      </p:pic>
      <p:pic>
        <p:nvPicPr>
          <p:cNvPr id="2" name="Grafik 1" descr="Ein Bild, das Clipart enthält.&#10;&#10;Automatisch generierte Beschreibung">
            <a:extLst>
              <a:ext uri="{FF2B5EF4-FFF2-40B4-BE49-F238E27FC236}">
                <a16:creationId xmlns:a16="http://schemas.microsoft.com/office/drawing/2014/main" id="{3C83CF4B-359D-4BC1-D949-2E53258370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0347" y="2557291"/>
            <a:ext cx="961018" cy="1050554"/>
          </a:xfrm>
          <a:prstGeom prst="rect">
            <a:avLst/>
          </a:prstGeom>
        </p:spPr>
      </p:pic>
    </p:spTree>
    <p:extLst>
      <p:ext uri="{BB962C8B-B14F-4D97-AF65-F5344CB8AC3E}">
        <p14:creationId xmlns:p14="http://schemas.microsoft.com/office/powerpoint/2010/main" val="369115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KA-2">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7" name="Google Shape;389;p14">
            <a:extLst>
              <a:ext uri="{FF2B5EF4-FFF2-40B4-BE49-F238E27FC236}">
                <a16:creationId xmlns:a16="http://schemas.microsoft.com/office/drawing/2014/main" id="{E2A3AADB-378E-84E9-6FF1-9BBB8CF90F8F}"/>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Krankenkasse auswählen, Fall 2:</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 Pierre</a:t>
            </a:r>
          </a:p>
        </p:txBody>
      </p:sp>
      <p:sp>
        <p:nvSpPr>
          <p:cNvPr id="9" name="Rechteck: abgerundete Ecken 32">
            <a:extLst>
              <a:ext uri="{FF2B5EF4-FFF2-40B4-BE49-F238E27FC236}">
                <a16:creationId xmlns:a16="http://schemas.microsoft.com/office/drawing/2014/main" id="{D3F17AF1-27CA-7A44-C895-518FE1C2BDC5}"/>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dirty="0">
                <a:solidFill>
                  <a:srgbClr val="232D38"/>
                </a:solidFill>
                <a:effectLst/>
                <a:latin typeface="Bahnschrift" panose="020B0502040204020203" pitchFamily="34" charset="0"/>
                <a:ea typeface="Times New Roman" panose="02020603050405020304" pitchFamily="18" charset="0"/>
              </a:rPr>
              <a:t>Pierre überlegt noch, ob er bei der Krankenkasse bleibt, </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bei der schon seine Eltern sind, oder ob er sich nicht</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besser bei einer anderen Kasse versichern sollte.</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Die Krankenkasse von Pierres Eltern:</a:t>
            </a:r>
          </a:p>
        </p:txBody>
      </p:sp>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Textfeld 1">
            <a:extLst>
              <a:ext uri="{FF2B5EF4-FFF2-40B4-BE49-F238E27FC236}">
                <a16:creationId xmlns:a16="http://schemas.microsoft.com/office/drawing/2014/main" id="{DEA167A6-371D-CC4E-8A09-A94DBF2A57EC}"/>
              </a:ext>
            </a:extLst>
          </p:cNvPr>
          <p:cNvSpPr txBox="1"/>
          <p:nvPr userDrawn="1"/>
        </p:nvSpPr>
        <p:spPr>
          <a:xfrm>
            <a:off x="895149" y="4342057"/>
            <a:ext cx="9213050" cy="1929859"/>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Vergleicht für Pierre verschiedene Krankenversicherungen, ausgehend von eurer Checkliste. Prüft, ob sich für Pierre ein Wechsel der Krankenversicherung lohnt. Begründet eure Entscheidung.</a:t>
            </a: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Präsentiert eure Ergebnisse der Klasse. </a:t>
            </a:r>
            <a:endPar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19" name="Rechteck: abgerundete Ecken 1">
            <a:extLst>
              <a:ext uri="{FF2B5EF4-FFF2-40B4-BE49-F238E27FC236}">
                <a16:creationId xmlns:a16="http://schemas.microsoft.com/office/drawing/2014/main" id="{2CB78E99-3822-5C9B-4FAC-22B1E555ECD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KKA-2</a:t>
            </a:r>
          </a:p>
        </p:txBody>
      </p:sp>
      <p:pic>
        <p:nvPicPr>
          <p:cNvPr id="11" name="Grafik 10">
            <a:extLst>
              <a:ext uri="{FF2B5EF4-FFF2-40B4-BE49-F238E27FC236}">
                <a16:creationId xmlns:a16="http://schemas.microsoft.com/office/drawing/2014/main" id="{EFFB193B-D00C-7CA6-FCAD-F217C5C954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47" y="2628353"/>
            <a:ext cx="740151" cy="897732"/>
          </a:xfrm>
          <a:prstGeom prst="rect">
            <a:avLst/>
          </a:prstGeom>
        </p:spPr>
      </p:pic>
      <p:pic>
        <p:nvPicPr>
          <p:cNvPr id="2" name="Grafik 1">
            <a:extLst>
              <a:ext uri="{FF2B5EF4-FFF2-40B4-BE49-F238E27FC236}">
                <a16:creationId xmlns:a16="http://schemas.microsoft.com/office/drawing/2014/main" id="{67D41A33-0D3E-73E1-41FF-DC94EC4EFD5C}"/>
              </a:ext>
            </a:extLst>
          </p:cNvPr>
          <p:cNvPicPr>
            <a:picLocks noChangeAspect="1"/>
          </p:cNvPicPr>
          <p:nvPr userDrawn="1"/>
        </p:nvPicPr>
        <p:blipFill>
          <a:blip r:embed="rId5"/>
          <a:stretch>
            <a:fillRect/>
          </a:stretch>
        </p:blipFill>
        <p:spPr>
          <a:xfrm>
            <a:off x="7562537" y="2609103"/>
            <a:ext cx="2057824" cy="1094388"/>
          </a:xfrm>
          <a:prstGeom prst="rect">
            <a:avLst/>
          </a:prstGeom>
        </p:spPr>
      </p:pic>
    </p:spTree>
    <p:extLst>
      <p:ext uri="{BB962C8B-B14F-4D97-AF65-F5344CB8AC3E}">
        <p14:creationId xmlns:p14="http://schemas.microsoft.com/office/powerpoint/2010/main" val="3718233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KA-3">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7" name="Google Shape;389;p14">
            <a:extLst>
              <a:ext uri="{FF2B5EF4-FFF2-40B4-BE49-F238E27FC236}">
                <a16:creationId xmlns:a16="http://schemas.microsoft.com/office/drawing/2014/main" id="{E2A3AADB-378E-84E9-6FF1-9BBB8CF90F8F}"/>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Krankenkasse auswählen, Fall 3:</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 </a:t>
            </a:r>
            <a:r>
              <a:rPr kumimoji="0" lang="de-DE" sz="2800" b="1" i="0" u="none" strike="noStrike" kern="0" cap="none" spc="0" normalizeH="0" baseline="0" noProof="0" dirty="0" err="1">
                <a:ln>
                  <a:noFill/>
                </a:ln>
                <a:solidFill>
                  <a:srgbClr val="91D14C"/>
                </a:solidFill>
                <a:effectLst/>
                <a:uLnTx/>
                <a:uFillTx/>
                <a:latin typeface="Bahnschrift" panose="020B0502040204020203" pitchFamily="34" charset="0"/>
                <a:sym typeface="Arial"/>
              </a:rPr>
              <a:t>Lucelia</a:t>
            </a:r>
            <a:endPar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endParaRPr>
          </a:p>
        </p:txBody>
      </p:sp>
      <p:sp>
        <p:nvSpPr>
          <p:cNvPr id="9" name="Rechteck: abgerundete Ecken 32">
            <a:extLst>
              <a:ext uri="{FF2B5EF4-FFF2-40B4-BE49-F238E27FC236}">
                <a16:creationId xmlns:a16="http://schemas.microsoft.com/office/drawing/2014/main" id="{D3F17AF1-27CA-7A44-C895-518FE1C2BDC5}"/>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dirty="0" err="1">
                <a:solidFill>
                  <a:srgbClr val="232D38"/>
                </a:solidFill>
                <a:effectLst/>
                <a:latin typeface="Bahnschrift" panose="020B0502040204020203" pitchFamily="34" charset="0"/>
                <a:ea typeface="Times New Roman" panose="02020603050405020304" pitchFamily="18" charset="0"/>
              </a:rPr>
              <a:t>Lucelia</a:t>
            </a:r>
            <a:r>
              <a:rPr lang="de-DE" sz="1600" dirty="0">
                <a:solidFill>
                  <a:srgbClr val="232D38"/>
                </a:solidFill>
                <a:effectLst/>
                <a:latin typeface="Bahnschrift" panose="020B0502040204020203" pitchFamily="34" charset="0"/>
                <a:ea typeface="Times New Roman" panose="02020603050405020304" pitchFamily="18" charset="0"/>
              </a:rPr>
              <a:t> beschäftigt sich gerade erstmals im Detail mit den </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Zusatzleistungen ihrer Krankenkasse. Über einen Wechsel </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hat sie bisher noch nie nachgedacht. </a:t>
            </a:r>
            <a:r>
              <a:rPr lang="de-DE" sz="1600" dirty="0" err="1">
                <a:solidFill>
                  <a:srgbClr val="232D38"/>
                </a:solidFill>
                <a:effectLst/>
                <a:latin typeface="Bahnschrift" panose="020B0502040204020203" pitchFamily="34" charset="0"/>
                <a:ea typeface="Times New Roman" panose="02020603050405020304" pitchFamily="18" charset="0"/>
              </a:rPr>
              <a:t>Lucelias</a:t>
            </a:r>
            <a:r>
              <a:rPr lang="de-DE" sz="1600" dirty="0">
                <a:solidFill>
                  <a:srgbClr val="232D38"/>
                </a:solidFill>
                <a:effectLst/>
                <a:latin typeface="Bahnschrift" panose="020B0502040204020203" pitchFamily="34" charset="0"/>
                <a:ea typeface="Times New Roman" panose="02020603050405020304" pitchFamily="18" charset="0"/>
              </a:rPr>
              <a:t> aktuelle </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Krankenkasse:</a:t>
            </a:r>
          </a:p>
        </p:txBody>
      </p:sp>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Textfeld 1">
            <a:extLst>
              <a:ext uri="{FF2B5EF4-FFF2-40B4-BE49-F238E27FC236}">
                <a16:creationId xmlns:a16="http://schemas.microsoft.com/office/drawing/2014/main" id="{DEA167A6-371D-CC4E-8A09-A94DBF2A57EC}"/>
              </a:ext>
            </a:extLst>
          </p:cNvPr>
          <p:cNvSpPr txBox="1"/>
          <p:nvPr userDrawn="1"/>
        </p:nvSpPr>
        <p:spPr>
          <a:xfrm>
            <a:off x="895149" y="4342057"/>
            <a:ext cx="9213050" cy="1929859"/>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Vergleicht für </a:t>
            </a:r>
            <a:r>
              <a:rPr lang="de-DE" sz="1600" b="0" dirty="0" err="1">
                <a:solidFill>
                  <a:schemeClr val="tx1"/>
                </a:solidFill>
                <a:latin typeface="Bahnschrift" panose="020B0502040204020203" pitchFamily="34" charset="0"/>
                <a:ea typeface="+mn-lt"/>
                <a:cs typeface="+mn-lt"/>
              </a:rPr>
              <a:t>Lucelia</a:t>
            </a:r>
            <a:r>
              <a:rPr lang="de-DE" sz="1600" b="0" dirty="0">
                <a:solidFill>
                  <a:schemeClr val="tx1"/>
                </a:solidFill>
                <a:latin typeface="Bahnschrift" panose="020B0502040204020203" pitchFamily="34" charset="0"/>
                <a:ea typeface="+mn-lt"/>
                <a:cs typeface="+mn-lt"/>
              </a:rPr>
              <a:t> verschiedene Krankenversicherungen, ausgehend von eurer Checkliste. Prüft, ob sich für </a:t>
            </a:r>
            <a:r>
              <a:rPr lang="de-DE" sz="1600" b="0" dirty="0" err="1">
                <a:solidFill>
                  <a:schemeClr val="tx1"/>
                </a:solidFill>
                <a:latin typeface="Bahnschrift" panose="020B0502040204020203" pitchFamily="34" charset="0"/>
                <a:ea typeface="+mn-lt"/>
                <a:cs typeface="+mn-lt"/>
              </a:rPr>
              <a:t>Lucelia</a:t>
            </a:r>
            <a:r>
              <a:rPr lang="de-DE" sz="1600" b="0" dirty="0">
                <a:solidFill>
                  <a:schemeClr val="tx1"/>
                </a:solidFill>
                <a:latin typeface="Bahnschrift" panose="020B0502040204020203" pitchFamily="34" charset="0"/>
                <a:ea typeface="+mn-lt"/>
                <a:cs typeface="+mn-lt"/>
              </a:rPr>
              <a:t> ein Wechsel der Krankenversicherung lohnt. Begründet eure Entscheidung.</a:t>
            </a: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Präsentiert eure Ergebnisse der Klasse. </a:t>
            </a:r>
            <a:endPar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19" name="Rechteck: abgerundete Ecken 1">
            <a:extLst>
              <a:ext uri="{FF2B5EF4-FFF2-40B4-BE49-F238E27FC236}">
                <a16:creationId xmlns:a16="http://schemas.microsoft.com/office/drawing/2014/main" id="{2CB78E99-3822-5C9B-4FAC-22B1E555ECD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KKA-3</a:t>
            </a:r>
          </a:p>
        </p:txBody>
      </p:sp>
      <p:pic>
        <p:nvPicPr>
          <p:cNvPr id="10" name="Grafik 9" descr="Ein Bild, das Logo enthält.&#10;&#10;Automatisch generierte Beschreibung">
            <a:extLst>
              <a:ext uri="{FF2B5EF4-FFF2-40B4-BE49-F238E27FC236}">
                <a16:creationId xmlns:a16="http://schemas.microsoft.com/office/drawing/2014/main" id="{47D5B029-9CE9-6ECA-804A-77AD6BC719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47" y="2571257"/>
            <a:ext cx="871745" cy="965254"/>
          </a:xfrm>
          <a:prstGeom prst="rect">
            <a:avLst/>
          </a:prstGeom>
        </p:spPr>
      </p:pic>
      <p:pic>
        <p:nvPicPr>
          <p:cNvPr id="3" name="Grafik 2">
            <a:extLst>
              <a:ext uri="{FF2B5EF4-FFF2-40B4-BE49-F238E27FC236}">
                <a16:creationId xmlns:a16="http://schemas.microsoft.com/office/drawing/2014/main" id="{2BDA3D50-6959-38CB-3DB1-510BE3A966E5}"/>
              </a:ext>
            </a:extLst>
          </p:cNvPr>
          <p:cNvPicPr>
            <a:picLocks noChangeAspect="1"/>
          </p:cNvPicPr>
          <p:nvPr userDrawn="1"/>
        </p:nvPicPr>
        <p:blipFill>
          <a:blip r:embed="rId5"/>
          <a:stretch>
            <a:fillRect/>
          </a:stretch>
        </p:blipFill>
        <p:spPr>
          <a:xfrm>
            <a:off x="7643907" y="2456316"/>
            <a:ext cx="1852695" cy="1168530"/>
          </a:xfrm>
          <a:prstGeom prst="rect">
            <a:avLst/>
          </a:prstGeom>
        </p:spPr>
      </p:pic>
    </p:spTree>
    <p:extLst>
      <p:ext uri="{BB962C8B-B14F-4D97-AF65-F5344CB8AC3E}">
        <p14:creationId xmlns:p14="http://schemas.microsoft.com/office/powerpoint/2010/main" val="129000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 Rückblick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2" name="Gruppieren 31">
            <a:extLst>
              <a:ext uri="{FF2B5EF4-FFF2-40B4-BE49-F238E27FC236}">
                <a16:creationId xmlns:a16="http://schemas.microsoft.com/office/drawing/2014/main" id="{06E775ED-32BC-73A4-FF9D-2F4A61FD70F0}"/>
              </a:ext>
            </a:extLst>
          </p:cNvPr>
          <p:cNvGrpSpPr/>
          <p:nvPr userDrawn="1"/>
        </p:nvGrpSpPr>
        <p:grpSpPr>
          <a:xfrm>
            <a:off x="2806045" y="2246596"/>
            <a:ext cx="7357458" cy="1378089"/>
            <a:chOff x="3297416" y="4003373"/>
            <a:chExt cx="9048538" cy="1694836"/>
          </a:xfrm>
        </p:grpSpPr>
        <p:sp>
          <p:nvSpPr>
            <p:cNvPr id="33" name="Google Shape;183;p2">
              <a:extLst>
                <a:ext uri="{FF2B5EF4-FFF2-40B4-BE49-F238E27FC236}">
                  <a16:creationId xmlns:a16="http://schemas.microsoft.com/office/drawing/2014/main" id="{4C9C39C4-AA22-EE1A-23A8-A75908733E98}"/>
                </a:ext>
              </a:extLst>
            </p:cNvPr>
            <p:cNvSpPr txBox="1"/>
            <p:nvPr userDrawn="1"/>
          </p:nvSpPr>
          <p:spPr>
            <a:xfrm>
              <a:off x="3297416" y="4003373"/>
              <a:ext cx="9048538"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dirty="0">
                  <a:solidFill>
                    <a:schemeClr val="bg1"/>
                  </a:solidFill>
                  <a:latin typeface="Bahnschrift" panose="020B0502040204020203" pitchFamily="34" charset="0"/>
                  <a:sym typeface="Arial"/>
                </a:rPr>
                <a:t>Workshop Krankenkasse</a:t>
              </a:r>
              <a:endParaRPr sz="1400" dirty="0">
                <a:solidFill>
                  <a:schemeClr val="bg1"/>
                </a:solidFill>
                <a:latin typeface="Bahnschrift" panose="020B0502040204020203"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7200" b="1">
                  <a:solidFill>
                    <a:schemeClr val="bg1"/>
                  </a:solidFill>
                  <a:latin typeface="Bahnschrift" panose="020B0502040204020203" pitchFamily="34" charset="0"/>
                  <a:sym typeface="Arial"/>
                </a:rPr>
                <a:t>Rückblick</a:t>
              </a:r>
              <a:endParaRPr sz="1400">
                <a:solidFill>
                  <a:schemeClr val="bg1"/>
                </a:solidFill>
                <a:latin typeface="Bahnschrift" panose="020B0502040204020203" pitchFamily="34" charset="0"/>
              </a:endParaRPr>
            </a:p>
          </p:txBody>
        </p:sp>
      </p:grpSp>
      <p:sp>
        <p:nvSpPr>
          <p:cNvPr id="36" name="Ellipse 35">
            <a:extLst>
              <a:ext uri="{FF2B5EF4-FFF2-40B4-BE49-F238E27FC236}">
                <a16:creationId xmlns:a16="http://schemas.microsoft.com/office/drawing/2014/main" id="{49B64571-1103-3880-F568-C5CFCAFBA538}"/>
              </a:ext>
            </a:extLst>
          </p:cNvPr>
          <p:cNvSpPr/>
          <p:nvPr userDrawn="1"/>
        </p:nvSpPr>
        <p:spPr>
          <a:xfrm>
            <a:off x="671145" y="2099949"/>
            <a:ext cx="1925436" cy="1925436"/>
          </a:xfrm>
          <a:prstGeom prst="ellipse">
            <a:avLst/>
          </a:prstGeom>
          <a:solidFill>
            <a:srgbClr val="FFFF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oogle Shape;133;p2">
            <a:extLst>
              <a:ext uri="{FF2B5EF4-FFF2-40B4-BE49-F238E27FC236}">
                <a16:creationId xmlns:a16="http://schemas.microsoft.com/office/drawing/2014/main" id="{76D255A0-837F-F0F5-B441-06670A8B4C4C}"/>
              </a:ext>
            </a:extLst>
          </p:cNvPr>
          <p:cNvPicPr preferRelativeResize="0"/>
          <p:nvPr userDrawn="1"/>
        </p:nvPicPr>
        <p:blipFill rotWithShape="1">
          <a:blip r:embed="rId2">
            <a:alphaModFix/>
          </a:blip>
          <a:srcRect/>
          <a:stretch/>
        </p:blipFill>
        <p:spPr>
          <a:xfrm>
            <a:off x="906605" y="2260108"/>
            <a:ext cx="1454516" cy="1599708"/>
          </a:xfrm>
          <a:prstGeom prst="rect">
            <a:avLst/>
          </a:prstGeom>
          <a:noFill/>
          <a:ln>
            <a:noFill/>
          </a:ln>
          <a:effectLst/>
        </p:spPr>
      </p:pic>
    </p:spTree>
    <p:extLst>
      <p:ext uri="{BB962C8B-B14F-4D97-AF65-F5344CB8AC3E}">
        <p14:creationId xmlns:p14="http://schemas.microsoft.com/office/powerpoint/2010/main" val="586263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KA-4">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7" name="Google Shape;389;p14">
            <a:extLst>
              <a:ext uri="{FF2B5EF4-FFF2-40B4-BE49-F238E27FC236}">
                <a16:creationId xmlns:a16="http://schemas.microsoft.com/office/drawing/2014/main" id="{E2A3AADB-378E-84E9-6FF1-9BBB8CF90F8F}"/>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Krankenkasse auswählen, Fall 4:</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 </a:t>
            </a:r>
            <a:r>
              <a:rPr kumimoji="0" lang="de-DE" sz="2800" b="1" i="0" u="none" strike="noStrike" kern="0" cap="none" spc="0" normalizeH="0" baseline="0" noProof="0" dirty="0" err="1">
                <a:ln>
                  <a:noFill/>
                </a:ln>
                <a:solidFill>
                  <a:srgbClr val="91D14C"/>
                </a:solidFill>
                <a:effectLst/>
                <a:uLnTx/>
                <a:uFillTx/>
                <a:latin typeface="Bahnschrift" panose="020B0502040204020203" pitchFamily="34" charset="0"/>
                <a:sym typeface="Arial"/>
              </a:rPr>
              <a:t>Tomke</a:t>
            </a:r>
            <a:endPar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endParaRPr>
          </a:p>
        </p:txBody>
      </p:sp>
      <p:sp>
        <p:nvSpPr>
          <p:cNvPr id="9" name="Rechteck: abgerundete Ecken 32">
            <a:extLst>
              <a:ext uri="{FF2B5EF4-FFF2-40B4-BE49-F238E27FC236}">
                <a16:creationId xmlns:a16="http://schemas.microsoft.com/office/drawing/2014/main" id="{D3F17AF1-27CA-7A44-C895-518FE1C2BDC5}"/>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dirty="0">
                <a:solidFill>
                  <a:srgbClr val="232D38"/>
                </a:solidFill>
                <a:effectLst/>
                <a:latin typeface="Bahnschrift" panose="020B0502040204020203" pitchFamily="34" charset="0"/>
                <a:ea typeface="Times New Roman" panose="02020603050405020304" pitchFamily="18" charset="0"/>
              </a:rPr>
              <a:t>Für </a:t>
            </a:r>
            <a:r>
              <a:rPr lang="de-DE" sz="1600" dirty="0" err="1">
                <a:solidFill>
                  <a:srgbClr val="232D38"/>
                </a:solidFill>
                <a:effectLst/>
                <a:latin typeface="Bahnschrift" panose="020B0502040204020203" pitchFamily="34" charset="0"/>
                <a:ea typeface="Times New Roman" panose="02020603050405020304" pitchFamily="18" charset="0"/>
              </a:rPr>
              <a:t>Tomke</a:t>
            </a:r>
            <a:r>
              <a:rPr lang="de-DE" sz="1600" dirty="0">
                <a:solidFill>
                  <a:srgbClr val="232D38"/>
                </a:solidFill>
                <a:effectLst/>
                <a:latin typeface="Bahnschrift" panose="020B0502040204020203" pitchFamily="34" charset="0"/>
                <a:ea typeface="Times New Roman" panose="02020603050405020304" pitchFamily="18" charset="0"/>
              </a:rPr>
              <a:t> ist der Wechsel der Krankenkasse bereits </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beschlossene Sache. </a:t>
            </a:r>
            <a:r>
              <a:rPr lang="de-DE" sz="1600" dirty="0" err="1">
                <a:solidFill>
                  <a:srgbClr val="232D38"/>
                </a:solidFill>
                <a:effectLst/>
                <a:latin typeface="Bahnschrift" panose="020B0502040204020203" pitchFamily="34" charset="0"/>
                <a:ea typeface="Times New Roman" panose="02020603050405020304" pitchFamily="18" charset="0"/>
              </a:rPr>
              <a:t>Tomke</a:t>
            </a:r>
            <a:r>
              <a:rPr lang="de-DE" sz="1600" dirty="0">
                <a:solidFill>
                  <a:srgbClr val="232D38"/>
                </a:solidFill>
                <a:effectLst/>
                <a:latin typeface="Bahnschrift" panose="020B0502040204020203" pitchFamily="34" charset="0"/>
                <a:ea typeface="Times New Roman" panose="02020603050405020304" pitchFamily="18" charset="0"/>
              </a:rPr>
              <a:t> ist überzeugt, eine bessere</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Krankenkasse für sich zu finden. </a:t>
            </a:r>
            <a:r>
              <a:rPr lang="de-DE" sz="1600" dirty="0" err="1">
                <a:solidFill>
                  <a:srgbClr val="232D38"/>
                </a:solidFill>
                <a:effectLst/>
                <a:latin typeface="Bahnschrift" panose="020B0502040204020203" pitchFamily="34" charset="0"/>
                <a:ea typeface="Times New Roman" panose="02020603050405020304" pitchFamily="18" charset="0"/>
              </a:rPr>
              <a:t>Tomkes</a:t>
            </a:r>
            <a:r>
              <a:rPr lang="de-DE" sz="1600" dirty="0">
                <a:solidFill>
                  <a:srgbClr val="232D38"/>
                </a:solidFill>
                <a:effectLst/>
                <a:latin typeface="Bahnschrift" panose="020B0502040204020203" pitchFamily="34" charset="0"/>
                <a:ea typeface="Times New Roman" panose="02020603050405020304" pitchFamily="18" charset="0"/>
              </a:rPr>
              <a:t> aktuelle </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Krankenkasse:</a:t>
            </a:r>
          </a:p>
        </p:txBody>
      </p:sp>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Textfeld 1">
            <a:extLst>
              <a:ext uri="{FF2B5EF4-FFF2-40B4-BE49-F238E27FC236}">
                <a16:creationId xmlns:a16="http://schemas.microsoft.com/office/drawing/2014/main" id="{DEA167A6-371D-CC4E-8A09-A94DBF2A57EC}"/>
              </a:ext>
            </a:extLst>
          </p:cNvPr>
          <p:cNvSpPr txBox="1"/>
          <p:nvPr userDrawn="1"/>
        </p:nvSpPr>
        <p:spPr>
          <a:xfrm>
            <a:off x="895149" y="4342057"/>
            <a:ext cx="9213050" cy="1929859"/>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Vergleicht für </a:t>
            </a:r>
            <a:r>
              <a:rPr lang="de-DE" sz="1600" b="0" dirty="0" err="1">
                <a:solidFill>
                  <a:schemeClr val="tx1"/>
                </a:solidFill>
                <a:latin typeface="Bahnschrift" panose="020B0502040204020203" pitchFamily="34" charset="0"/>
                <a:ea typeface="+mn-lt"/>
                <a:cs typeface="+mn-lt"/>
              </a:rPr>
              <a:t>Tomke</a:t>
            </a:r>
            <a:r>
              <a:rPr lang="de-DE" sz="1600" b="0" dirty="0">
                <a:solidFill>
                  <a:schemeClr val="tx1"/>
                </a:solidFill>
                <a:latin typeface="Bahnschrift" panose="020B0502040204020203" pitchFamily="34" charset="0"/>
                <a:ea typeface="+mn-lt"/>
                <a:cs typeface="+mn-lt"/>
              </a:rPr>
              <a:t> verschiedene Krankenversicherungen, ausgehend von eurer Checkliste. Prüft, ob sich für </a:t>
            </a:r>
            <a:r>
              <a:rPr lang="de-DE" sz="1600" b="0" dirty="0" err="1">
                <a:solidFill>
                  <a:schemeClr val="tx1"/>
                </a:solidFill>
                <a:latin typeface="Bahnschrift" panose="020B0502040204020203" pitchFamily="34" charset="0"/>
                <a:ea typeface="+mn-lt"/>
                <a:cs typeface="+mn-lt"/>
              </a:rPr>
              <a:t>Tomke</a:t>
            </a:r>
            <a:r>
              <a:rPr lang="de-DE" sz="1600" b="0" dirty="0">
                <a:solidFill>
                  <a:schemeClr val="tx1"/>
                </a:solidFill>
                <a:latin typeface="Bahnschrift" panose="020B0502040204020203" pitchFamily="34" charset="0"/>
                <a:ea typeface="+mn-lt"/>
                <a:cs typeface="+mn-lt"/>
              </a:rPr>
              <a:t> ein Wechsel der Krankenversicherung lohnt. Begründet eure Entscheidung.</a:t>
            </a: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Präsentiert eure Ergebnisse der Klasse. </a:t>
            </a:r>
            <a:endPar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19" name="Rechteck: abgerundete Ecken 1">
            <a:extLst>
              <a:ext uri="{FF2B5EF4-FFF2-40B4-BE49-F238E27FC236}">
                <a16:creationId xmlns:a16="http://schemas.microsoft.com/office/drawing/2014/main" id="{2CB78E99-3822-5C9B-4FAC-22B1E555ECD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KKA-4</a:t>
            </a:r>
          </a:p>
        </p:txBody>
      </p:sp>
      <p:pic>
        <p:nvPicPr>
          <p:cNvPr id="26" name="Grafik 25" descr="Ein Bild, das Clipart, Cartoon, Darstellung, Zeichnung enthält.&#10;&#10;Automatisch generierte Beschreibung">
            <a:extLst>
              <a:ext uri="{FF2B5EF4-FFF2-40B4-BE49-F238E27FC236}">
                <a16:creationId xmlns:a16="http://schemas.microsoft.com/office/drawing/2014/main" id="{0336A989-10B1-A3C9-E380-0959CAF4E5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47" y="2558181"/>
            <a:ext cx="661868" cy="991406"/>
          </a:xfrm>
          <a:prstGeom prst="rect">
            <a:avLst/>
          </a:prstGeom>
        </p:spPr>
      </p:pic>
      <p:pic>
        <p:nvPicPr>
          <p:cNvPr id="17" name="Grafik 16">
            <a:extLst>
              <a:ext uri="{FF2B5EF4-FFF2-40B4-BE49-F238E27FC236}">
                <a16:creationId xmlns:a16="http://schemas.microsoft.com/office/drawing/2014/main" id="{4AD4B777-FA34-E7A4-814B-E022111D53B8}"/>
              </a:ext>
            </a:extLst>
          </p:cNvPr>
          <p:cNvPicPr>
            <a:picLocks noChangeAspect="1"/>
          </p:cNvPicPr>
          <p:nvPr userDrawn="1"/>
        </p:nvPicPr>
        <p:blipFill>
          <a:blip r:embed="rId5"/>
          <a:stretch>
            <a:fillRect/>
          </a:stretch>
        </p:blipFill>
        <p:spPr>
          <a:xfrm>
            <a:off x="6516303" y="2466528"/>
            <a:ext cx="2980833" cy="1306359"/>
          </a:xfrm>
          <a:prstGeom prst="rect">
            <a:avLst/>
          </a:prstGeom>
        </p:spPr>
      </p:pic>
    </p:spTree>
    <p:extLst>
      <p:ext uri="{BB962C8B-B14F-4D97-AF65-F5344CB8AC3E}">
        <p14:creationId xmlns:p14="http://schemas.microsoft.com/office/powerpoint/2010/main" val="1801895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KA-5">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7" name="Google Shape;389;p14">
            <a:extLst>
              <a:ext uri="{FF2B5EF4-FFF2-40B4-BE49-F238E27FC236}">
                <a16:creationId xmlns:a16="http://schemas.microsoft.com/office/drawing/2014/main" id="{E2A3AADB-378E-84E9-6FF1-9BBB8CF90F8F}"/>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Krankenkasse auswählen, Fall 5:</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 Christian</a:t>
            </a:r>
          </a:p>
        </p:txBody>
      </p:sp>
      <p:sp>
        <p:nvSpPr>
          <p:cNvPr id="9" name="Rechteck: abgerundete Ecken 32">
            <a:extLst>
              <a:ext uri="{FF2B5EF4-FFF2-40B4-BE49-F238E27FC236}">
                <a16:creationId xmlns:a16="http://schemas.microsoft.com/office/drawing/2014/main" id="{D3F17AF1-27CA-7A44-C895-518FE1C2BDC5}"/>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dirty="0">
                <a:solidFill>
                  <a:srgbClr val="232D38"/>
                </a:solidFill>
                <a:effectLst/>
                <a:latin typeface="Bahnschrift" panose="020B0502040204020203" pitchFamily="34" charset="0"/>
                <a:ea typeface="Times New Roman" panose="02020603050405020304" pitchFamily="18" charset="0"/>
              </a:rPr>
              <a:t>Christian hatte vor etlichen Jahren schon einmal </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seine Krankenkasse gewechselt und dabei vor allem</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auf einen niedrigen Zusatzbeitrag geachtet. Nun fragt</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er sich, ob da auch die Leistung stimmt. Christians </a:t>
            </a:r>
            <a:br>
              <a:rPr lang="de-DE" sz="1600" dirty="0">
                <a:solidFill>
                  <a:srgbClr val="232D38"/>
                </a:solidFill>
                <a:effectLst/>
                <a:latin typeface="Bahnschrift" panose="020B0502040204020203" pitchFamily="34" charset="0"/>
                <a:ea typeface="Times New Roman" panose="02020603050405020304" pitchFamily="18" charset="0"/>
              </a:rPr>
            </a:br>
            <a:r>
              <a:rPr lang="de-DE" sz="1600" dirty="0">
                <a:solidFill>
                  <a:srgbClr val="232D38"/>
                </a:solidFill>
                <a:effectLst/>
                <a:latin typeface="Bahnschrift" panose="020B0502040204020203" pitchFamily="34" charset="0"/>
                <a:ea typeface="Times New Roman" panose="02020603050405020304" pitchFamily="18" charset="0"/>
              </a:rPr>
              <a:t>aktuelle Krankenkasse:</a:t>
            </a:r>
          </a:p>
        </p:txBody>
      </p:sp>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Textfeld 1">
            <a:extLst>
              <a:ext uri="{FF2B5EF4-FFF2-40B4-BE49-F238E27FC236}">
                <a16:creationId xmlns:a16="http://schemas.microsoft.com/office/drawing/2014/main" id="{DEA167A6-371D-CC4E-8A09-A94DBF2A57EC}"/>
              </a:ext>
            </a:extLst>
          </p:cNvPr>
          <p:cNvSpPr txBox="1"/>
          <p:nvPr userDrawn="1"/>
        </p:nvSpPr>
        <p:spPr>
          <a:xfrm>
            <a:off x="895149" y="4342057"/>
            <a:ext cx="9213050" cy="1929859"/>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Vergleicht für Christian verschiedene Krankenversicherungen, ausgehend von eurer Checkliste. Prüft, ob sich für Christian ein Wechsel der Krankenversicherung lohnt. Begründet eure Entscheidung.</a:t>
            </a: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Präsentiert eure Ergebnisse der Klasse. </a:t>
            </a:r>
            <a:endParaRPr lang="de-DE" sz="1600" b="0"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19" name="Rechteck: abgerundete Ecken 1">
            <a:extLst>
              <a:ext uri="{FF2B5EF4-FFF2-40B4-BE49-F238E27FC236}">
                <a16:creationId xmlns:a16="http://schemas.microsoft.com/office/drawing/2014/main" id="{2CB78E99-3822-5C9B-4FAC-22B1E555ECD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KKA-5</a:t>
            </a:r>
          </a:p>
        </p:txBody>
      </p:sp>
      <p:pic>
        <p:nvPicPr>
          <p:cNvPr id="22" name="Grafik 21" descr="Ein Bild, das Text enthält.&#10;&#10;Automatisch generierte Beschreibung">
            <a:extLst>
              <a:ext uri="{FF2B5EF4-FFF2-40B4-BE49-F238E27FC236}">
                <a16:creationId xmlns:a16="http://schemas.microsoft.com/office/drawing/2014/main" id="{1B29B78E-52ED-1540-FB98-3832B53D1A3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1376" t="10976" r="12376" b="8310"/>
          <a:stretch/>
        </p:blipFill>
        <p:spPr>
          <a:xfrm>
            <a:off x="482712" y="2613603"/>
            <a:ext cx="776458" cy="965254"/>
          </a:xfrm>
          <a:prstGeom prst="rect">
            <a:avLst/>
          </a:prstGeom>
        </p:spPr>
      </p:pic>
      <p:pic>
        <p:nvPicPr>
          <p:cNvPr id="3" name="Grafik 2">
            <a:extLst>
              <a:ext uri="{FF2B5EF4-FFF2-40B4-BE49-F238E27FC236}">
                <a16:creationId xmlns:a16="http://schemas.microsoft.com/office/drawing/2014/main" id="{1DDF89D6-5F13-A3BB-E382-AF46D40C7343}"/>
              </a:ext>
            </a:extLst>
          </p:cNvPr>
          <p:cNvPicPr>
            <a:picLocks noChangeAspect="1"/>
          </p:cNvPicPr>
          <p:nvPr userDrawn="1"/>
        </p:nvPicPr>
        <p:blipFill>
          <a:blip r:embed="rId5"/>
          <a:stretch>
            <a:fillRect/>
          </a:stretch>
        </p:blipFill>
        <p:spPr>
          <a:xfrm>
            <a:off x="6674069" y="2787003"/>
            <a:ext cx="2815511" cy="647526"/>
          </a:xfrm>
          <a:prstGeom prst="rect">
            <a:avLst/>
          </a:prstGeom>
        </p:spPr>
      </p:pic>
    </p:spTree>
    <p:extLst>
      <p:ext uri="{BB962C8B-B14F-4D97-AF65-F5344CB8AC3E}">
        <p14:creationId xmlns:p14="http://schemas.microsoft.com/office/powerpoint/2010/main" val="1521950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KA-6 1/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pic>
        <p:nvPicPr>
          <p:cNvPr id="21" name="Grafik 20">
            <a:extLst>
              <a:ext uri="{FF2B5EF4-FFF2-40B4-BE49-F238E27FC236}">
                <a16:creationId xmlns:a16="http://schemas.microsoft.com/office/drawing/2014/main" id="{200642FE-E648-55D0-D5C0-FE88F17670FE}"/>
              </a:ext>
            </a:extLst>
          </p:cNvPr>
          <p:cNvPicPr>
            <a:picLocks noChangeAspect="1"/>
          </p:cNvPicPr>
          <p:nvPr userDrawn="1"/>
        </p:nvPicPr>
        <p:blipFill>
          <a:blip r:embed="rId2"/>
          <a:stretch>
            <a:fillRect/>
          </a:stretch>
        </p:blipFill>
        <p:spPr>
          <a:xfrm>
            <a:off x="244885" y="1862079"/>
            <a:ext cx="2300732" cy="1699829"/>
          </a:xfrm>
          <a:prstGeom prst="rect">
            <a:avLst/>
          </a:prstGeom>
        </p:spPr>
      </p:pic>
      <p:sp>
        <p:nvSpPr>
          <p:cNvPr id="5" name="Rechteck: abgerundete Ecken 4">
            <a:extLst>
              <a:ext uri="{FF2B5EF4-FFF2-40B4-BE49-F238E27FC236}">
                <a16:creationId xmlns:a16="http://schemas.microsoft.com/office/drawing/2014/main" id="{AC3ED732-4C7D-8040-2F4B-451A59E0ACBE}"/>
              </a:ext>
            </a:extLst>
          </p:cNvPr>
          <p:cNvSpPr>
            <a:spLocks/>
          </p:cNvSpPr>
          <p:nvPr userDrawn="1"/>
        </p:nvSpPr>
        <p:spPr>
          <a:xfrm>
            <a:off x="2404532" y="2598415"/>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Aktueller Zusatzbeitrag: 1,7 % </a:t>
            </a:r>
          </a:p>
        </p:txBody>
      </p:sp>
      <p:sp>
        <p:nvSpPr>
          <p:cNvPr id="6" name="Rechteck: abgerundete Ecken 5">
            <a:extLst>
              <a:ext uri="{FF2B5EF4-FFF2-40B4-BE49-F238E27FC236}">
                <a16:creationId xmlns:a16="http://schemas.microsoft.com/office/drawing/2014/main" id="{B2393558-84BC-DC47-0A4D-688248B28128}"/>
              </a:ext>
            </a:extLst>
          </p:cNvPr>
          <p:cNvSpPr/>
          <p:nvPr userDrawn="1"/>
        </p:nvSpPr>
        <p:spPr>
          <a:xfrm>
            <a:off x="2404532" y="2092285"/>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Kosten</a:t>
            </a:r>
          </a:p>
        </p:txBody>
      </p:sp>
      <p:sp>
        <p:nvSpPr>
          <p:cNvPr id="7" name="Rechteck: abgerundete Ecken 6">
            <a:extLst>
              <a:ext uri="{FF2B5EF4-FFF2-40B4-BE49-F238E27FC236}">
                <a16:creationId xmlns:a16="http://schemas.microsoft.com/office/drawing/2014/main" id="{967E704B-1949-BE78-90F0-E9BC58FE5641}"/>
              </a:ext>
            </a:extLst>
          </p:cNvPr>
          <p:cNvSpPr>
            <a:spLocks/>
          </p:cNvSpPr>
          <p:nvPr userDrawn="1"/>
        </p:nvSpPr>
        <p:spPr>
          <a:xfrm>
            <a:off x="2404532" y="304408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Letzte Beitragserhöhung: 2024 (eine Erhöhung in den letzten vier Jahren) </a:t>
            </a:r>
          </a:p>
        </p:txBody>
      </p:sp>
      <p:sp>
        <p:nvSpPr>
          <p:cNvPr id="8" name="Rechteck: abgerundete Ecken 7">
            <a:extLst>
              <a:ext uri="{FF2B5EF4-FFF2-40B4-BE49-F238E27FC236}">
                <a16:creationId xmlns:a16="http://schemas.microsoft.com/office/drawing/2014/main" id="{5EE62E90-4DED-C227-A5E1-2E64E6AA1DDC}"/>
              </a:ext>
            </a:extLst>
          </p:cNvPr>
          <p:cNvSpPr/>
          <p:nvPr userDrawn="1"/>
        </p:nvSpPr>
        <p:spPr>
          <a:xfrm>
            <a:off x="2404532" y="3566243"/>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Bonusprogramm</a:t>
            </a:r>
          </a:p>
        </p:txBody>
      </p:sp>
      <p:sp>
        <p:nvSpPr>
          <p:cNvPr id="9" name="Rechteck: abgerundete Ecken 8">
            <a:extLst>
              <a:ext uri="{FF2B5EF4-FFF2-40B4-BE49-F238E27FC236}">
                <a16:creationId xmlns:a16="http://schemas.microsoft.com/office/drawing/2014/main" id="{E5E84481-01A7-B1F4-64A7-5126418CAE5B}"/>
              </a:ext>
            </a:extLst>
          </p:cNvPr>
          <p:cNvSpPr>
            <a:spLocks/>
          </p:cNvSpPr>
          <p:nvPr userDrawn="1"/>
        </p:nvSpPr>
        <p:spPr>
          <a:xfrm>
            <a:off x="2404532" y="407237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Krebsvorsorge: 10 Euro je Maßnahme</a:t>
            </a:r>
          </a:p>
        </p:txBody>
      </p:sp>
      <p:sp>
        <p:nvSpPr>
          <p:cNvPr id="11" name="Rechteck: abgerundete Ecken 10">
            <a:extLst>
              <a:ext uri="{FF2B5EF4-FFF2-40B4-BE49-F238E27FC236}">
                <a16:creationId xmlns:a16="http://schemas.microsoft.com/office/drawing/2014/main" id="{D8D1A366-BE99-C7AE-AAA0-8504A4C40F44}"/>
              </a:ext>
            </a:extLst>
          </p:cNvPr>
          <p:cNvSpPr>
            <a:spLocks/>
          </p:cNvSpPr>
          <p:nvPr userDrawn="1"/>
        </p:nvSpPr>
        <p:spPr>
          <a:xfrm>
            <a:off x="2404532" y="451724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jährliche Zahnkontrolle: 5 Euro pro Halbjahr  </a:t>
            </a:r>
          </a:p>
        </p:txBody>
      </p:sp>
      <p:sp>
        <p:nvSpPr>
          <p:cNvPr id="12" name="Rechteck: abgerundete Ecken 11">
            <a:extLst>
              <a:ext uri="{FF2B5EF4-FFF2-40B4-BE49-F238E27FC236}">
                <a16:creationId xmlns:a16="http://schemas.microsoft.com/office/drawing/2014/main" id="{F2ACFDA2-793C-4FDA-EA3A-FF72630F7B45}"/>
              </a:ext>
            </a:extLst>
          </p:cNvPr>
          <p:cNvSpPr>
            <a:spLocks/>
          </p:cNvSpPr>
          <p:nvPr userDrawn="1"/>
        </p:nvSpPr>
        <p:spPr>
          <a:xfrm>
            <a:off x="2404532" y="4962107"/>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Mitgliedschaft im Fitnessstudio oder Sportverein: 10 Euro pro Jahr</a:t>
            </a:r>
          </a:p>
        </p:txBody>
      </p:sp>
      <p:sp>
        <p:nvSpPr>
          <p:cNvPr id="13" name="Rechteck: abgerundete Ecken 12">
            <a:extLst>
              <a:ext uri="{FF2B5EF4-FFF2-40B4-BE49-F238E27FC236}">
                <a16:creationId xmlns:a16="http://schemas.microsoft.com/office/drawing/2014/main" id="{EEE6EC57-1EAD-75CA-6CDD-E4319E316947}"/>
              </a:ext>
            </a:extLst>
          </p:cNvPr>
          <p:cNvSpPr>
            <a:spLocks/>
          </p:cNvSpPr>
          <p:nvPr userDrawn="1"/>
        </p:nvSpPr>
        <p:spPr>
          <a:xfrm>
            <a:off x="2404532" y="540697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Impfungen: 10 Euro pro vollständiger Immunisierung</a:t>
            </a:r>
          </a:p>
        </p:txBody>
      </p:sp>
      <p:sp>
        <p:nvSpPr>
          <p:cNvPr id="14" name="Rechteck: abgerundete Ecken 13">
            <a:extLst>
              <a:ext uri="{FF2B5EF4-FFF2-40B4-BE49-F238E27FC236}">
                <a16:creationId xmlns:a16="http://schemas.microsoft.com/office/drawing/2014/main" id="{279AF2AA-6390-F2A3-8F12-4FCA0D9F1FFB}"/>
              </a:ext>
            </a:extLst>
          </p:cNvPr>
          <p:cNvSpPr>
            <a:spLocks/>
          </p:cNvSpPr>
          <p:nvPr userDrawn="1"/>
        </p:nvSpPr>
        <p:spPr>
          <a:xfrm>
            <a:off x="2404532" y="5851841"/>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Vitalwerte im Normbereich (z. B. Blutdruck): -</a:t>
            </a:r>
          </a:p>
        </p:txBody>
      </p:sp>
      <p:pic>
        <p:nvPicPr>
          <p:cNvPr id="23" name="Grafik 22">
            <a:extLst>
              <a:ext uri="{FF2B5EF4-FFF2-40B4-BE49-F238E27FC236}">
                <a16:creationId xmlns:a16="http://schemas.microsoft.com/office/drawing/2014/main" id="{DA7F9416-9100-EC79-62A6-E7A9748F9DE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10" name="Rechteck: abgerundete Ecken 1">
            <a:extLst>
              <a:ext uri="{FF2B5EF4-FFF2-40B4-BE49-F238E27FC236}">
                <a16:creationId xmlns:a16="http://schemas.microsoft.com/office/drawing/2014/main" id="{49A3C74C-A211-1216-A122-C9BA83750499}"/>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KKA-6</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1/4</a:t>
            </a:r>
          </a:p>
        </p:txBody>
      </p:sp>
    </p:spTree>
    <p:extLst>
      <p:ext uri="{BB962C8B-B14F-4D97-AF65-F5344CB8AC3E}">
        <p14:creationId xmlns:p14="http://schemas.microsoft.com/office/powerpoint/2010/main" val="1328234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KA-6 2/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pic>
        <p:nvPicPr>
          <p:cNvPr id="21" name="Grafik 20">
            <a:extLst>
              <a:ext uri="{FF2B5EF4-FFF2-40B4-BE49-F238E27FC236}">
                <a16:creationId xmlns:a16="http://schemas.microsoft.com/office/drawing/2014/main" id="{200642FE-E648-55D0-D5C0-FE88F17670FE}"/>
              </a:ext>
            </a:extLst>
          </p:cNvPr>
          <p:cNvPicPr>
            <a:picLocks noChangeAspect="1"/>
          </p:cNvPicPr>
          <p:nvPr userDrawn="1"/>
        </p:nvPicPr>
        <p:blipFill>
          <a:blip r:embed="rId2"/>
          <a:stretch>
            <a:fillRect/>
          </a:stretch>
        </p:blipFill>
        <p:spPr>
          <a:xfrm>
            <a:off x="244885" y="1862079"/>
            <a:ext cx="2300732" cy="1699829"/>
          </a:xfrm>
          <a:prstGeom prst="rect">
            <a:avLst/>
          </a:prstGeom>
        </p:spPr>
      </p:pic>
      <p:sp>
        <p:nvSpPr>
          <p:cNvPr id="37" name="Rechteck: abgerundete Ecken 36">
            <a:extLst>
              <a:ext uri="{FF2B5EF4-FFF2-40B4-BE49-F238E27FC236}">
                <a16:creationId xmlns:a16="http://schemas.microsoft.com/office/drawing/2014/main" id="{27C62E93-FBFF-48F2-DA6E-F281783A793D}"/>
              </a:ext>
            </a:extLst>
          </p:cNvPr>
          <p:cNvSpPr/>
          <p:nvPr userDrawn="1"/>
        </p:nvSpPr>
        <p:spPr>
          <a:xfrm>
            <a:off x="2404532" y="2102602"/>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Service</a:t>
            </a:r>
          </a:p>
        </p:txBody>
      </p:sp>
      <p:sp>
        <p:nvSpPr>
          <p:cNvPr id="38" name="Rechteck: abgerundete Ecken 37">
            <a:extLst>
              <a:ext uri="{FF2B5EF4-FFF2-40B4-BE49-F238E27FC236}">
                <a16:creationId xmlns:a16="http://schemas.microsoft.com/office/drawing/2014/main" id="{4B3BB171-A68A-5FBB-D762-C5E19AE9AE0F}"/>
              </a:ext>
            </a:extLst>
          </p:cNvPr>
          <p:cNvSpPr>
            <a:spLocks/>
          </p:cNvSpPr>
          <p:nvPr userDrawn="1"/>
        </p:nvSpPr>
        <p:spPr>
          <a:xfrm>
            <a:off x="2404532" y="2608732"/>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Geschäftsstellen bundesweit: 50 in 10 Bundesländern</a:t>
            </a:r>
          </a:p>
        </p:txBody>
      </p:sp>
      <p:sp>
        <p:nvSpPr>
          <p:cNvPr id="39" name="Rechteck: abgerundete Ecken 38">
            <a:extLst>
              <a:ext uri="{FF2B5EF4-FFF2-40B4-BE49-F238E27FC236}">
                <a16:creationId xmlns:a16="http://schemas.microsoft.com/office/drawing/2014/main" id="{6B1EB605-D635-AE8E-44F8-AA20088CF5A6}"/>
              </a:ext>
            </a:extLst>
          </p:cNvPr>
          <p:cNvSpPr>
            <a:spLocks/>
          </p:cNvSpPr>
          <p:nvPr userDrawn="1"/>
        </p:nvSpPr>
        <p:spPr>
          <a:xfrm>
            <a:off x="2404532" y="3053599"/>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Service-Hotline: Mo–Fr: 8–18 Uhr durch Fachpersonal, sonst 24/7 Callcenter</a:t>
            </a:r>
          </a:p>
        </p:txBody>
      </p:sp>
      <p:sp>
        <p:nvSpPr>
          <p:cNvPr id="40" name="Rechteck: abgerundete Ecken 39">
            <a:extLst>
              <a:ext uri="{FF2B5EF4-FFF2-40B4-BE49-F238E27FC236}">
                <a16:creationId xmlns:a16="http://schemas.microsoft.com/office/drawing/2014/main" id="{F995596F-35AD-2CBD-91D8-A093831D290B}"/>
              </a:ext>
            </a:extLst>
          </p:cNvPr>
          <p:cNvSpPr>
            <a:spLocks/>
          </p:cNvSpPr>
          <p:nvPr userDrawn="1"/>
        </p:nvSpPr>
        <p:spPr>
          <a:xfrm>
            <a:off x="2404532" y="349846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Medizinische Telefonberatung: -</a:t>
            </a:r>
          </a:p>
        </p:txBody>
      </p:sp>
      <p:sp>
        <p:nvSpPr>
          <p:cNvPr id="41" name="Rechteck: abgerundete Ecken 40">
            <a:extLst>
              <a:ext uri="{FF2B5EF4-FFF2-40B4-BE49-F238E27FC236}">
                <a16:creationId xmlns:a16="http://schemas.microsoft.com/office/drawing/2014/main" id="{C4E31CA4-FCFF-10FC-7DC8-2CD8D7085CC1}"/>
              </a:ext>
            </a:extLst>
          </p:cNvPr>
          <p:cNvSpPr>
            <a:spLocks/>
          </p:cNvSpPr>
          <p:nvPr userDrawn="1"/>
        </p:nvSpPr>
        <p:spPr>
          <a:xfrm>
            <a:off x="2404532" y="394333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Vermittlung von Facharztterminen: -</a:t>
            </a:r>
          </a:p>
        </p:txBody>
      </p:sp>
      <p:sp>
        <p:nvSpPr>
          <p:cNvPr id="42" name="Rechteck: abgerundete Ecken 41">
            <a:extLst>
              <a:ext uri="{FF2B5EF4-FFF2-40B4-BE49-F238E27FC236}">
                <a16:creationId xmlns:a16="http://schemas.microsoft.com/office/drawing/2014/main" id="{F378D365-08D4-0349-21BB-22392D503626}"/>
              </a:ext>
            </a:extLst>
          </p:cNvPr>
          <p:cNvSpPr>
            <a:spLocks/>
          </p:cNvSpPr>
          <p:nvPr userDrawn="1"/>
        </p:nvSpPr>
        <p:spPr>
          <a:xfrm>
            <a:off x="2404532" y="438820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Online-Geschäftsstelle: ja, mit Möglichkeit, Rechnungen einzureichen</a:t>
            </a:r>
          </a:p>
        </p:txBody>
      </p:sp>
      <p:sp>
        <p:nvSpPr>
          <p:cNvPr id="43" name="Rechteck: abgerundete Ecken 42">
            <a:extLst>
              <a:ext uri="{FF2B5EF4-FFF2-40B4-BE49-F238E27FC236}">
                <a16:creationId xmlns:a16="http://schemas.microsoft.com/office/drawing/2014/main" id="{E65A18EA-B271-4B74-0732-F42999DB3C02}"/>
              </a:ext>
            </a:extLst>
          </p:cNvPr>
          <p:cNvSpPr>
            <a:spLocks/>
          </p:cNvSpPr>
          <p:nvPr userDrawn="1"/>
        </p:nvSpPr>
        <p:spPr>
          <a:xfrm>
            <a:off x="2404532" y="5406171"/>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Sportmedizinische Untersuchung: Zuschuss von max. 60 Euro alle zwei Jahre</a:t>
            </a:r>
          </a:p>
        </p:txBody>
      </p:sp>
      <p:sp>
        <p:nvSpPr>
          <p:cNvPr id="44" name="Rechteck: abgerundete Ecken 43">
            <a:extLst>
              <a:ext uri="{FF2B5EF4-FFF2-40B4-BE49-F238E27FC236}">
                <a16:creationId xmlns:a16="http://schemas.microsoft.com/office/drawing/2014/main" id="{7E62B8C8-D647-EA0A-7881-19FBA152BBB2}"/>
              </a:ext>
            </a:extLst>
          </p:cNvPr>
          <p:cNvSpPr/>
          <p:nvPr userDrawn="1"/>
        </p:nvSpPr>
        <p:spPr>
          <a:xfrm>
            <a:off x="2404532" y="4900041"/>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Sport und Bewegung</a:t>
            </a:r>
          </a:p>
        </p:txBody>
      </p:sp>
      <p:sp>
        <p:nvSpPr>
          <p:cNvPr id="45" name="Rechteck: abgerundete Ecken 44">
            <a:extLst>
              <a:ext uri="{FF2B5EF4-FFF2-40B4-BE49-F238E27FC236}">
                <a16:creationId xmlns:a16="http://schemas.microsoft.com/office/drawing/2014/main" id="{D095D236-4777-44B5-2CCA-43CEFB244E37}"/>
              </a:ext>
            </a:extLst>
          </p:cNvPr>
          <p:cNvSpPr>
            <a:spLocks/>
          </p:cNvSpPr>
          <p:nvPr userDrawn="1"/>
        </p:nvSpPr>
        <p:spPr>
          <a:xfrm>
            <a:off x="2404532" y="585184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Sport- und Gesundheitskurse: Zuschuss von je 75 Euro zu max. zwei Kursen pro Jahr</a:t>
            </a:r>
          </a:p>
        </p:txBody>
      </p:sp>
      <p:pic>
        <p:nvPicPr>
          <p:cNvPr id="46" name="Grafik 45">
            <a:extLst>
              <a:ext uri="{FF2B5EF4-FFF2-40B4-BE49-F238E27FC236}">
                <a16:creationId xmlns:a16="http://schemas.microsoft.com/office/drawing/2014/main" id="{6904FC34-419E-79CA-FF83-A26C7BA375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5" name="Rechteck: abgerundete Ecken 1">
            <a:extLst>
              <a:ext uri="{FF2B5EF4-FFF2-40B4-BE49-F238E27FC236}">
                <a16:creationId xmlns:a16="http://schemas.microsoft.com/office/drawing/2014/main" id="{A906107F-3D07-C04C-06CF-ED00A89672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KKA-6</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2/4</a:t>
            </a:r>
          </a:p>
        </p:txBody>
      </p:sp>
    </p:spTree>
    <p:extLst>
      <p:ext uri="{BB962C8B-B14F-4D97-AF65-F5344CB8AC3E}">
        <p14:creationId xmlns:p14="http://schemas.microsoft.com/office/powerpoint/2010/main" val="4232722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KA-6 3/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pic>
        <p:nvPicPr>
          <p:cNvPr id="21" name="Grafik 20">
            <a:extLst>
              <a:ext uri="{FF2B5EF4-FFF2-40B4-BE49-F238E27FC236}">
                <a16:creationId xmlns:a16="http://schemas.microsoft.com/office/drawing/2014/main" id="{200642FE-E648-55D0-D5C0-FE88F17670FE}"/>
              </a:ext>
            </a:extLst>
          </p:cNvPr>
          <p:cNvPicPr>
            <a:picLocks noChangeAspect="1"/>
          </p:cNvPicPr>
          <p:nvPr userDrawn="1"/>
        </p:nvPicPr>
        <p:blipFill>
          <a:blip r:embed="rId2"/>
          <a:stretch>
            <a:fillRect/>
          </a:stretch>
        </p:blipFill>
        <p:spPr>
          <a:xfrm>
            <a:off x="244885" y="1862079"/>
            <a:ext cx="2300732" cy="1699829"/>
          </a:xfrm>
          <a:prstGeom prst="rect">
            <a:avLst/>
          </a:prstGeom>
        </p:spPr>
      </p:pic>
      <p:sp>
        <p:nvSpPr>
          <p:cNvPr id="14" name="Rechteck: abgerundete Ecken 13">
            <a:extLst>
              <a:ext uri="{FF2B5EF4-FFF2-40B4-BE49-F238E27FC236}">
                <a16:creationId xmlns:a16="http://schemas.microsoft.com/office/drawing/2014/main" id="{C4B336E9-6DE9-3579-33C4-219EEF7DCC7B}"/>
              </a:ext>
            </a:extLst>
          </p:cNvPr>
          <p:cNvSpPr/>
          <p:nvPr userDrawn="1"/>
        </p:nvSpPr>
        <p:spPr>
          <a:xfrm>
            <a:off x="2404532" y="2103259"/>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Zahngesundheit</a:t>
            </a:r>
          </a:p>
        </p:txBody>
      </p:sp>
      <p:sp>
        <p:nvSpPr>
          <p:cNvPr id="15" name="Rechteck: abgerundete Ecken 14">
            <a:extLst>
              <a:ext uri="{FF2B5EF4-FFF2-40B4-BE49-F238E27FC236}">
                <a16:creationId xmlns:a16="http://schemas.microsoft.com/office/drawing/2014/main" id="{81F67725-50CF-F5F2-4D11-85E3A5E90EA4}"/>
              </a:ext>
            </a:extLst>
          </p:cNvPr>
          <p:cNvSpPr>
            <a:spLocks/>
          </p:cNvSpPr>
          <p:nvPr userDrawn="1"/>
        </p:nvSpPr>
        <p:spPr>
          <a:xfrm>
            <a:off x="2404532" y="2609389"/>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Zuschuss zur professionellen Zahnreinigung: volle Erstattung bei ausgewählten Zahnärzten</a:t>
            </a:r>
          </a:p>
        </p:txBody>
      </p:sp>
      <p:sp>
        <p:nvSpPr>
          <p:cNvPr id="16" name="Rechteck: abgerundete Ecken 15">
            <a:extLst>
              <a:ext uri="{FF2B5EF4-FFF2-40B4-BE49-F238E27FC236}">
                <a16:creationId xmlns:a16="http://schemas.microsoft.com/office/drawing/2014/main" id="{E28B7A86-E758-D116-A43C-8C813FF2468C}"/>
              </a:ext>
            </a:extLst>
          </p:cNvPr>
          <p:cNvSpPr>
            <a:spLocks/>
          </p:cNvSpPr>
          <p:nvPr userDrawn="1"/>
        </p:nvSpPr>
        <p:spPr>
          <a:xfrm>
            <a:off x="2404532" y="305425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Vergünstigter Zahnersatz: ja, bei vollständigem Bonusheft</a:t>
            </a:r>
          </a:p>
        </p:txBody>
      </p:sp>
      <p:sp>
        <p:nvSpPr>
          <p:cNvPr id="17" name="Rechteck: abgerundete Ecken 16">
            <a:extLst>
              <a:ext uri="{FF2B5EF4-FFF2-40B4-BE49-F238E27FC236}">
                <a16:creationId xmlns:a16="http://schemas.microsoft.com/office/drawing/2014/main" id="{A88EFCF9-2098-80BF-1B1F-D26CE70FF85B}"/>
              </a:ext>
            </a:extLst>
          </p:cNvPr>
          <p:cNvSpPr/>
          <p:nvPr userDrawn="1"/>
        </p:nvSpPr>
        <p:spPr>
          <a:xfrm>
            <a:off x="2404532" y="3577217"/>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Alternative Behandlungsmethoden</a:t>
            </a:r>
          </a:p>
        </p:txBody>
      </p:sp>
      <p:sp>
        <p:nvSpPr>
          <p:cNvPr id="18" name="Rechteck: abgerundete Ecken 17">
            <a:extLst>
              <a:ext uri="{FF2B5EF4-FFF2-40B4-BE49-F238E27FC236}">
                <a16:creationId xmlns:a16="http://schemas.microsoft.com/office/drawing/2014/main" id="{43B96F7A-2214-2A0D-F8E5-D87D7C21BEDD}"/>
              </a:ext>
            </a:extLst>
          </p:cNvPr>
          <p:cNvSpPr>
            <a:spLocks/>
          </p:cNvSpPr>
          <p:nvPr userDrawn="1"/>
        </p:nvSpPr>
        <p:spPr>
          <a:xfrm>
            <a:off x="2404532" y="4083347"/>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Alternative Arzneimittel: Zuschuss von max. 100 Euro im Jahr</a:t>
            </a:r>
          </a:p>
        </p:txBody>
      </p:sp>
      <p:sp>
        <p:nvSpPr>
          <p:cNvPr id="19" name="Rechteck: abgerundete Ecken 18">
            <a:extLst>
              <a:ext uri="{FF2B5EF4-FFF2-40B4-BE49-F238E27FC236}">
                <a16:creationId xmlns:a16="http://schemas.microsoft.com/office/drawing/2014/main" id="{C4A9F667-0BE8-8A23-8DCD-CDB8832F49B7}"/>
              </a:ext>
            </a:extLst>
          </p:cNvPr>
          <p:cNvSpPr>
            <a:spLocks/>
          </p:cNvSpPr>
          <p:nvPr userDrawn="1"/>
        </p:nvSpPr>
        <p:spPr>
          <a:xfrm>
            <a:off x="2404532" y="452821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Osteopathie: Zuschuss von je max. 40 Euro für max. 3 Sitzungen pro Jahr</a:t>
            </a:r>
          </a:p>
        </p:txBody>
      </p:sp>
      <p:sp>
        <p:nvSpPr>
          <p:cNvPr id="20" name="Rechteck: abgerundete Ecken 19">
            <a:extLst>
              <a:ext uri="{FF2B5EF4-FFF2-40B4-BE49-F238E27FC236}">
                <a16:creationId xmlns:a16="http://schemas.microsoft.com/office/drawing/2014/main" id="{6116D1C6-4601-CD54-7D46-59E9CAECF627}"/>
              </a:ext>
            </a:extLst>
          </p:cNvPr>
          <p:cNvSpPr/>
          <p:nvPr userDrawn="1"/>
        </p:nvSpPr>
        <p:spPr>
          <a:xfrm>
            <a:off x="2404532" y="5051175"/>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Schwangerschaft und Kinder</a:t>
            </a:r>
          </a:p>
        </p:txBody>
      </p:sp>
      <p:sp>
        <p:nvSpPr>
          <p:cNvPr id="22" name="Rechteck: abgerundete Ecken 21">
            <a:extLst>
              <a:ext uri="{FF2B5EF4-FFF2-40B4-BE49-F238E27FC236}">
                <a16:creationId xmlns:a16="http://schemas.microsoft.com/office/drawing/2014/main" id="{6279CE35-94F0-A594-D76B-B7E36A9C5710}"/>
              </a:ext>
            </a:extLst>
          </p:cNvPr>
          <p:cNvSpPr>
            <a:spLocks/>
          </p:cNvSpPr>
          <p:nvPr userDrawn="1"/>
        </p:nvSpPr>
        <p:spPr>
          <a:xfrm>
            <a:off x="2404532" y="5557305"/>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Schwangerschaftsvorsorgeuntersuchung: bis zu 300 Euro je Schwangerschaft</a:t>
            </a:r>
          </a:p>
        </p:txBody>
      </p:sp>
      <p:sp>
        <p:nvSpPr>
          <p:cNvPr id="23" name="Rechteck: abgerundete Ecken 22">
            <a:extLst>
              <a:ext uri="{FF2B5EF4-FFF2-40B4-BE49-F238E27FC236}">
                <a16:creationId xmlns:a16="http://schemas.microsoft.com/office/drawing/2014/main" id="{F0669B92-DF7F-2195-010C-A1E125A353B7}"/>
              </a:ext>
            </a:extLst>
          </p:cNvPr>
          <p:cNvSpPr>
            <a:spLocks/>
          </p:cNvSpPr>
          <p:nvPr userDrawn="1"/>
        </p:nvSpPr>
        <p:spPr>
          <a:xfrm>
            <a:off x="2404532" y="6002172"/>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Hebammenberatung per Video oder Telefon: 24/7 über einen externen Dienstleister</a:t>
            </a:r>
          </a:p>
        </p:txBody>
      </p:sp>
      <p:sp>
        <p:nvSpPr>
          <p:cNvPr id="24" name="Rechteck: abgerundete Ecken 23">
            <a:extLst>
              <a:ext uri="{FF2B5EF4-FFF2-40B4-BE49-F238E27FC236}">
                <a16:creationId xmlns:a16="http://schemas.microsoft.com/office/drawing/2014/main" id="{6F0E71E2-38CE-E5A2-7442-773135E756DC}"/>
              </a:ext>
            </a:extLst>
          </p:cNvPr>
          <p:cNvSpPr>
            <a:spLocks/>
          </p:cNvSpPr>
          <p:nvPr userDrawn="1"/>
        </p:nvSpPr>
        <p:spPr>
          <a:xfrm>
            <a:off x="2404532" y="6447039"/>
            <a:ext cx="7703666" cy="602667"/>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Zusatzleistungen für Kinder (z. B. zusätzliche Impfungen, Untersuchungen und Zahnleistungen): umfassende Leistungen mit voller Kostenübernahme</a:t>
            </a:r>
          </a:p>
        </p:txBody>
      </p:sp>
      <p:pic>
        <p:nvPicPr>
          <p:cNvPr id="25" name="Grafik 24">
            <a:extLst>
              <a:ext uri="{FF2B5EF4-FFF2-40B4-BE49-F238E27FC236}">
                <a16:creationId xmlns:a16="http://schemas.microsoft.com/office/drawing/2014/main" id="{9281CE9E-17AF-A0EB-F659-5E35BB05CC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5" name="Rechteck: abgerundete Ecken 1">
            <a:extLst>
              <a:ext uri="{FF2B5EF4-FFF2-40B4-BE49-F238E27FC236}">
                <a16:creationId xmlns:a16="http://schemas.microsoft.com/office/drawing/2014/main" id="{E1ACE19E-6DF6-A622-7519-19E90D982484}"/>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KKA-6</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3/4</a:t>
            </a:r>
          </a:p>
        </p:txBody>
      </p:sp>
    </p:spTree>
    <p:extLst>
      <p:ext uri="{BB962C8B-B14F-4D97-AF65-F5344CB8AC3E}">
        <p14:creationId xmlns:p14="http://schemas.microsoft.com/office/powerpoint/2010/main" val="3666306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KA-6 4/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pic>
        <p:nvPicPr>
          <p:cNvPr id="21" name="Grafik 20">
            <a:extLst>
              <a:ext uri="{FF2B5EF4-FFF2-40B4-BE49-F238E27FC236}">
                <a16:creationId xmlns:a16="http://schemas.microsoft.com/office/drawing/2014/main" id="{200642FE-E648-55D0-D5C0-FE88F17670FE}"/>
              </a:ext>
            </a:extLst>
          </p:cNvPr>
          <p:cNvPicPr>
            <a:picLocks noChangeAspect="1"/>
          </p:cNvPicPr>
          <p:nvPr userDrawn="1"/>
        </p:nvPicPr>
        <p:blipFill>
          <a:blip r:embed="rId2"/>
          <a:stretch>
            <a:fillRect/>
          </a:stretch>
        </p:blipFill>
        <p:spPr>
          <a:xfrm>
            <a:off x="244885" y="1862079"/>
            <a:ext cx="2300732" cy="1699829"/>
          </a:xfrm>
          <a:prstGeom prst="rect">
            <a:avLst/>
          </a:prstGeom>
        </p:spPr>
      </p:pic>
      <p:sp>
        <p:nvSpPr>
          <p:cNvPr id="46" name="Rechteck: abgerundete Ecken 45">
            <a:extLst>
              <a:ext uri="{FF2B5EF4-FFF2-40B4-BE49-F238E27FC236}">
                <a16:creationId xmlns:a16="http://schemas.microsoft.com/office/drawing/2014/main" id="{C2750526-5295-87DA-2230-B784EBF14A06}"/>
              </a:ext>
            </a:extLst>
          </p:cNvPr>
          <p:cNvSpPr>
            <a:spLocks/>
          </p:cNvSpPr>
          <p:nvPr userDrawn="1"/>
        </p:nvSpPr>
        <p:spPr>
          <a:xfrm>
            <a:off x="2415603" y="263773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Check-up für unter 35-Jährige: alle zwei Jahre, bei Vorliegen von Risikofaktoren</a:t>
            </a:r>
          </a:p>
        </p:txBody>
      </p:sp>
      <p:sp>
        <p:nvSpPr>
          <p:cNvPr id="47" name="Rechteck: abgerundete Ecken 46">
            <a:extLst>
              <a:ext uri="{FF2B5EF4-FFF2-40B4-BE49-F238E27FC236}">
                <a16:creationId xmlns:a16="http://schemas.microsoft.com/office/drawing/2014/main" id="{52F402DE-021C-40D3-5296-9F1B3195395C}"/>
              </a:ext>
            </a:extLst>
          </p:cNvPr>
          <p:cNvSpPr/>
          <p:nvPr userDrawn="1"/>
        </p:nvSpPr>
        <p:spPr>
          <a:xfrm>
            <a:off x="2415603" y="2131600"/>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Allgemeine Vorsorge</a:t>
            </a:r>
          </a:p>
        </p:txBody>
      </p:sp>
      <p:sp>
        <p:nvSpPr>
          <p:cNvPr id="48" name="Rechteck: abgerundete Ecken 47">
            <a:extLst>
              <a:ext uri="{FF2B5EF4-FFF2-40B4-BE49-F238E27FC236}">
                <a16:creationId xmlns:a16="http://schemas.microsoft.com/office/drawing/2014/main" id="{BF66157F-1A3E-42F7-7E8A-A7FB8A6658BB}"/>
              </a:ext>
            </a:extLst>
          </p:cNvPr>
          <p:cNvSpPr/>
          <p:nvPr userDrawn="1"/>
        </p:nvSpPr>
        <p:spPr>
          <a:xfrm>
            <a:off x="2415602" y="3189106"/>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Krebsvorsorge</a:t>
            </a:r>
            <a:r>
              <a:rPr lang="de-DE" sz="1600" b="0" dirty="0">
                <a:solidFill>
                  <a:schemeClr val="tx1"/>
                </a:solidFill>
                <a:latin typeface="Bahnschrift" panose="020B0502040204020203" pitchFamily="34" charset="0"/>
                <a:cs typeface="Helvetica" panose="020B0604020202020204" pitchFamily="34" charset="0"/>
              </a:rPr>
              <a:t> (über Regelleistungen hinausgehend)</a:t>
            </a:r>
            <a:endParaRPr lang="de-DE" sz="1600" b="1" dirty="0">
              <a:solidFill>
                <a:schemeClr val="tx1"/>
              </a:solidFill>
              <a:latin typeface="Bahnschrift" panose="020B0502040204020203" pitchFamily="34" charset="0"/>
              <a:cs typeface="Helvetica" panose="020B0604020202020204" pitchFamily="34" charset="0"/>
            </a:endParaRPr>
          </a:p>
        </p:txBody>
      </p:sp>
      <p:sp>
        <p:nvSpPr>
          <p:cNvPr id="49" name="Rechteck: abgerundete Ecken 48">
            <a:extLst>
              <a:ext uri="{FF2B5EF4-FFF2-40B4-BE49-F238E27FC236}">
                <a16:creationId xmlns:a16="http://schemas.microsoft.com/office/drawing/2014/main" id="{FF563446-7347-244B-57BD-7343EAF2EFB6}"/>
              </a:ext>
            </a:extLst>
          </p:cNvPr>
          <p:cNvSpPr>
            <a:spLocks/>
          </p:cNvSpPr>
          <p:nvPr userDrawn="1"/>
        </p:nvSpPr>
        <p:spPr>
          <a:xfrm>
            <a:off x="2415602" y="369523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Hautkrebsscreening für unter 35-Jährige: alle zwei Jahre, bei Vorliegen von Risikofaktoren</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0" name="Rechteck: abgerundete Ecken 49">
            <a:extLst>
              <a:ext uri="{FF2B5EF4-FFF2-40B4-BE49-F238E27FC236}">
                <a16:creationId xmlns:a16="http://schemas.microsoft.com/office/drawing/2014/main" id="{68F04C3E-5E5D-5029-AF89-2BB83F07FF36}"/>
              </a:ext>
            </a:extLst>
          </p:cNvPr>
          <p:cNvSpPr>
            <a:spLocks/>
          </p:cNvSpPr>
          <p:nvPr userDrawn="1"/>
        </p:nvSpPr>
        <p:spPr>
          <a:xfrm>
            <a:off x="2415602" y="414010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Brustkrebsfrüherkennung: Zuschuss von max. 60 Euro für eine Tastuntersuchung pro Jahr</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1" name="Rechteck: abgerundete Ecken 50">
            <a:extLst>
              <a:ext uri="{FF2B5EF4-FFF2-40B4-BE49-F238E27FC236}">
                <a16:creationId xmlns:a16="http://schemas.microsoft.com/office/drawing/2014/main" id="{63AC33AA-F6C2-237B-35F5-E5599D66EBBD}"/>
              </a:ext>
            </a:extLst>
          </p:cNvPr>
          <p:cNvSpPr>
            <a:spLocks/>
          </p:cNvSpPr>
          <p:nvPr userDrawn="1"/>
        </p:nvSpPr>
        <p:spPr>
          <a:xfrm>
            <a:off x="2415602" y="458497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Darmkrebsfrüherkennung: Kostenübernahme für einen Stuhltest alle zwei Jahre</a:t>
            </a:r>
          </a:p>
        </p:txBody>
      </p:sp>
      <p:sp>
        <p:nvSpPr>
          <p:cNvPr id="52" name="Rechteck: abgerundete Ecken 51">
            <a:extLst>
              <a:ext uri="{FF2B5EF4-FFF2-40B4-BE49-F238E27FC236}">
                <a16:creationId xmlns:a16="http://schemas.microsoft.com/office/drawing/2014/main" id="{302BA122-1CC1-8022-C975-B45747D81585}"/>
              </a:ext>
            </a:extLst>
          </p:cNvPr>
          <p:cNvSpPr/>
          <p:nvPr userDrawn="1"/>
        </p:nvSpPr>
        <p:spPr>
          <a:xfrm>
            <a:off x="2415602" y="5106936"/>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Impfungen</a:t>
            </a:r>
          </a:p>
        </p:txBody>
      </p:sp>
      <p:sp>
        <p:nvSpPr>
          <p:cNvPr id="53" name="Rechteck: abgerundete Ecken 52">
            <a:extLst>
              <a:ext uri="{FF2B5EF4-FFF2-40B4-BE49-F238E27FC236}">
                <a16:creationId xmlns:a16="http://schemas.microsoft.com/office/drawing/2014/main" id="{89D160D3-868E-A997-2234-EFA34F5BC09B}"/>
              </a:ext>
            </a:extLst>
          </p:cNvPr>
          <p:cNvSpPr>
            <a:spLocks/>
          </p:cNvSpPr>
          <p:nvPr userDrawn="1"/>
        </p:nvSpPr>
        <p:spPr>
          <a:xfrm>
            <a:off x="2415602" y="561306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Reiseschutzimpfungen: volle Kostenübernahme für empfohlene Impfungen, zusätzlich für Malaria</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4" name="Rechteck: abgerundete Ecken 53">
            <a:extLst>
              <a:ext uri="{FF2B5EF4-FFF2-40B4-BE49-F238E27FC236}">
                <a16:creationId xmlns:a16="http://schemas.microsoft.com/office/drawing/2014/main" id="{6F0AF0C6-C5F3-1DC2-5002-C774289BF4A4}"/>
              </a:ext>
            </a:extLst>
          </p:cNvPr>
          <p:cNvSpPr>
            <a:spLocks/>
          </p:cNvSpPr>
          <p:nvPr userDrawn="1"/>
        </p:nvSpPr>
        <p:spPr>
          <a:xfrm>
            <a:off x="2415602" y="605793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FSME-Schutzimpfung: volle Kostenübernahme für alle Versicherten</a:t>
            </a:r>
          </a:p>
        </p:txBody>
      </p:sp>
      <p:sp>
        <p:nvSpPr>
          <p:cNvPr id="55" name="Rechteck: abgerundete Ecken 54">
            <a:extLst>
              <a:ext uri="{FF2B5EF4-FFF2-40B4-BE49-F238E27FC236}">
                <a16:creationId xmlns:a16="http://schemas.microsoft.com/office/drawing/2014/main" id="{32E651D7-D16C-FF6F-26DF-3358E75B73CA}"/>
              </a:ext>
            </a:extLst>
          </p:cNvPr>
          <p:cNvSpPr>
            <a:spLocks/>
          </p:cNvSpPr>
          <p:nvPr userDrawn="1"/>
        </p:nvSpPr>
        <p:spPr>
          <a:xfrm>
            <a:off x="2415602" y="650280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Grippeschutzimpfung: volle Kostenübernahme für alle Versicherten</a:t>
            </a:r>
          </a:p>
        </p:txBody>
      </p:sp>
      <p:pic>
        <p:nvPicPr>
          <p:cNvPr id="57" name="Grafik 56">
            <a:extLst>
              <a:ext uri="{FF2B5EF4-FFF2-40B4-BE49-F238E27FC236}">
                <a16:creationId xmlns:a16="http://schemas.microsoft.com/office/drawing/2014/main" id="{6A216FA2-17E3-7F9B-CE74-6003C3E50D6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2" name="Rechteck: abgerundete Ecken 1">
            <a:extLst>
              <a:ext uri="{FF2B5EF4-FFF2-40B4-BE49-F238E27FC236}">
                <a16:creationId xmlns:a16="http://schemas.microsoft.com/office/drawing/2014/main" id="{5DCB2355-76BD-8A42-3A83-700F7471592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KKA-6</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4/4</a:t>
            </a:r>
          </a:p>
        </p:txBody>
      </p:sp>
    </p:spTree>
    <p:extLst>
      <p:ext uri="{BB962C8B-B14F-4D97-AF65-F5344CB8AC3E}">
        <p14:creationId xmlns:p14="http://schemas.microsoft.com/office/powerpoint/2010/main" val="393968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KA-7 1/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AC3ED732-4C7D-8040-2F4B-451A59E0ACBE}"/>
              </a:ext>
            </a:extLst>
          </p:cNvPr>
          <p:cNvSpPr>
            <a:spLocks/>
          </p:cNvSpPr>
          <p:nvPr userDrawn="1"/>
        </p:nvSpPr>
        <p:spPr>
          <a:xfrm>
            <a:off x="2404532" y="2598415"/>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Aktueller Zusatzbeitrag: 1,8 % </a:t>
            </a:r>
          </a:p>
        </p:txBody>
      </p:sp>
      <p:sp>
        <p:nvSpPr>
          <p:cNvPr id="6" name="Rechteck: abgerundete Ecken 5">
            <a:extLst>
              <a:ext uri="{FF2B5EF4-FFF2-40B4-BE49-F238E27FC236}">
                <a16:creationId xmlns:a16="http://schemas.microsoft.com/office/drawing/2014/main" id="{B2393558-84BC-DC47-0A4D-688248B28128}"/>
              </a:ext>
            </a:extLst>
          </p:cNvPr>
          <p:cNvSpPr/>
          <p:nvPr userDrawn="1"/>
        </p:nvSpPr>
        <p:spPr>
          <a:xfrm>
            <a:off x="2404532" y="2092285"/>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Kosten</a:t>
            </a:r>
          </a:p>
        </p:txBody>
      </p:sp>
      <p:sp>
        <p:nvSpPr>
          <p:cNvPr id="7" name="Rechteck: abgerundete Ecken 6">
            <a:extLst>
              <a:ext uri="{FF2B5EF4-FFF2-40B4-BE49-F238E27FC236}">
                <a16:creationId xmlns:a16="http://schemas.microsoft.com/office/drawing/2014/main" id="{967E704B-1949-BE78-90F0-E9BC58FE5641}"/>
              </a:ext>
            </a:extLst>
          </p:cNvPr>
          <p:cNvSpPr>
            <a:spLocks/>
          </p:cNvSpPr>
          <p:nvPr userDrawn="1"/>
        </p:nvSpPr>
        <p:spPr>
          <a:xfrm>
            <a:off x="2404532" y="304408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Letzte Beitragserhöhung: 2024 (zwei Erhöhungen in den letzten vier Jahren) </a:t>
            </a:r>
          </a:p>
        </p:txBody>
      </p:sp>
      <p:sp>
        <p:nvSpPr>
          <p:cNvPr id="8" name="Rechteck: abgerundete Ecken 7">
            <a:extLst>
              <a:ext uri="{FF2B5EF4-FFF2-40B4-BE49-F238E27FC236}">
                <a16:creationId xmlns:a16="http://schemas.microsoft.com/office/drawing/2014/main" id="{5EE62E90-4DED-C227-A5E1-2E64E6AA1DDC}"/>
              </a:ext>
            </a:extLst>
          </p:cNvPr>
          <p:cNvSpPr/>
          <p:nvPr userDrawn="1"/>
        </p:nvSpPr>
        <p:spPr>
          <a:xfrm>
            <a:off x="2404532" y="3566243"/>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Bonusprogramm</a:t>
            </a:r>
          </a:p>
        </p:txBody>
      </p:sp>
      <p:sp>
        <p:nvSpPr>
          <p:cNvPr id="9" name="Rechteck: abgerundete Ecken 8">
            <a:extLst>
              <a:ext uri="{FF2B5EF4-FFF2-40B4-BE49-F238E27FC236}">
                <a16:creationId xmlns:a16="http://schemas.microsoft.com/office/drawing/2014/main" id="{E5E84481-01A7-B1F4-64A7-5126418CAE5B}"/>
              </a:ext>
            </a:extLst>
          </p:cNvPr>
          <p:cNvSpPr>
            <a:spLocks/>
          </p:cNvSpPr>
          <p:nvPr userDrawn="1"/>
        </p:nvSpPr>
        <p:spPr>
          <a:xfrm>
            <a:off x="2404532" y="407237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Krebsvorsorge: 10 Euro</a:t>
            </a:r>
          </a:p>
        </p:txBody>
      </p:sp>
      <p:sp>
        <p:nvSpPr>
          <p:cNvPr id="11" name="Rechteck: abgerundete Ecken 10">
            <a:extLst>
              <a:ext uri="{FF2B5EF4-FFF2-40B4-BE49-F238E27FC236}">
                <a16:creationId xmlns:a16="http://schemas.microsoft.com/office/drawing/2014/main" id="{D8D1A366-BE99-C7AE-AAA0-8504A4C40F44}"/>
              </a:ext>
            </a:extLst>
          </p:cNvPr>
          <p:cNvSpPr>
            <a:spLocks/>
          </p:cNvSpPr>
          <p:nvPr userDrawn="1"/>
        </p:nvSpPr>
        <p:spPr>
          <a:xfrm>
            <a:off x="2404532" y="451724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jährliche Zahnkontrolle: 10 Euro </a:t>
            </a:r>
          </a:p>
        </p:txBody>
      </p:sp>
      <p:sp>
        <p:nvSpPr>
          <p:cNvPr id="12" name="Rechteck: abgerundete Ecken 11">
            <a:extLst>
              <a:ext uri="{FF2B5EF4-FFF2-40B4-BE49-F238E27FC236}">
                <a16:creationId xmlns:a16="http://schemas.microsoft.com/office/drawing/2014/main" id="{F2ACFDA2-793C-4FDA-EA3A-FF72630F7B45}"/>
              </a:ext>
            </a:extLst>
          </p:cNvPr>
          <p:cNvSpPr>
            <a:spLocks/>
          </p:cNvSpPr>
          <p:nvPr userDrawn="1"/>
        </p:nvSpPr>
        <p:spPr>
          <a:xfrm>
            <a:off x="2404532" y="4962107"/>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Mitgliedschaft im Fitnessstudio oder Sportverein: -</a:t>
            </a:r>
          </a:p>
        </p:txBody>
      </p:sp>
      <p:sp>
        <p:nvSpPr>
          <p:cNvPr id="13" name="Rechteck: abgerundete Ecken 12">
            <a:extLst>
              <a:ext uri="{FF2B5EF4-FFF2-40B4-BE49-F238E27FC236}">
                <a16:creationId xmlns:a16="http://schemas.microsoft.com/office/drawing/2014/main" id="{EEE6EC57-1EAD-75CA-6CDD-E4319E316947}"/>
              </a:ext>
            </a:extLst>
          </p:cNvPr>
          <p:cNvSpPr>
            <a:spLocks/>
          </p:cNvSpPr>
          <p:nvPr userDrawn="1"/>
        </p:nvSpPr>
        <p:spPr>
          <a:xfrm>
            <a:off x="2404532" y="540697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Impfungen: 5 Euro pro vollständiger Immunisierung</a:t>
            </a:r>
          </a:p>
        </p:txBody>
      </p:sp>
      <p:sp>
        <p:nvSpPr>
          <p:cNvPr id="14" name="Rechteck: abgerundete Ecken 13">
            <a:extLst>
              <a:ext uri="{FF2B5EF4-FFF2-40B4-BE49-F238E27FC236}">
                <a16:creationId xmlns:a16="http://schemas.microsoft.com/office/drawing/2014/main" id="{279AF2AA-6390-F2A3-8F12-4FCA0D9F1FFB}"/>
              </a:ext>
            </a:extLst>
          </p:cNvPr>
          <p:cNvSpPr>
            <a:spLocks/>
          </p:cNvSpPr>
          <p:nvPr userDrawn="1"/>
        </p:nvSpPr>
        <p:spPr>
          <a:xfrm>
            <a:off x="2404532" y="5851841"/>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Vitalwerte im Normbereich (z. B. Blutdruck): -</a:t>
            </a:r>
          </a:p>
        </p:txBody>
      </p:sp>
      <p:pic>
        <p:nvPicPr>
          <p:cNvPr id="10" name="Grafik 9">
            <a:extLst>
              <a:ext uri="{FF2B5EF4-FFF2-40B4-BE49-F238E27FC236}">
                <a16:creationId xmlns:a16="http://schemas.microsoft.com/office/drawing/2014/main" id="{8421F6BC-F275-1017-5A69-04197A4AFE70}"/>
              </a:ext>
            </a:extLst>
          </p:cNvPr>
          <p:cNvPicPr>
            <a:picLocks noChangeAspect="1"/>
          </p:cNvPicPr>
          <p:nvPr userDrawn="1"/>
        </p:nvPicPr>
        <p:blipFill>
          <a:blip r:embed="rId2"/>
          <a:stretch>
            <a:fillRect/>
          </a:stretch>
        </p:blipFill>
        <p:spPr>
          <a:xfrm>
            <a:off x="295797" y="1951433"/>
            <a:ext cx="2057824" cy="1094388"/>
          </a:xfrm>
          <a:prstGeom prst="rect">
            <a:avLst/>
          </a:prstGeom>
        </p:spPr>
      </p:pic>
      <p:pic>
        <p:nvPicPr>
          <p:cNvPr id="15" name="Grafik 14">
            <a:extLst>
              <a:ext uri="{FF2B5EF4-FFF2-40B4-BE49-F238E27FC236}">
                <a16:creationId xmlns:a16="http://schemas.microsoft.com/office/drawing/2014/main" id="{F5BA9D5B-9FB1-FA72-F93F-D4F9EE100C9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16" name="Rechteck: abgerundete Ecken 1">
            <a:extLst>
              <a:ext uri="{FF2B5EF4-FFF2-40B4-BE49-F238E27FC236}">
                <a16:creationId xmlns:a16="http://schemas.microsoft.com/office/drawing/2014/main" id="{0C61EA60-5F72-E3FB-1524-E6DF03F0E1E4}"/>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KKA-7</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1/4</a:t>
            </a:r>
          </a:p>
        </p:txBody>
      </p:sp>
    </p:spTree>
    <p:extLst>
      <p:ext uri="{BB962C8B-B14F-4D97-AF65-F5344CB8AC3E}">
        <p14:creationId xmlns:p14="http://schemas.microsoft.com/office/powerpoint/2010/main" val="4197803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KA-7 2/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37" name="Rechteck: abgerundete Ecken 36">
            <a:extLst>
              <a:ext uri="{FF2B5EF4-FFF2-40B4-BE49-F238E27FC236}">
                <a16:creationId xmlns:a16="http://schemas.microsoft.com/office/drawing/2014/main" id="{27C62E93-FBFF-48F2-DA6E-F281783A793D}"/>
              </a:ext>
            </a:extLst>
          </p:cNvPr>
          <p:cNvSpPr/>
          <p:nvPr userDrawn="1"/>
        </p:nvSpPr>
        <p:spPr>
          <a:xfrm>
            <a:off x="2404532" y="2102602"/>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Service</a:t>
            </a:r>
          </a:p>
        </p:txBody>
      </p:sp>
      <p:sp>
        <p:nvSpPr>
          <p:cNvPr id="38" name="Rechteck: abgerundete Ecken 37">
            <a:extLst>
              <a:ext uri="{FF2B5EF4-FFF2-40B4-BE49-F238E27FC236}">
                <a16:creationId xmlns:a16="http://schemas.microsoft.com/office/drawing/2014/main" id="{4B3BB171-A68A-5FBB-D762-C5E19AE9AE0F}"/>
              </a:ext>
            </a:extLst>
          </p:cNvPr>
          <p:cNvSpPr>
            <a:spLocks/>
          </p:cNvSpPr>
          <p:nvPr userDrawn="1"/>
        </p:nvSpPr>
        <p:spPr>
          <a:xfrm>
            <a:off x="2404532" y="2608732"/>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Geschäftsstellen bundesweit: über 300 in allen Bundesländern</a:t>
            </a:r>
          </a:p>
        </p:txBody>
      </p:sp>
      <p:sp>
        <p:nvSpPr>
          <p:cNvPr id="39" name="Rechteck: abgerundete Ecken 38">
            <a:extLst>
              <a:ext uri="{FF2B5EF4-FFF2-40B4-BE49-F238E27FC236}">
                <a16:creationId xmlns:a16="http://schemas.microsoft.com/office/drawing/2014/main" id="{6B1EB605-D635-AE8E-44F8-AA20088CF5A6}"/>
              </a:ext>
            </a:extLst>
          </p:cNvPr>
          <p:cNvSpPr>
            <a:spLocks/>
          </p:cNvSpPr>
          <p:nvPr userDrawn="1"/>
        </p:nvSpPr>
        <p:spPr>
          <a:xfrm>
            <a:off x="2404532" y="3053599"/>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Service-Hotline: Mo–So: 8–20 Uhr durch Fachpersonal, sonst 24/7 Callcenter</a:t>
            </a:r>
          </a:p>
        </p:txBody>
      </p:sp>
      <p:sp>
        <p:nvSpPr>
          <p:cNvPr id="40" name="Rechteck: abgerundete Ecken 39">
            <a:extLst>
              <a:ext uri="{FF2B5EF4-FFF2-40B4-BE49-F238E27FC236}">
                <a16:creationId xmlns:a16="http://schemas.microsoft.com/office/drawing/2014/main" id="{F995596F-35AD-2CBD-91D8-A093831D290B}"/>
              </a:ext>
            </a:extLst>
          </p:cNvPr>
          <p:cNvSpPr>
            <a:spLocks/>
          </p:cNvSpPr>
          <p:nvPr userDrawn="1"/>
        </p:nvSpPr>
        <p:spPr>
          <a:xfrm>
            <a:off x="2404532" y="349846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Medizinische Telefonberatung: 24/7 durch Ärzte und medizinisches Fachpersonal</a:t>
            </a:r>
          </a:p>
        </p:txBody>
      </p:sp>
      <p:sp>
        <p:nvSpPr>
          <p:cNvPr id="41" name="Rechteck: abgerundete Ecken 40">
            <a:extLst>
              <a:ext uri="{FF2B5EF4-FFF2-40B4-BE49-F238E27FC236}">
                <a16:creationId xmlns:a16="http://schemas.microsoft.com/office/drawing/2014/main" id="{C4E31CA4-FCFF-10FC-7DC8-2CD8D7085CC1}"/>
              </a:ext>
            </a:extLst>
          </p:cNvPr>
          <p:cNvSpPr>
            <a:spLocks/>
          </p:cNvSpPr>
          <p:nvPr userDrawn="1"/>
        </p:nvSpPr>
        <p:spPr>
          <a:xfrm>
            <a:off x="2404532" y="394333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Vermittlung von Facharztterminen: 24/7 durch externen Dienstleister</a:t>
            </a:r>
          </a:p>
        </p:txBody>
      </p:sp>
      <p:sp>
        <p:nvSpPr>
          <p:cNvPr id="42" name="Rechteck: abgerundete Ecken 41">
            <a:extLst>
              <a:ext uri="{FF2B5EF4-FFF2-40B4-BE49-F238E27FC236}">
                <a16:creationId xmlns:a16="http://schemas.microsoft.com/office/drawing/2014/main" id="{F378D365-08D4-0349-21BB-22392D503626}"/>
              </a:ext>
            </a:extLst>
          </p:cNvPr>
          <p:cNvSpPr>
            <a:spLocks/>
          </p:cNvSpPr>
          <p:nvPr userDrawn="1"/>
        </p:nvSpPr>
        <p:spPr>
          <a:xfrm>
            <a:off x="2404532" y="438820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Online-Geschäftsstelle: ja, mit Möglichkeit, Rechnungen einzureichen</a:t>
            </a:r>
          </a:p>
        </p:txBody>
      </p:sp>
      <p:sp>
        <p:nvSpPr>
          <p:cNvPr id="43" name="Rechteck: abgerundete Ecken 42">
            <a:extLst>
              <a:ext uri="{FF2B5EF4-FFF2-40B4-BE49-F238E27FC236}">
                <a16:creationId xmlns:a16="http://schemas.microsoft.com/office/drawing/2014/main" id="{E65A18EA-B271-4B74-0732-F42999DB3C02}"/>
              </a:ext>
            </a:extLst>
          </p:cNvPr>
          <p:cNvSpPr>
            <a:spLocks/>
          </p:cNvSpPr>
          <p:nvPr userDrawn="1"/>
        </p:nvSpPr>
        <p:spPr>
          <a:xfrm>
            <a:off x="2404532" y="5406171"/>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Sportmedizinische Untersuchung: Erstattung von 80 % der Kosten, max. 60 Euro alle zwei Jahre</a:t>
            </a:r>
          </a:p>
        </p:txBody>
      </p:sp>
      <p:sp>
        <p:nvSpPr>
          <p:cNvPr id="44" name="Rechteck: abgerundete Ecken 43">
            <a:extLst>
              <a:ext uri="{FF2B5EF4-FFF2-40B4-BE49-F238E27FC236}">
                <a16:creationId xmlns:a16="http://schemas.microsoft.com/office/drawing/2014/main" id="{7E62B8C8-D647-EA0A-7881-19FBA152BBB2}"/>
              </a:ext>
            </a:extLst>
          </p:cNvPr>
          <p:cNvSpPr/>
          <p:nvPr userDrawn="1"/>
        </p:nvSpPr>
        <p:spPr>
          <a:xfrm>
            <a:off x="2404532" y="4900041"/>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Sport und Bewegung</a:t>
            </a:r>
          </a:p>
        </p:txBody>
      </p:sp>
      <p:sp>
        <p:nvSpPr>
          <p:cNvPr id="45" name="Rechteck: abgerundete Ecken 44">
            <a:extLst>
              <a:ext uri="{FF2B5EF4-FFF2-40B4-BE49-F238E27FC236}">
                <a16:creationId xmlns:a16="http://schemas.microsoft.com/office/drawing/2014/main" id="{D095D236-4777-44B5-2CCA-43CEFB244E37}"/>
              </a:ext>
            </a:extLst>
          </p:cNvPr>
          <p:cNvSpPr>
            <a:spLocks/>
          </p:cNvSpPr>
          <p:nvPr userDrawn="1"/>
        </p:nvSpPr>
        <p:spPr>
          <a:xfrm>
            <a:off x="2404532" y="585184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Sport- und Gesundheitskurse: Zuschuss von 50 Euro zu einem Kurs pro Jahr</a:t>
            </a:r>
          </a:p>
        </p:txBody>
      </p:sp>
      <p:pic>
        <p:nvPicPr>
          <p:cNvPr id="2" name="Grafik 1">
            <a:extLst>
              <a:ext uri="{FF2B5EF4-FFF2-40B4-BE49-F238E27FC236}">
                <a16:creationId xmlns:a16="http://schemas.microsoft.com/office/drawing/2014/main" id="{26CB0161-067F-52D4-5EB3-A61A1D0D76F6}"/>
              </a:ext>
            </a:extLst>
          </p:cNvPr>
          <p:cNvPicPr>
            <a:picLocks noChangeAspect="1"/>
          </p:cNvPicPr>
          <p:nvPr userDrawn="1"/>
        </p:nvPicPr>
        <p:blipFill>
          <a:blip r:embed="rId2"/>
          <a:stretch>
            <a:fillRect/>
          </a:stretch>
        </p:blipFill>
        <p:spPr>
          <a:xfrm>
            <a:off x="295797" y="1951433"/>
            <a:ext cx="2057824" cy="1094388"/>
          </a:xfrm>
          <a:prstGeom prst="rect">
            <a:avLst/>
          </a:prstGeom>
        </p:spPr>
      </p:pic>
      <p:pic>
        <p:nvPicPr>
          <p:cNvPr id="5" name="Grafik 4">
            <a:extLst>
              <a:ext uri="{FF2B5EF4-FFF2-40B4-BE49-F238E27FC236}">
                <a16:creationId xmlns:a16="http://schemas.microsoft.com/office/drawing/2014/main" id="{882EE0ED-EC2E-2249-3505-0510F34979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7" name="Rechteck: abgerundete Ecken 1">
            <a:extLst>
              <a:ext uri="{FF2B5EF4-FFF2-40B4-BE49-F238E27FC236}">
                <a16:creationId xmlns:a16="http://schemas.microsoft.com/office/drawing/2014/main" id="{EE60AD65-C7ED-951C-DDEF-F55FD7AE8DD1}"/>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KKA-7</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2/4</a:t>
            </a:r>
          </a:p>
        </p:txBody>
      </p:sp>
    </p:spTree>
    <p:extLst>
      <p:ext uri="{BB962C8B-B14F-4D97-AF65-F5344CB8AC3E}">
        <p14:creationId xmlns:p14="http://schemas.microsoft.com/office/powerpoint/2010/main" val="1822729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KA-7 3/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14" name="Rechteck: abgerundete Ecken 13">
            <a:extLst>
              <a:ext uri="{FF2B5EF4-FFF2-40B4-BE49-F238E27FC236}">
                <a16:creationId xmlns:a16="http://schemas.microsoft.com/office/drawing/2014/main" id="{C4B336E9-6DE9-3579-33C4-219EEF7DCC7B}"/>
              </a:ext>
            </a:extLst>
          </p:cNvPr>
          <p:cNvSpPr/>
          <p:nvPr userDrawn="1"/>
        </p:nvSpPr>
        <p:spPr>
          <a:xfrm>
            <a:off x="2404532" y="2103259"/>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Zahngesundheit</a:t>
            </a:r>
          </a:p>
        </p:txBody>
      </p:sp>
      <p:sp>
        <p:nvSpPr>
          <p:cNvPr id="15" name="Rechteck: abgerundete Ecken 14">
            <a:extLst>
              <a:ext uri="{FF2B5EF4-FFF2-40B4-BE49-F238E27FC236}">
                <a16:creationId xmlns:a16="http://schemas.microsoft.com/office/drawing/2014/main" id="{81F67725-50CF-F5F2-4D11-85E3A5E90EA4}"/>
              </a:ext>
            </a:extLst>
          </p:cNvPr>
          <p:cNvSpPr>
            <a:spLocks/>
          </p:cNvSpPr>
          <p:nvPr userDrawn="1"/>
        </p:nvSpPr>
        <p:spPr>
          <a:xfrm>
            <a:off x="2404532" y="2609389"/>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Zuschuss zur professionellen Zahnreinigung: 25 Euro je Zahnreinigung, max. zwei pro Jahr</a:t>
            </a:r>
          </a:p>
        </p:txBody>
      </p:sp>
      <p:sp>
        <p:nvSpPr>
          <p:cNvPr id="16" name="Rechteck: abgerundete Ecken 15">
            <a:extLst>
              <a:ext uri="{FF2B5EF4-FFF2-40B4-BE49-F238E27FC236}">
                <a16:creationId xmlns:a16="http://schemas.microsoft.com/office/drawing/2014/main" id="{E28B7A86-E758-D116-A43C-8C813FF2468C}"/>
              </a:ext>
            </a:extLst>
          </p:cNvPr>
          <p:cNvSpPr>
            <a:spLocks/>
          </p:cNvSpPr>
          <p:nvPr userDrawn="1"/>
        </p:nvSpPr>
        <p:spPr>
          <a:xfrm>
            <a:off x="2404532" y="305425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Vergünstigter Zahnersatz: ja, bei vollständigem Bonusheft</a:t>
            </a:r>
          </a:p>
        </p:txBody>
      </p:sp>
      <p:sp>
        <p:nvSpPr>
          <p:cNvPr id="17" name="Rechteck: abgerundete Ecken 16">
            <a:extLst>
              <a:ext uri="{FF2B5EF4-FFF2-40B4-BE49-F238E27FC236}">
                <a16:creationId xmlns:a16="http://schemas.microsoft.com/office/drawing/2014/main" id="{A88EFCF9-2098-80BF-1B1F-D26CE70FF85B}"/>
              </a:ext>
            </a:extLst>
          </p:cNvPr>
          <p:cNvSpPr/>
          <p:nvPr userDrawn="1"/>
        </p:nvSpPr>
        <p:spPr>
          <a:xfrm>
            <a:off x="2404532" y="3577217"/>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Alternative Behandlungsmethoden</a:t>
            </a:r>
          </a:p>
        </p:txBody>
      </p:sp>
      <p:sp>
        <p:nvSpPr>
          <p:cNvPr id="18" name="Rechteck: abgerundete Ecken 17">
            <a:extLst>
              <a:ext uri="{FF2B5EF4-FFF2-40B4-BE49-F238E27FC236}">
                <a16:creationId xmlns:a16="http://schemas.microsoft.com/office/drawing/2014/main" id="{43B96F7A-2214-2A0D-F8E5-D87D7C21BEDD}"/>
              </a:ext>
            </a:extLst>
          </p:cNvPr>
          <p:cNvSpPr>
            <a:spLocks/>
          </p:cNvSpPr>
          <p:nvPr userDrawn="1"/>
        </p:nvSpPr>
        <p:spPr>
          <a:xfrm>
            <a:off x="2404532" y="4083347"/>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Alternative Arzneimittel: -</a:t>
            </a:r>
          </a:p>
        </p:txBody>
      </p:sp>
      <p:sp>
        <p:nvSpPr>
          <p:cNvPr id="19" name="Rechteck: abgerundete Ecken 18">
            <a:extLst>
              <a:ext uri="{FF2B5EF4-FFF2-40B4-BE49-F238E27FC236}">
                <a16:creationId xmlns:a16="http://schemas.microsoft.com/office/drawing/2014/main" id="{C4A9F667-0BE8-8A23-8DCD-CDB8832F49B7}"/>
              </a:ext>
            </a:extLst>
          </p:cNvPr>
          <p:cNvSpPr>
            <a:spLocks/>
          </p:cNvSpPr>
          <p:nvPr userDrawn="1"/>
        </p:nvSpPr>
        <p:spPr>
          <a:xfrm>
            <a:off x="2404532" y="452821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Osteopathie: Zuschuss von je max. 30 Euro für max. 3 Sitzungen pro Jahr, nach ärztlicher Verordnung</a:t>
            </a:r>
          </a:p>
        </p:txBody>
      </p:sp>
      <p:sp>
        <p:nvSpPr>
          <p:cNvPr id="20" name="Rechteck: abgerundete Ecken 19">
            <a:extLst>
              <a:ext uri="{FF2B5EF4-FFF2-40B4-BE49-F238E27FC236}">
                <a16:creationId xmlns:a16="http://schemas.microsoft.com/office/drawing/2014/main" id="{6116D1C6-4601-CD54-7D46-59E9CAECF627}"/>
              </a:ext>
            </a:extLst>
          </p:cNvPr>
          <p:cNvSpPr/>
          <p:nvPr userDrawn="1"/>
        </p:nvSpPr>
        <p:spPr>
          <a:xfrm>
            <a:off x="2404532" y="5051175"/>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Schwangerschaft und Kinder</a:t>
            </a:r>
          </a:p>
        </p:txBody>
      </p:sp>
      <p:sp>
        <p:nvSpPr>
          <p:cNvPr id="22" name="Rechteck: abgerundete Ecken 21">
            <a:extLst>
              <a:ext uri="{FF2B5EF4-FFF2-40B4-BE49-F238E27FC236}">
                <a16:creationId xmlns:a16="http://schemas.microsoft.com/office/drawing/2014/main" id="{6279CE35-94F0-A594-D76B-B7E36A9C5710}"/>
              </a:ext>
            </a:extLst>
          </p:cNvPr>
          <p:cNvSpPr>
            <a:spLocks/>
          </p:cNvSpPr>
          <p:nvPr userDrawn="1"/>
        </p:nvSpPr>
        <p:spPr>
          <a:xfrm>
            <a:off x="2404532" y="5557305"/>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Schwangerschaftsvorsorgeuntersuchung: max. 100 Euro, nach ärztlicher Empfehlung</a:t>
            </a:r>
          </a:p>
        </p:txBody>
      </p:sp>
      <p:sp>
        <p:nvSpPr>
          <p:cNvPr id="23" name="Rechteck: abgerundete Ecken 22">
            <a:extLst>
              <a:ext uri="{FF2B5EF4-FFF2-40B4-BE49-F238E27FC236}">
                <a16:creationId xmlns:a16="http://schemas.microsoft.com/office/drawing/2014/main" id="{F0669B92-DF7F-2195-010C-A1E125A353B7}"/>
              </a:ext>
            </a:extLst>
          </p:cNvPr>
          <p:cNvSpPr>
            <a:spLocks/>
          </p:cNvSpPr>
          <p:nvPr userDrawn="1"/>
        </p:nvSpPr>
        <p:spPr>
          <a:xfrm>
            <a:off x="2404532" y="6002172"/>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Hebammenberatung per Video oder Telefon: 24/7 über einen externen Dienstleister, 12 Std. Wartezeit</a:t>
            </a:r>
          </a:p>
        </p:txBody>
      </p:sp>
      <p:sp>
        <p:nvSpPr>
          <p:cNvPr id="24" name="Rechteck: abgerundete Ecken 23">
            <a:extLst>
              <a:ext uri="{FF2B5EF4-FFF2-40B4-BE49-F238E27FC236}">
                <a16:creationId xmlns:a16="http://schemas.microsoft.com/office/drawing/2014/main" id="{6F0E71E2-38CE-E5A2-7442-773135E756DC}"/>
              </a:ext>
            </a:extLst>
          </p:cNvPr>
          <p:cNvSpPr>
            <a:spLocks/>
          </p:cNvSpPr>
          <p:nvPr userDrawn="1"/>
        </p:nvSpPr>
        <p:spPr>
          <a:xfrm>
            <a:off x="2404532" y="6447039"/>
            <a:ext cx="7703666" cy="602667"/>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Zusatzleistungen für Kinder (z. B. zusätzliche Impfungen, Untersuchungen und Zahnleistungen): volle Kostenübernahme bei bestimmten Impfungen und Untersuchungen</a:t>
            </a:r>
          </a:p>
        </p:txBody>
      </p:sp>
      <p:pic>
        <p:nvPicPr>
          <p:cNvPr id="2" name="Grafik 1">
            <a:extLst>
              <a:ext uri="{FF2B5EF4-FFF2-40B4-BE49-F238E27FC236}">
                <a16:creationId xmlns:a16="http://schemas.microsoft.com/office/drawing/2014/main" id="{5B6D66F2-8C9D-83E2-48CE-698AA6B9B57F}"/>
              </a:ext>
            </a:extLst>
          </p:cNvPr>
          <p:cNvPicPr>
            <a:picLocks noChangeAspect="1"/>
          </p:cNvPicPr>
          <p:nvPr userDrawn="1"/>
        </p:nvPicPr>
        <p:blipFill>
          <a:blip r:embed="rId2"/>
          <a:stretch>
            <a:fillRect/>
          </a:stretch>
        </p:blipFill>
        <p:spPr>
          <a:xfrm>
            <a:off x="295797" y="1951433"/>
            <a:ext cx="2057824" cy="1094388"/>
          </a:xfrm>
          <a:prstGeom prst="rect">
            <a:avLst/>
          </a:prstGeom>
        </p:spPr>
      </p:pic>
      <p:pic>
        <p:nvPicPr>
          <p:cNvPr id="5" name="Grafik 4">
            <a:extLst>
              <a:ext uri="{FF2B5EF4-FFF2-40B4-BE49-F238E27FC236}">
                <a16:creationId xmlns:a16="http://schemas.microsoft.com/office/drawing/2014/main" id="{64909221-E93D-58B7-6D27-AC710624C2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7" name="Rechteck: abgerundete Ecken 1">
            <a:extLst>
              <a:ext uri="{FF2B5EF4-FFF2-40B4-BE49-F238E27FC236}">
                <a16:creationId xmlns:a16="http://schemas.microsoft.com/office/drawing/2014/main" id="{6D730883-C8D7-96CF-F957-904BA5D69EE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KKA-7</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3/4</a:t>
            </a:r>
          </a:p>
        </p:txBody>
      </p:sp>
    </p:spTree>
    <p:extLst>
      <p:ext uri="{BB962C8B-B14F-4D97-AF65-F5344CB8AC3E}">
        <p14:creationId xmlns:p14="http://schemas.microsoft.com/office/powerpoint/2010/main" val="2538126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KA-7 4/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46" name="Rechteck: abgerundete Ecken 45">
            <a:extLst>
              <a:ext uri="{FF2B5EF4-FFF2-40B4-BE49-F238E27FC236}">
                <a16:creationId xmlns:a16="http://schemas.microsoft.com/office/drawing/2014/main" id="{C2750526-5295-87DA-2230-B784EBF14A06}"/>
              </a:ext>
            </a:extLst>
          </p:cNvPr>
          <p:cNvSpPr>
            <a:spLocks/>
          </p:cNvSpPr>
          <p:nvPr userDrawn="1"/>
        </p:nvSpPr>
        <p:spPr>
          <a:xfrm>
            <a:off x="2415603" y="263773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Check-up für unter 35-Jährige: alle drei Jahre , bei Vorliegen von Risikofaktoren</a:t>
            </a:r>
          </a:p>
        </p:txBody>
      </p:sp>
      <p:sp>
        <p:nvSpPr>
          <p:cNvPr id="47" name="Rechteck: abgerundete Ecken 46">
            <a:extLst>
              <a:ext uri="{FF2B5EF4-FFF2-40B4-BE49-F238E27FC236}">
                <a16:creationId xmlns:a16="http://schemas.microsoft.com/office/drawing/2014/main" id="{52F402DE-021C-40D3-5296-9F1B3195395C}"/>
              </a:ext>
            </a:extLst>
          </p:cNvPr>
          <p:cNvSpPr/>
          <p:nvPr userDrawn="1"/>
        </p:nvSpPr>
        <p:spPr>
          <a:xfrm>
            <a:off x="2415603" y="2131600"/>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Allgemeine Vorsorge</a:t>
            </a:r>
          </a:p>
        </p:txBody>
      </p:sp>
      <p:sp>
        <p:nvSpPr>
          <p:cNvPr id="48" name="Rechteck: abgerundete Ecken 47">
            <a:extLst>
              <a:ext uri="{FF2B5EF4-FFF2-40B4-BE49-F238E27FC236}">
                <a16:creationId xmlns:a16="http://schemas.microsoft.com/office/drawing/2014/main" id="{BF66157F-1A3E-42F7-7E8A-A7FB8A6658BB}"/>
              </a:ext>
            </a:extLst>
          </p:cNvPr>
          <p:cNvSpPr/>
          <p:nvPr userDrawn="1"/>
        </p:nvSpPr>
        <p:spPr>
          <a:xfrm>
            <a:off x="2415602" y="3189106"/>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Krebsvorsorge</a:t>
            </a:r>
            <a:r>
              <a:rPr lang="de-DE" sz="1600" b="0" dirty="0">
                <a:solidFill>
                  <a:schemeClr val="tx1"/>
                </a:solidFill>
                <a:latin typeface="Bahnschrift" panose="020B0502040204020203" pitchFamily="34" charset="0"/>
                <a:cs typeface="Helvetica" panose="020B0604020202020204" pitchFamily="34" charset="0"/>
              </a:rPr>
              <a:t> (über Regelleistungen hinausgehend)</a:t>
            </a:r>
            <a:endParaRPr lang="de-DE" sz="1600" b="1" dirty="0">
              <a:solidFill>
                <a:schemeClr val="tx1"/>
              </a:solidFill>
              <a:latin typeface="Bahnschrift" panose="020B0502040204020203" pitchFamily="34" charset="0"/>
              <a:cs typeface="Helvetica" panose="020B0604020202020204" pitchFamily="34" charset="0"/>
            </a:endParaRPr>
          </a:p>
        </p:txBody>
      </p:sp>
      <p:sp>
        <p:nvSpPr>
          <p:cNvPr id="49" name="Rechteck: abgerundete Ecken 48">
            <a:extLst>
              <a:ext uri="{FF2B5EF4-FFF2-40B4-BE49-F238E27FC236}">
                <a16:creationId xmlns:a16="http://schemas.microsoft.com/office/drawing/2014/main" id="{FF563446-7347-244B-57BD-7343EAF2EFB6}"/>
              </a:ext>
            </a:extLst>
          </p:cNvPr>
          <p:cNvSpPr>
            <a:spLocks/>
          </p:cNvSpPr>
          <p:nvPr userDrawn="1"/>
        </p:nvSpPr>
        <p:spPr>
          <a:xfrm>
            <a:off x="2415602" y="369523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Hautkrebsscreening für unter 35-Jährige: alle zwei Jahre bei ausgewählten Ärzten</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0" name="Rechteck: abgerundete Ecken 49">
            <a:extLst>
              <a:ext uri="{FF2B5EF4-FFF2-40B4-BE49-F238E27FC236}">
                <a16:creationId xmlns:a16="http://schemas.microsoft.com/office/drawing/2014/main" id="{68F04C3E-5E5D-5029-AF89-2BB83F07FF36}"/>
              </a:ext>
            </a:extLst>
          </p:cNvPr>
          <p:cNvSpPr>
            <a:spLocks/>
          </p:cNvSpPr>
          <p:nvPr userDrawn="1"/>
        </p:nvSpPr>
        <p:spPr>
          <a:xfrm>
            <a:off x="2415602" y="414010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Brustkrebsfrüherkennung: Zuschuss von max. 100 Euro für eine Tastuntersuchung pro Jahr</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1" name="Rechteck: abgerundete Ecken 50">
            <a:extLst>
              <a:ext uri="{FF2B5EF4-FFF2-40B4-BE49-F238E27FC236}">
                <a16:creationId xmlns:a16="http://schemas.microsoft.com/office/drawing/2014/main" id="{63AC33AA-F6C2-237B-35F5-E5599D66EBBD}"/>
              </a:ext>
            </a:extLst>
          </p:cNvPr>
          <p:cNvSpPr>
            <a:spLocks/>
          </p:cNvSpPr>
          <p:nvPr userDrawn="1"/>
        </p:nvSpPr>
        <p:spPr>
          <a:xfrm>
            <a:off x="2415602" y="458497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Darmkrebsfrüherkennung: altersunabhängiger immunologischer Stuhltest, Kostenübernahme für Darmspiegelung bei Vorliegen von Risikofaktoren, Erstattung bis zu 150 Euro pro Jahr</a:t>
            </a:r>
          </a:p>
        </p:txBody>
      </p:sp>
      <p:sp>
        <p:nvSpPr>
          <p:cNvPr id="52" name="Rechteck: abgerundete Ecken 51">
            <a:extLst>
              <a:ext uri="{FF2B5EF4-FFF2-40B4-BE49-F238E27FC236}">
                <a16:creationId xmlns:a16="http://schemas.microsoft.com/office/drawing/2014/main" id="{302BA122-1CC1-8022-C975-B45747D81585}"/>
              </a:ext>
            </a:extLst>
          </p:cNvPr>
          <p:cNvSpPr/>
          <p:nvPr userDrawn="1"/>
        </p:nvSpPr>
        <p:spPr>
          <a:xfrm>
            <a:off x="2415602" y="5106936"/>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Impfungen</a:t>
            </a:r>
          </a:p>
        </p:txBody>
      </p:sp>
      <p:sp>
        <p:nvSpPr>
          <p:cNvPr id="53" name="Rechteck: abgerundete Ecken 52">
            <a:extLst>
              <a:ext uri="{FF2B5EF4-FFF2-40B4-BE49-F238E27FC236}">
                <a16:creationId xmlns:a16="http://schemas.microsoft.com/office/drawing/2014/main" id="{89D160D3-868E-A997-2234-EFA34F5BC09B}"/>
              </a:ext>
            </a:extLst>
          </p:cNvPr>
          <p:cNvSpPr>
            <a:spLocks/>
          </p:cNvSpPr>
          <p:nvPr userDrawn="1"/>
        </p:nvSpPr>
        <p:spPr>
          <a:xfrm>
            <a:off x="2415602" y="561306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Reiseschutzimpfungen: Zuschuss von 80 % der entstandenen Kosten</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4" name="Rechteck: abgerundete Ecken 53">
            <a:extLst>
              <a:ext uri="{FF2B5EF4-FFF2-40B4-BE49-F238E27FC236}">
                <a16:creationId xmlns:a16="http://schemas.microsoft.com/office/drawing/2014/main" id="{6F0AF0C6-C5F3-1DC2-5002-C774289BF4A4}"/>
              </a:ext>
            </a:extLst>
          </p:cNvPr>
          <p:cNvSpPr>
            <a:spLocks/>
          </p:cNvSpPr>
          <p:nvPr userDrawn="1"/>
        </p:nvSpPr>
        <p:spPr>
          <a:xfrm>
            <a:off x="2415602" y="605793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FSME-Schutzimpfung: volle Kostenübernahme für alle Versicherten</a:t>
            </a:r>
          </a:p>
        </p:txBody>
      </p:sp>
      <p:sp>
        <p:nvSpPr>
          <p:cNvPr id="55" name="Rechteck: abgerundete Ecken 54">
            <a:extLst>
              <a:ext uri="{FF2B5EF4-FFF2-40B4-BE49-F238E27FC236}">
                <a16:creationId xmlns:a16="http://schemas.microsoft.com/office/drawing/2014/main" id="{32E651D7-D16C-FF6F-26DF-3358E75B73CA}"/>
              </a:ext>
            </a:extLst>
          </p:cNvPr>
          <p:cNvSpPr>
            <a:spLocks/>
          </p:cNvSpPr>
          <p:nvPr userDrawn="1"/>
        </p:nvSpPr>
        <p:spPr>
          <a:xfrm>
            <a:off x="2415602" y="650280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Grippeschutzimpfung: volle Kostenübernahme für alle Versicherten</a:t>
            </a:r>
          </a:p>
        </p:txBody>
      </p:sp>
      <p:pic>
        <p:nvPicPr>
          <p:cNvPr id="2" name="Grafik 1">
            <a:extLst>
              <a:ext uri="{FF2B5EF4-FFF2-40B4-BE49-F238E27FC236}">
                <a16:creationId xmlns:a16="http://schemas.microsoft.com/office/drawing/2014/main" id="{0C4A4A29-1CEC-8B02-BFA8-9A364EF3F3CC}"/>
              </a:ext>
            </a:extLst>
          </p:cNvPr>
          <p:cNvPicPr>
            <a:picLocks noChangeAspect="1"/>
          </p:cNvPicPr>
          <p:nvPr userDrawn="1"/>
        </p:nvPicPr>
        <p:blipFill>
          <a:blip r:embed="rId2"/>
          <a:stretch>
            <a:fillRect/>
          </a:stretch>
        </p:blipFill>
        <p:spPr>
          <a:xfrm>
            <a:off x="295797" y="1951433"/>
            <a:ext cx="2057824" cy="1094388"/>
          </a:xfrm>
          <a:prstGeom prst="rect">
            <a:avLst/>
          </a:prstGeom>
        </p:spPr>
      </p:pic>
      <p:pic>
        <p:nvPicPr>
          <p:cNvPr id="5" name="Grafik 4">
            <a:extLst>
              <a:ext uri="{FF2B5EF4-FFF2-40B4-BE49-F238E27FC236}">
                <a16:creationId xmlns:a16="http://schemas.microsoft.com/office/drawing/2014/main" id="{3CCC94DF-DD1F-1A89-2512-E8ECDC2E3AF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7" name="Rechteck: abgerundete Ecken 1">
            <a:extLst>
              <a:ext uri="{FF2B5EF4-FFF2-40B4-BE49-F238E27FC236}">
                <a16:creationId xmlns:a16="http://schemas.microsoft.com/office/drawing/2014/main" id="{1B02A6BC-6911-E484-E40D-7A22E6A21546}"/>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KKA-7</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4/4</a:t>
            </a:r>
          </a:p>
        </p:txBody>
      </p:sp>
    </p:spTree>
    <p:extLst>
      <p:ext uri="{BB962C8B-B14F-4D97-AF65-F5344CB8AC3E}">
        <p14:creationId xmlns:p14="http://schemas.microsoft.com/office/powerpoint/2010/main" val="125559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
    <p:spTree>
      <p:nvGrpSpPr>
        <p:cNvPr id="1" name=""/>
        <p:cNvGrpSpPr/>
        <p:nvPr/>
      </p:nvGrpSpPr>
      <p:grpSpPr>
        <a:xfrm>
          <a:off x="0" y="0"/>
          <a:ext cx="0" cy="0"/>
          <a:chOff x="0" y="0"/>
          <a:chExt cx="0" cy="0"/>
        </a:xfrm>
      </p:grpSpPr>
      <p:sp>
        <p:nvSpPr>
          <p:cNvPr id="6" name="Google Shape;389;p14">
            <a:extLst>
              <a:ext uri="{FF2B5EF4-FFF2-40B4-BE49-F238E27FC236}">
                <a16:creationId xmlns:a16="http://schemas.microsoft.com/office/drawing/2014/main" id="{4BFC5BF3-6E18-015D-6685-57352B89980E}"/>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Rückblick </a:t>
            </a: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auf den Workshop „Krankenkasse“</a:t>
            </a:r>
            <a:endParaRPr kumimoji="0" lang="de-DE" sz="2800" b="0" i="0" u="none" strike="noStrike" kern="0" cap="none" spc="0" normalizeH="0" baseline="0" noProof="0" dirty="0">
              <a:ln>
                <a:noFill/>
              </a:ln>
              <a:solidFill>
                <a:srgbClr val="262626"/>
              </a:solidFill>
              <a:effectLst/>
              <a:uLnTx/>
              <a:uFillTx/>
              <a:latin typeface="Bahnschrift" panose="020B0502040204020203" pitchFamily="34" charset="0"/>
            </a:endParaRPr>
          </a:p>
        </p:txBody>
      </p:sp>
      <p:sp>
        <p:nvSpPr>
          <p:cNvPr id="2" name="Rechteck: abgerundete Ecken 1">
            <a:extLst>
              <a:ext uri="{FF2B5EF4-FFF2-40B4-BE49-F238E27FC236}">
                <a16:creationId xmlns:a16="http://schemas.microsoft.com/office/drawing/2014/main" id="{BFDF01C8-AEF8-C40A-E5E5-101C46BF256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Bahnschrift" panose="020B0502040204020203" pitchFamily="34" charset="0"/>
              </a:rPr>
              <a:t>A</a:t>
            </a:r>
          </a:p>
        </p:txBody>
      </p:sp>
    </p:spTree>
    <p:extLst>
      <p:ext uri="{BB962C8B-B14F-4D97-AF65-F5344CB8AC3E}">
        <p14:creationId xmlns:p14="http://schemas.microsoft.com/office/powerpoint/2010/main" val="6298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KA-8 1/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AC3ED732-4C7D-8040-2F4B-451A59E0ACBE}"/>
              </a:ext>
            </a:extLst>
          </p:cNvPr>
          <p:cNvSpPr>
            <a:spLocks/>
          </p:cNvSpPr>
          <p:nvPr userDrawn="1"/>
        </p:nvSpPr>
        <p:spPr>
          <a:xfrm>
            <a:off x="2404532" y="2598415"/>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Aktueller Zusatzbeitrag: 1,4 % </a:t>
            </a:r>
          </a:p>
        </p:txBody>
      </p:sp>
      <p:sp>
        <p:nvSpPr>
          <p:cNvPr id="6" name="Rechteck: abgerundete Ecken 5">
            <a:extLst>
              <a:ext uri="{FF2B5EF4-FFF2-40B4-BE49-F238E27FC236}">
                <a16:creationId xmlns:a16="http://schemas.microsoft.com/office/drawing/2014/main" id="{B2393558-84BC-DC47-0A4D-688248B28128}"/>
              </a:ext>
            </a:extLst>
          </p:cNvPr>
          <p:cNvSpPr/>
          <p:nvPr userDrawn="1"/>
        </p:nvSpPr>
        <p:spPr>
          <a:xfrm>
            <a:off x="2404532" y="2092285"/>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Kosten</a:t>
            </a:r>
          </a:p>
        </p:txBody>
      </p:sp>
      <p:sp>
        <p:nvSpPr>
          <p:cNvPr id="7" name="Rechteck: abgerundete Ecken 6">
            <a:extLst>
              <a:ext uri="{FF2B5EF4-FFF2-40B4-BE49-F238E27FC236}">
                <a16:creationId xmlns:a16="http://schemas.microsoft.com/office/drawing/2014/main" id="{967E704B-1949-BE78-90F0-E9BC58FE5641}"/>
              </a:ext>
            </a:extLst>
          </p:cNvPr>
          <p:cNvSpPr>
            <a:spLocks/>
          </p:cNvSpPr>
          <p:nvPr userDrawn="1"/>
        </p:nvSpPr>
        <p:spPr>
          <a:xfrm>
            <a:off x="2404532" y="304408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Letzte Beitragserhöhung: 2024 (eine Erhöhung in den letzten vier Jahren) </a:t>
            </a:r>
          </a:p>
        </p:txBody>
      </p:sp>
      <p:sp>
        <p:nvSpPr>
          <p:cNvPr id="8" name="Rechteck: abgerundete Ecken 7">
            <a:extLst>
              <a:ext uri="{FF2B5EF4-FFF2-40B4-BE49-F238E27FC236}">
                <a16:creationId xmlns:a16="http://schemas.microsoft.com/office/drawing/2014/main" id="{5EE62E90-4DED-C227-A5E1-2E64E6AA1DDC}"/>
              </a:ext>
            </a:extLst>
          </p:cNvPr>
          <p:cNvSpPr/>
          <p:nvPr userDrawn="1"/>
        </p:nvSpPr>
        <p:spPr>
          <a:xfrm>
            <a:off x="2404532" y="3566243"/>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Bonusprogramm</a:t>
            </a:r>
          </a:p>
        </p:txBody>
      </p:sp>
      <p:sp>
        <p:nvSpPr>
          <p:cNvPr id="9" name="Rechteck: abgerundete Ecken 8">
            <a:extLst>
              <a:ext uri="{FF2B5EF4-FFF2-40B4-BE49-F238E27FC236}">
                <a16:creationId xmlns:a16="http://schemas.microsoft.com/office/drawing/2014/main" id="{E5E84481-01A7-B1F4-64A7-5126418CAE5B}"/>
              </a:ext>
            </a:extLst>
          </p:cNvPr>
          <p:cNvSpPr>
            <a:spLocks/>
          </p:cNvSpPr>
          <p:nvPr userDrawn="1"/>
        </p:nvSpPr>
        <p:spPr>
          <a:xfrm>
            <a:off x="2404532" y="407237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Krebsvorsorge: 10 Euro je Vorsorge, max. 50 Euro im Jahr</a:t>
            </a:r>
          </a:p>
        </p:txBody>
      </p:sp>
      <p:sp>
        <p:nvSpPr>
          <p:cNvPr id="11" name="Rechteck: abgerundete Ecken 10">
            <a:extLst>
              <a:ext uri="{FF2B5EF4-FFF2-40B4-BE49-F238E27FC236}">
                <a16:creationId xmlns:a16="http://schemas.microsoft.com/office/drawing/2014/main" id="{D8D1A366-BE99-C7AE-AAA0-8504A4C40F44}"/>
              </a:ext>
            </a:extLst>
          </p:cNvPr>
          <p:cNvSpPr>
            <a:spLocks/>
          </p:cNvSpPr>
          <p:nvPr userDrawn="1"/>
        </p:nvSpPr>
        <p:spPr>
          <a:xfrm>
            <a:off x="2404532" y="451724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jährliche Zahnkontrolle: 10 Euro </a:t>
            </a:r>
          </a:p>
        </p:txBody>
      </p:sp>
      <p:sp>
        <p:nvSpPr>
          <p:cNvPr id="12" name="Rechteck: abgerundete Ecken 11">
            <a:extLst>
              <a:ext uri="{FF2B5EF4-FFF2-40B4-BE49-F238E27FC236}">
                <a16:creationId xmlns:a16="http://schemas.microsoft.com/office/drawing/2014/main" id="{F2ACFDA2-793C-4FDA-EA3A-FF72630F7B45}"/>
              </a:ext>
            </a:extLst>
          </p:cNvPr>
          <p:cNvSpPr>
            <a:spLocks/>
          </p:cNvSpPr>
          <p:nvPr userDrawn="1"/>
        </p:nvSpPr>
        <p:spPr>
          <a:xfrm>
            <a:off x="2404532" y="4962107"/>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Mitgliedschaft im Fitnessstudio oder Sportverein: -</a:t>
            </a:r>
          </a:p>
        </p:txBody>
      </p:sp>
      <p:sp>
        <p:nvSpPr>
          <p:cNvPr id="13" name="Rechteck: abgerundete Ecken 12">
            <a:extLst>
              <a:ext uri="{FF2B5EF4-FFF2-40B4-BE49-F238E27FC236}">
                <a16:creationId xmlns:a16="http://schemas.microsoft.com/office/drawing/2014/main" id="{EEE6EC57-1EAD-75CA-6CDD-E4319E316947}"/>
              </a:ext>
            </a:extLst>
          </p:cNvPr>
          <p:cNvSpPr>
            <a:spLocks/>
          </p:cNvSpPr>
          <p:nvPr userDrawn="1"/>
        </p:nvSpPr>
        <p:spPr>
          <a:xfrm>
            <a:off x="2404532" y="540697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Impfungen: 10 Euro pro vollständiger Immunisierung</a:t>
            </a:r>
          </a:p>
        </p:txBody>
      </p:sp>
      <p:sp>
        <p:nvSpPr>
          <p:cNvPr id="14" name="Rechteck: abgerundete Ecken 13">
            <a:extLst>
              <a:ext uri="{FF2B5EF4-FFF2-40B4-BE49-F238E27FC236}">
                <a16:creationId xmlns:a16="http://schemas.microsoft.com/office/drawing/2014/main" id="{279AF2AA-6390-F2A3-8F12-4FCA0D9F1FFB}"/>
              </a:ext>
            </a:extLst>
          </p:cNvPr>
          <p:cNvSpPr>
            <a:spLocks/>
          </p:cNvSpPr>
          <p:nvPr userDrawn="1"/>
        </p:nvSpPr>
        <p:spPr>
          <a:xfrm>
            <a:off x="2404532" y="5851841"/>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Vitalwerte im Normbereich (z. B. Blutdruck): -</a:t>
            </a:r>
          </a:p>
        </p:txBody>
      </p:sp>
      <p:pic>
        <p:nvPicPr>
          <p:cNvPr id="10" name="Grafik 9">
            <a:extLst>
              <a:ext uri="{FF2B5EF4-FFF2-40B4-BE49-F238E27FC236}">
                <a16:creationId xmlns:a16="http://schemas.microsoft.com/office/drawing/2014/main" id="{CDA88768-D02B-853C-2117-34D0ADCDDFC3}"/>
              </a:ext>
            </a:extLst>
          </p:cNvPr>
          <p:cNvPicPr>
            <a:picLocks noChangeAspect="1"/>
          </p:cNvPicPr>
          <p:nvPr userDrawn="1"/>
        </p:nvPicPr>
        <p:blipFill>
          <a:blip r:embed="rId2"/>
          <a:stretch>
            <a:fillRect/>
          </a:stretch>
        </p:blipFill>
        <p:spPr>
          <a:xfrm>
            <a:off x="398361" y="2092285"/>
            <a:ext cx="1852695" cy="1168530"/>
          </a:xfrm>
          <a:prstGeom prst="rect">
            <a:avLst/>
          </a:prstGeom>
        </p:spPr>
      </p:pic>
      <p:pic>
        <p:nvPicPr>
          <p:cNvPr id="15" name="Grafik 14">
            <a:extLst>
              <a:ext uri="{FF2B5EF4-FFF2-40B4-BE49-F238E27FC236}">
                <a16:creationId xmlns:a16="http://schemas.microsoft.com/office/drawing/2014/main" id="{187123C3-2C1A-4119-FFFF-37F7EF0EDD2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16" name="Rechteck: abgerundete Ecken 1">
            <a:extLst>
              <a:ext uri="{FF2B5EF4-FFF2-40B4-BE49-F238E27FC236}">
                <a16:creationId xmlns:a16="http://schemas.microsoft.com/office/drawing/2014/main" id="{F4678428-77B0-0F1C-8F88-D63235EA6DA4}"/>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KKA-8</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1/4</a:t>
            </a:r>
          </a:p>
        </p:txBody>
      </p:sp>
    </p:spTree>
    <p:extLst>
      <p:ext uri="{BB962C8B-B14F-4D97-AF65-F5344CB8AC3E}">
        <p14:creationId xmlns:p14="http://schemas.microsoft.com/office/powerpoint/2010/main" val="2813031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KA-8 2/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37" name="Rechteck: abgerundete Ecken 36">
            <a:extLst>
              <a:ext uri="{FF2B5EF4-FFF2-40B4-BE49-F238E27FC236}">
                <a16:creationId xmlns:a16="http://schemas.microsoft.com/office/drawing/2014/main" id="{27C62E93-FBFF-48F2-DA6E-F281783A793D}"/>
              </a:ext>
            </a:extLst>
          </p:cNvPr>
          <p:cNvSpPr/>
          <p:nvPr userDrawn="1"/>
        </p:nvSpPr>
        <p:spPr>
          <a:xfrm>
            <a:off x="2404532" y="2102602"/>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Service</a:t>
            </a:r>
          </a:p>
        </p:txBody>
      </p:sp>
      <p:sp>
        <p:nvSpPr>
          <p:cNvPr id="38" name="Rechteck: abgerundete Ecken 37">
            <a:extLst>
              <a:ext uri="{FF2B5EF4-FFF2-40B4-BE49-F238E27FC236}">
                <a16:creationId xmlns:a16="http://schemas.microsoft.com/office/drawing/2014/main" id="{4B3BB171-A68A-5FBB-D762-C5E19AE9AE0F}"/>
              </a:ext>
            </a:extLst>
          </p:cNvPr>
          <p:cNvSpPr>
            <a:spLocks/>
          </p:cNvSpPr>
          <p:nvPr userDrawn="1"/>
        </p:nvSpPr>
        <p:spPr>
          <a:xfrm>
            <a:off x="2404532" y="2608732"/>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Geschäftsstellen bundesweit: 50 in 12 Bundesländern</a:t>
            </a:r>
          </a:p>
        </p:txBody>
      </p:sp>
      <p:sp>
        <p:nvSpPr>
          <p:cNvPr id="39" name="Rechteck: abgerundete Ecken 38">
            <a:extLst>
              <a:ext uri="{FF2B5EF4-FFF2-40B4-BE49-F238E27FC236}">
                <a16:creationId xmlns:a16="http://schemas.microsoft.com/office/drawing/2014/main" id="{6B1EB605-D635-AE8E-44F8-AA20088CF5A6}"/>
              </a:ext>
            </a:extLst>
          </p:cNvPr>
          <p:cNvSpPr>
            <a:spLocks/>
          </p:cNvSpPr>
          <p:nvPr userDrawn="1"/>
        </p:nvSpPr>
        <p:spPr>
          <a:xfrm>
            <a:off x="2404532" y="3053599"/>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Service-Hotline: Mo–Fr: 9–16 Uhr durch Fachpersonal, sonst 24/7 Callcenter</a:t>
            </a:r>
          </a:p>
        </p:txBody>
      </p:sp>
      <p:sp>
        <p:nvSpPr>
          <p:cNvPr id="40" name="Rechteck: abgerundete Ecken 39">
            <a:extLst>
              <a:ext uri="{FF2B5EF4-FFF2-40B4-BE49-F238E27FC236}">
                <a16:creationId xmlns:a16="http://schemas.microsoft.com/office/drawing/2014/main" id="{F995596F-35AD-2CBD-91D8-A093831D290B}"/>
              </a:ext>
            </a:extLst>
          </p:cNvPr>
          <p:cNvSpPr>
            <a:spLocks/>
          </p:cNvSpPr>
          <p:nvPr userDrawn="1"/>
        </p:nvSpPr>
        <p:spPr>
          <a:xfrm>
            <a:off x="2404532" y="349846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Medizinische Telefonberatung: Mo–Fr: 9–16 Uhr durch medizinisches Personal</a:t>
            </a:r>
          </a:p>
        </p:txBody>
      </p:sp>
      <p:sp>
        <p:nvSpPr>
          <p:cNvPr id="41" name="Rechteck: abgerundete Ecken 40">
            <a:extLst>
              <a:ext uri="{FF2B5EF4-FFF2-40B4-BE49-F238E27FC236}">
                <a16:creationId xmlns:a16="http://schemas.microsoft.com/office/drawing/2014/main" id="{C4E31CA4-FCFF-10FC-7DC8-2CD8D7085CC1}"/>
              </a:ext>
            </a:extLst>
          </p:cNvPr>
          <p:cNvSpPr>
            <a:spLocks/>
          </p:cNvSpPr>
          <p:nvPr userDrawn="1"/>
        </p:nvSpPr>
        <p:spPr>
          <a:xfrm>
            <a:off x="2404532" y="394333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Vermittlung von Facharztterminen: 24/7 durch externen Dienstleister</a:t>
            </a:r>
          </a:p>
        </p:txBody>
      </p:sp>
      <p:sp>
        <p:nvSpPr>
          <p:cNvPr id="42" name="Rechteck: abgerundete Ecken 41">
            <a:extLst>
              <a:ext uri="{FF2B5EF4-FFF2-40B4-BE49-F238E27FC236}">
                <a16:creationId xmlns:a16="http://schemas.microsoft.com/office/drawing/2014/main" id="{F378D365-08D4-0349-21BB-22392D503626}"/>
              </a:ext>
            </a:extLst>
          </p:cNvPr>
          <p:cNvSpPr>
            <a:spLocks/>
          </p:cNvSpPr>
          <p:nvPr userDrawn="1"/>
        </p:nvSpPr>
        <p:spPr>
          <a:xfrm>
            <a:off x="2404532" y="438820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Online-Geschäftsstelle: ja, mit Möglichkeit, Rechnungen einzureichen</a:t>
            </a:r>
          </a:p>
        </p:txBody>
      </p:sp>
      <p:sp>
        <p:nvSpPr>
          <p:cNvPr id="43" name="Rechteck: abgerundete Ecken 42">
            <a:extLst>
              <a:ext uri="{FF2B5EF4-FFF2-40B4-BE49-F238E27FC236}">
                <a16:creationId xmlns:a16="http://schemas.microsoft.com/office/drawing/2014/main" id="{E65A18EA-B271-4B74-0732-F42999DB3C02}"/>
              </a:ext>
            </a:extLst>
          </p:cNvPr>
          <p:cNvSpPr>
            <a:spLocks/>
          </p:cNvSpPr>
          <p:nvPr userDrawn="1"/>
        </p:nvSpPr>
        <p:spPr>
          <a:xfrm>
            <a:off x="2404532" y="5406171"/>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Sportmedizinische Untersuchung: Erstattung von 50 % des Rechnungsbetrags, max. 100 Euro alle zwei Jahre</a:t>
            </a:r>
          </a:p>
        </p:txBody>
      </p:sp>
      <p:sp>
        <p:nvSpPr>
          <p:cNvPr id="44" name="Rechteck: abgerundete Ecken 43">
            <a:extLst>
              <a:ext uri="{FF2B5EF4-FFF2-40B4-BE49-F238E27FC236}">
                <a16:creationId xmlns:a16="http://schemas.microsoft.com/office/drawing/2014/main" id="{7E62B8C8-D647-EA0A-7881-19FBA152BBB2}"/>
              </a:ext>
            </a:extLst>
          </p:cNvPr>
          <p:cNvSpPr/>
          <p:nvPr userDrawn="1"/>
        </p:nvSpPr>
        <p:spPr>
          <a:xfrm>
            <a:off x="2404532" y="4900041"/>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Sport und Bewegung</a:t>
            </a:r>
          </a:p>
        </p:txBody>
      </p:sp>
      <p:sp>
        <p:nvSpPr>
          <p:cNvPr id="45" name="Rechteck: abgerundete Ecken 44">
            <a:extLst>
              <a:ext uri="{FF2B5EF4-FFF2-40B4-BE49-F238E27FC236}">
                <a16:creationId xmlns:a16="http://schemas.microsoft.com/office/drawing/2014/main" id="{D095D236-4777-44B5-2CCA-43CEFB244E37}"/>
              </a:ext>
            </a:extLst>
          </p:cNvPr>
          <p:cNvSpPr>
            <a:spLocks/>
          </p:cNvSpPr>
          <p:nvPr userDrawn="1"/>
        </p:nvSpPr>
        <p:spPr>
          <a:xfrm>
            <a:off x="2404532" y="585184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Sport- und Gesundheitskurse: Zuschuss von je 50 Euro zu max. vier Kursen pro Jahr, volle Kostenerstattung bei Kursen für Schwangere</a:t>
            </a:r>
          </a:p>
        </p:txBody>
      </p:sp>
      <p:pic>
        <p:nvPicPr>
          <p:cNvPr id="2" name="Grafik 1">
            <a:extLst>
              <a:ext uri="{FF2B5EF4-FFF2-40B4-BE49-F238E27FC236}">
                <a16:creationId xmlns:a16="http://schemas.microsoft.com/office/drawing/2014/main" id="{7BF21690-E389-A2A4-0300-37B3F475E6E6}"/>
              </a:ext>
            </a:extLst>
          </p:cNvPr>
          <p:cNvPicPr>
            <a:picLocks noChangeAspect="1"/>
          </p:cNvPicPr>
          <p:nvPr userDrawn="1"/>
        </p:nvPicPr>
        <p:blipFill>
          <a:blip r:embed="rId2"/>
          <a:stretch>
            <a:fillRect/>
          </a:stretch>
        </p:blipFill>
        <p:spPr>
          <a:xfrm>
            <a:off x="398361" y="2092285"/>
            <a:ext cx="1852695" cy="1168530"/>
          </a:xfrm>
          <a:prstGeom prst="rect">
            <a:avLst/>
          </a:prstGeom>
        </p:spPr>
      </p:pic>
      <p:pic>
        <p:nvPicPr>
          <p:cNvPr id="5" name="Grafik 4">
            <a:extLst>
              <a:ext uri="{FF2B5EF4-FFF2-40B4-BE49-F238E27FC236}">
                <a16:creationId xmlns:a16="http://schemas.microsoft.com/office/drawing/2014/main" id="{FAB8A7AB-7893-07B8-9217-69A7CACCA87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7" name="Rechteck: abgerundete Ecken 1">
            <a:extLst>
              <a:ext uri="{FF2B5EF4-FFF2-40B4-BE49-F238E27FC236}">
                <a16:creationId xmlns:a16="http://schemas.microsoft.com/office/drawing/2014/main" id="{73F04D5B-FE1F-70E8-5FF8-98154BB8A973}"/>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KKA-8</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2/4</a:t>
            </a:r>
          </a:p>
        </p:txBody>
      </p:sp>
    </p:spTree>
    <p:extLst>
      <p:ext uri="{BB962C8B-B14F-4D97-AF65-F5344CB8AC3E}">
        <p14:creationId xmlns:p14="http://schemas.microsoft.com/office/powerpoint/2010/main" val="1428151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KA-8 3/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14" name="Rechteck: abgerundete Ecken 13">
            <a:extLst>
              <a:ext uri="{FF2B5EF4-FFF2-40B4-BE49-F238E27FC236}">
                <a16:creationId xmlns:a16="http://schemas.microsoft.com/office/drawing/2014/main" id="{C4B336E9-6DE9-3579-33C4-219EEF7DCC7B}"/>
              </a:ext>
            </a:extLst>
          </p:cNvPr>
          <p:cNvSpPr/>
          <p:nvPr userDrawn="1"/>
        </p:nvSpPr>
        <p:spPr>
          <a:xfrm>
            <a:off x="2404532" y="2103259"/>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Zahngesundheit</a:t>
            </a:r>
          </a:p>
        </p:txBody>
      </p:sp>
      <p:sp>
        <p:nvSpPr>
          <p:cNvPr id="15" name="Rechteck: abgerundete Ecken 14">
            <a:extLst>
              <a:ext uri="{FF2B5EF4-FFF2-40B4-BE49-F238E27FC236}">
                <a16:creationId xmlns:a16="http://schemas.microsoft.com/office/drawing/2014/main" id="{81F67725-50CF-F5F2-4D11-85E3A5E90EA4}"/>
              </a:ext>
            </a:extLst>
          </p:cNvPr>
          <p:cNvSpPr>
            <a:spLocks/>
          </p:cNvSpPr>
          <p:nvPr userDrawn="1"/>
        </p:nvSpPr>
        <p:spPr>
          <a:xfrm>
            <a:off x="2404532" y="2609389"/>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Zuschuss zur professionellen Zahnreinigung: 50 Euro Zuschuss pro Jahr</a:t>
            </a:r>
          </a:p>
        </p:txBody>
      </p:sp>
      <p:sp>
        <p:nvSpPr>
          <p:cNvPr id="16" name="Rechteck: abgerundete Ecken 15">
            <a:extLst>
              <a:ext uri="{FF2B5EF4-FFF2-40B4-BE49-F238E27FC236}">
                <a16:creationId xmlns:a16="http://schemas.microsoft.com/office/drawing/2014/main" id="{E28B7A86-E758-D116-A43C-8C813FF2468C}"/>
              </a:ext>
            </a:extLst>
          </p:cNvPr>
          <p:cNvSpPr>
            <a:spLocks/>
          </p:cNvSpPr>
          <p:nvPr userDrawn="1"/>
        </p:nvSpPr>
        <p:spPr>
          <a:xfrm>
            <a:off x="2404532" y="305425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Vergünstigter Zahnersatz: -</a:t>
            </a:r>
          </a:p>
        </p:txBody>
      </p:sp>
      <p:sp>
        <p:nvSpPr>
          <p:cNvPr id="17" name="Rechteck: abgerundete Ecken 16">
            <a:extLst>
              <a:ext uri="{FF2B5EF4-FFF2-40B4-BE49-F238E27FC236}">
                <a16:creationId xmlns:a16="http://schemas.microsoft.com/office/drawing/2014/main" id="{A88EFCF9-2098-80BF-1B1F-D26CE70FF85B}"/>
              </a:ext>
            </a:extLst>
          </p:cNvPr>
          <p:cNvSpPr/>
          <p:nvPr userDrawn="1"/>
        </p:nvSpPr>
        <p:spPr>
          <a:xfrm>
            <a:off x="2404532" y="3577217"/>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Alternative Behandlungsmethoden</a:t>
            </a:r>
          </a:p>
        </p:txBody>
      </p:sp>
      <p:sp>
        <p:nvSpPr>
          <p:cNvPr id="18" name="Rechteck: abgerundete Ecken 17">
            <a:extLst>
              <a:ext uri="{FF2B5EF4-FFF2-40B4-BE49-F238E27FC236}">
                <a16:creationId xmlns:a16="http://schemas.microsoft.com/office/drawing/2014/main" id="{43B96F7A-2214-2A0D-F8E5-D87D7C21BEDD}"/>
              </a:ext>
            </a:extLst>
          </p:cNvPr>
          <p:cNvSpPr>
            <a:spLocks/>
          </p:cNvSpPr>
          <p:nvPr userDrawn="1"/>
        </p:nvSpPr>
        <p:spPr>
          <a:xfrm>
            <a:off x="2404532" y="4083347"/>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Alternative Arzneimittel: - </a:t>
            </a:r>
          </a:p>
        </p:txBody>
      </p:sp>
      <p:sp>
        <p:nvSpPr>
          <p:cNvPr id="19" name="Rechteck: abgerundete Ecken 18">
            <a:extLst>
              <a:ext uri="{FF2B5EF4-FFF2-40B4-BE49-F238E27FC236}">
                <a16:creationId xmlns:a16="http://schemas.microsoft.com/office/drawing/2014/main" id="{C4A9F667-0BE8-8A23-8DCD-CDB8832F49B7}"/>
              </a:ext>
            </a:extLst>
          </p:cNvPr>
          <p:cNvSpPr>
            <a:spLocks/>
          </p:cNvSpPr>
          <p:nvPr userDrawn="1"/>
        </p:nvSpPr>
        <p:spPr>
          <a:xfrm>
            <a:off x="2404532" y="452821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Osteopathie: Osteopathie: Zuschuss von max. 200 Euro pro Jahr, nur für Kinder unter einem Jahr und Schwangere</a:t>
            </a:r>
          </a:p>
        </p:txBody>
      </p:sp>
      <p:sp>
        <p:nvSpPr>
          <p:cNvPr id="20" name="Rechteck: abgerundete Ecken 19">
            <a:extLst>
              <a:ext uri="{FF2B5EF4-FFF2-40B4-BE49-F238E27FC236}">
                <a16:creationId xmlns:a16="http://schemas.microsoft.com/office/drawing/2014/main" id="{6116D1C6-4601-CD54-7D46-59E9CAECF627}"/>
              </a:ext>
            </a:extLst>
          </p:cNvPr>
          <p:cNvSpPr/>
          <p:nvPr userDrawn="1"/>
        </p:nvSpPr>
        <p:spPr>
          <a:xfrm>
            <a:off x="2404532" y="5051175"/>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Schwangerschaft und Kinder</a:t>
            </a:r>
          </a:p>
        </p:txBody>
      </p:sp>
      <p:sp>
        <p:nvSpPr>
          <p:cNvPr id="22" name="Rechteck: abgerundete Ecken 21">
            <a:extLst>
              <a:ext uri="{FF2B5EF4-FFF2-40B4-BE49-F238E27FC236}">
                <a16:creationId xmlns:a16="http://schemas.microsoft.com/office/drawing/2014/main" id="{6279CE35-94F0-A594-D76B-B7E36A9C5710}"/>
              </a:ext>
            </a:extLst>
          </p:cNvPr>
          <p:cNvSpPr>
            <a:spLocks/>
          </p:cNvSpPr>
          <p:nvPr userDrawn="1"/>
        </p:nvSpPr>
        <p:spPr>
          <a:xfrm>
            <a:off x="2404532" y="5557305"/>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Schwangerschaftsvorsorgeuntersuchung: umfassendes Programm „</a:t>
            </a:r>
            <a:r>
              <a:rPr lang="de-DE" sz="1300" b="0" dirty="0" err="1">
                <a:solidFill>
                  <a:schemeClr val="tx1"/>
                </a:solidFill>
                <a:latin typeface="Bahnschrift" panose="020B0502040204020203" pitchFamily="34" charset="0"/>
                <a:cs typeface="Helvetica" panose="020B0604020202020204" pitchFamily="34" charset="0"/>
              </a:rPr>
              <a:t>MeAndMyBaby</a:t>
            </a:r>
            <a:r>
              <a:rPr lang="de-DE" sz="1300" b="0" dirty="0">
                <a:solidFill>
                  <a:schemeClr val="tx1"/>
                </a:solidFill>
                <a:latin typeface="Bahnschrift" panose="020B0502040204020203" pitchFamily="34" charset="0"/>
                <a:cs typeface="Helvetica" panose="020B0604020202020204" pitchFamily="34" charset="0"/>
              </a:rPr>
              <a:t>“, zusätzlich bis zu 300 Euro Zuschuss für Vorsorgeuntersuchungen</a:t>
            </a:r>
          </a:p>
        </p:txBody>
      </p:sp>
      <p:sp>
        <p:nvSpPr>
          <p:cNvPr id="23" name="Rechteck: abgerundete Ecken 22">
            <a:extLst>
              <a:ext uri="{FF2B5EF4-FFF2-40B4-BE49-F238E27FC236}">
                <a16:creationId xmlns:a16="http://schemas.microsoft.com/office/drawing/2014/main" id="{F0669B92-DF7F-2195-010C-A1E125A353B7}"/>
              </a:ext>
            </a:extLst>
          </p:cNvPr>
          <p:cNvSpPr>
            <a:spLocks/>
          </p:cNvSpPr>
          <p:nvPr userDrawn="1"/>
        </p:nvSpPr>
        <p:spPr>
          <a:xfrm>
            <a:off x="2404532" y="6002172"/>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Hebammenberatung per Video oder Telefon: 24/7 über einen externen Dienstleister</a:t>
            </a:r>
          </a:p>
        </p:txBody>
      </p:sp>
      <p:sp>
        <p:nvSpPr>
          <p:cNvPr id="24" name="Rechteck: abgerundete Ecken 23">
            <a:extLst>
              <a:ext uri="{FF2B5EF4-FFF2-40B4-BE49-F238E27FC236}">
                <a16:creationId xmlns:a16="http://schemas.microsoft.com/office/drawing/2014/main" id="{6F0E71E2-38CE-E5A2-7442-773135E756DC}"/>
              </a:ext>
            </a:extLst>
          </p:cNvPr>
          <p:cNvSpPr>
            <a:spLocks/>
          </p:cNvSpPr>
          <p:nvPr userDrawn="1"/>
        </p:nvSpPr>
        <p:spPr>
          <a:xfrm>
            <a:off x="2404532" y="6447039"/>
            <a:ext cx="7703666" cy="602667"/>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Zusatzleistungen für Kinder (z. B. zusätzliche Impfungen, Untersuchungen und Zahnleistungen): umfassende Leistungen mit voller Kostenübernahme</a:t>
            </a:r>
          </a:p>
        </p:txBody>
      </p:sp>
      <p:pic>
        <p:nvPicPr>
          <p:cNvPr id="2" name="Grafik 1">
            <a:extLst>
              <a:ext uri="{FF2B5EF4-FFF2-40B4-BE49-F238E27FC236}">
                <a16:creationId xmlns:a16="http://schemas.microsoft.com/office/drawing/2014/main" id="{9DD2FD05-BA84-120E-044B-63049270BD99}"/>
              </a:ext>
            </a:extLst>
          </p:cNvPr>
          <p:cNvPicPr>
            <a:picLocks noChangeAspect="1"/>
          </p:cNvPicPr>
          <p:nvPr userDrawn="1"/>
        </p:nvPicPr>
        <p:blipFill>
          <a:blip r:embed="rId2"/>
          <a:stretch>
            <a:fillRect/>
          </a:stretch>
        </p:blipFill>
        <p:spPr>
          <a:xfrm>
            <a:off x="398361" y="2092285"/>
            <a:ext cx="1852695" cy="1168530"/>
          </a:xfrm>
          <a:prstGeom prst="rect">
            <a:avLst/>
          </a:prstGeom>
        </p:spPr>
      </p:pic>
      <p:pic>
        <p:nvPicPr>
          <p:cNvPr id="5" name="Grafik 4">
            <a:extLst>
              <a:ext uri="{FF2B5EF4-FFF2-40B4-BE49-F238E27FC236}">
                <a16:creationId xmlns:a16="http://schemas.microsoft.com/office/drawing/2014/main" id="{8E554D9D-6EA7-DCBA-F8A6-EE3D319BF4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7" name="Rechteck: abgerundete Ecken 1">
            <a:extLst>
              <a:ext uri="{FF2B5EF4-FFF2-40B4-BE49-F238E27FC236}">
                <a16:creationId xmlns:a16="http://schemas.microsoft.com/office/drawing/2014/main" id="{EA89F0D6-516D-B767-E104-6CD362A18545}"/>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KKA-8</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3/4</a:t>
            </a:r>
          </a:p>
        </p:txBody>
      </p:sp>
    </p:spTree>
    <p:extLst>
      <p:ext uri="{BB962C8B-B14F-4D97-AF65-F5344CB8AC3E}">
        <p14:creationId xmlns:p14="http://schemas.microsoft.com/office/powerpoint/2010/main" val="1031331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KA-8 4/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46" name="Rechteck: abgerundete Ecken 45">
            <a:extLst>
              <a:ext uri="{FF2B5EF4-FFF2-40B4-BE49-F238E27FC236}">
                <a16:creationId xmlns:a16="http://schemas.microsoft.com/office/drawing/2014/main" id="{C2750526-5295-87DA-2230-B784EBF14A06}"/>
              </a:ext>
            </a:extLst>
          </p:cNvPr>
          <p:cNvSpPr>
            <a:spLocks/>
          </p:cNvSpPr>
          <p:nvPr userDrawn="1"/>
        </p:nvSpPr>
        <p:spPr>
          <a:xfrm>
            <a:off x="2415603" y="263773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Check-up für unter 35-Jährige: alle drei Jahre , bei Vorliegen von Risikofaktoren</a:t>
            </a:r>
          </a:p>
        </p:txBody>
      </p:sp>
      <p:sp>
        <p:nvSpPr>
          <p:cNvPr id="47" name="Rechteck: abgerundete Ecken 46">
            <a:extLst>
              <a:ext uri="{FF2B5EF4-FFF2-40B4-BE49-F238E27FC236}">
                <a16:creationId xmlns:a16="http://schemas.microsoft.com/office/drawing/2014/main" id="{52F402DE-021C-40D3-5296-9F1B3195395C}"/>
              </a:ext>
            </a:extLst>
          </p:cNvPr>
          <p:cNvSpPr/>
          <p:nvPr userDrawn="1"/>
        </p:nvSpPr>
        <p:spPr>
          <a:xfrm>
            <a:off x="2415603" y="2131600"/>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Allgemeine Vorsorge</a:t>
            </a:r>
          </a:p>
        </p:txBody>
      </p:sp>
      <p:sp>
        <p:nvSpPr>
          <p:cNvPr id="48" name="Rechteck: abgerundete Ecken 47">
            <a:extLst>
              <a:ext uri="{FF2B5EF4-FFF2-40B4-BE49-F238E27FC236}">
                <a16:creationId xmlns:a16="http://schemas.microsoft.com/office/drawing/2014/main" id="{BF66157F-1A3E-42F7-7E8A-A7FB8A6658BB}"/>
              </a:ext>
            </a:extLst>
          </p:cNvPr>
          <p:cNvSpPr/>
          <p:nvPr userDrawn="1"/>
        </p:nvSpPr>
        <p:spPr>
          <a:xfrm>
            <a:off x="2415602" y="3189106"/>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Krebsvorsorge</a:t>
            </a:r>
            <a:r>
              <a:rPr lang="de-DE" sz="1600" b="0" dirty="0">
                <a:solidFill>
                  <a:schemeClr val="tx1"/>
                </a:solidFill>
                <a:latin typeface="Bahnschrift" panose="020B0502040204020203" pitchFamily="34" charset="0"/>
                <a:cs typeface="Helvetica" panose="020B0604020202020204" pitchFamily="34" charset="0"/>
              </a:rPr>
              <a:t> (über Regelleistungen hinausgehend)</a:t>
            </a:r>
            <a:endParaRPr lang="de-DE" sz="1600" b="1" dirty="0">
              <a:solidFill>
                <a:schemeClr val="tx1"/>
              </a:solidFill>
              <a:latin typeface="Bahnschrift" panose="020B0502040204020203" pitchFamily="34" charset="0"/>
              <a:cs typeface="Helvetica" panose="020B0604020202020204" pitchFamily="34" charset="0"/>
            </a:endParaRPr>
          </a:p>
        </p:txBody>
      </p:sp>
      <p:sp>
        <p:nvSpPr>
          <p:cNvPr id="49" name="Rechteck: abgerundete Ecken 48">
            <a:extLst>
              <a:ext uri="{FF2B5EF4-FFF2-40B4-BE49-F238E27FC236}">
                <a16:creationId xmlns:a16="http://schemas.microsoft.com/office/drawing/2014/main" id="{FF563446-7347-244B-57BD-7343EAF2EFB6}"/>
              </a:ext>
            </a:extLst>
          </p:cNvPr>
          <p:cNvSpPr>
            <a:spLocks/>
          </p:cNvSpPr>
          <p:nvPr userDrawn="1"/>
        </p:nvSpPr>
        <p:spPr>
          <a:xfrm>
            <a:off x="2415602" y="369523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Hautkrebsscreening für unter 35-Jährige: alle zwei Jahre bei ausgewählten Ärzten</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0" name="Rechteck: abgerundete Ecken 49">
            <a:extLst>
              <a:ext uri="{FF2B5EF4-FFF2-40B4-BE49-F238E27FC236}">
                <a16:creationId xmlns:a16="http://schemas.microsoft.com/office/drawing/2014/main" id="{68F04C3E-5E5D-5029-AF89-2BB83F07FF36}"/>
              </a:ext>
            </a:extLst>
          </p:cNvPr>
          <p:cNvSpPr>
            <a:spLocks/>
          </p:cNvSpPr>
          <p:nvPr userDrawn="1"/>
        </p:nvSpPr>
        <p:spPr>
          <a:xfrm>
            <a:off x="2415602" y="414010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Brustkrebsfrüherkennung: volle Kostenübernahme für eine Tastuntersuchung pro Jahr, intensives Frühvorsorge- und Nachsorgeprogramm inkl. Gendiagnostik bei familiärer Vorbelastung</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1" name="Rechteck: abgerundete Ecken 50">
            <a:extLst>
              <a:ext uri="{FF2B5EF4-FFF2-40B4-BE49-F238E27FC236}">
                <a16:creationId xmlns:a16="http://schemas.microsoft.com/office/drawing/2014/main" id="{63AC33AA-F6C2-237B-35F5-E5599D66EBBD}"/>
              </a:ext>
            </a:extLst>
          </p:cNvPr>
          <p:cNvSpPr>
            <a:spLocks/>
          </p:cNvSpPr>
          <p:nvPr userDrawn="1"/>
        </p:nvSpPr>
        <p:spPr>
          <a:xfrm>
            <a:off x="2415602" y="458497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Darmkrebsfrüherkennung: -</a:t>
            </a:r>
          </a:p>
        </p:txBody>
      </p:sp>
      <p:sp>
        <p:nvSpPr>
          <p:cNvPr id="52" name="Rechteck: abgerundete Ecken 51">
            <a:extLst>
              <a:ext uri="{FF2B5EF4-FFF2-40B4-BE49-F238E27FC236}">
                <a16:creationId xmlns:a16="http://schemas.microsoft.com/office/drawing/2014/main" id="{302BA122-1CC1-8022-C975-B45747D81585}"/>
              </a:ext>
            </a:extLst>
          </p:cNvPr>
          <p:cNvSpPr/>
          <p:nvPr userDrawn="1"/>
        </p:nvSpPr>
        <p:spPr>
          <a:xfrm>
            <a:off x="2415602" y="5106936"/>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Impfungen</a:t>
            </a:r>
          </a:p>
        </p:txBody>
      </p:sp>
      <p:sp>
        <p:nvSpPr>
          <p:cNvPr id="53" name="Rechteck: abgerundete Ecken 52">
            <a:extLst>
              <a:ext uri="{FF2B5EF4-FFF2-40B4-BE49-F238E27FC236}">
                <a16:creationId xmlns:a16="http://schemas.microsoft.com/office/drawing/2014/main" id="{89D160D3-868E-A997-2234-EFA34F5BC09B}"/>
              </a:ext>
            </a:extLst>
          </p:cNvPr>
          <p:cNvSpPr>
            <a:spLocks/>
          </p:cNvSpPr>
          <p:nvPr userDrawn="1"/>
        </p:nvSpPr>
        <p:spPr>
          <a:xfrm>
            <a:off x="2415602" y="561306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Reiseschutzimpfungen: volle Kostenübernahme für empfohlene Impfungen</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4" name="Rechteck: abgerundete Ecken 53">
            <a:extLst>
              <a:ext uri="{FF2B5EF4-FFF2-40B4-BE49-F238E27FC236}">
                <a16:creationId xmlns:a16="http://schemas.microsoft.com/office/drawing/2014/main" id="{6F0AF0C6-C5F3-1DC2-5002-C774289BF4A4}"/>
              </a:ext>
            </a:extLst>
          </p:cNvPr>
          <p:cNvSpPr>
            <a:spLocks/>
          </p:cNvSpPr>
          <p:nvPr userDrawn="1"/>
        </p:nvSpPr>
        <p:spPr>
          <a:xfrm>
            <a:off x="2415602" y="605793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FSME-Schutzimpfung: volle Kostenübernahme bei medizinischer Notwendigkeit</a:t>
            </a:r>
          </a:p>
        </p:txBody>
      </p:sp>
      <p:sp>
        <p:nvSpPr>
          <p:cNvPr id="55" name="Rechteck: abgerundete Ecken 54">
            <a:extLst>
              <a:ext uri="{FF2B5EF4-FFF2-40B4-BE49-F238E27FC236}">
                <a16:creationId xmlns:a16="http://schemas.microsoft.com/office/drawing/2014/main" id="{32E651D7-D16C-FF6F-26DF-3358E75B73CA}"/>
              </a:ext>
            </a:extLst>
          </p:cNvPr>
          <p:cNvSpPr>
            <a:spLocks/>
          </p:cNvSpPr>
          <p:nvPr userDrawn="1"/>
        </p:nvSpPr>
        <p:spPr>
          <a:xfrm>
            <a:off x="2415602" y="650280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Grippeschutzimpfung: volle Kostenübernahme für alle Versicherten</a:t>
            </a:r>
          </a:p>
        </p:txBody>
      </p:sp>
      <p:pic>
        <p:nvPicPr>
          <p:cNvPr id="2" name="Grafik 1">
            <a:extLst>
              <a:ext uri="{FF2B5EF4-FFF2-40B4-BE49-F238E27FC236}">
                <a16:creationId xmlns:a16="http://schemas.microsoft.com/office/drawing/2014/main" id="{A6B1EAF1-D544-B7D3-BFDF-2BF82057B1DE}"/>
              </a:ext>
            </a:extLst>
          </p:cNvPr>
          <p:cNvPicPr>
            <a:picLocks noChangeAspect="1"/>
          </p:cNvPicPr>
          <p:nvPr userDrawn="1"/>
        </p:nvPicPr>
        <p:blipFill>
          <a:blip r:embed="rId2"/>
          <a:stretch>
            <a:fillRect/>
          </a:stretch>
        </p:blipFill>
        <p:spPr>
          <a:xfrm>
            <a:off x="398361" y="2092285"/>
            <a:ext cx="1852695" cy="1168530"/>
          </a:xfrm>
          <a:prstGeom prst="rect">
            <a:avLst/>
          </a:prstGeom>
        </p:spPr>
      </p:pic>
      <p:pic>
        <p:nvPicPr>
          <p:cNvPr id="5" name="Grafik 4">
            <a:extLst>
              <a:ext uri="{FF2B5EF4-FFF2-40B4-BE49-F238E27FC236}">
                <a16:creationId xmlns:a16="http://schemas.microsoft.com/office/drawing/2014/main" id="{626828E1-F467-9E44-C9D8-DDA24E34310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7" name="Rechteck: abgerundete Ecken 1">
            <a:extLst>
              <a:ext uri="{FF2B5EF4-FFF2-40B4-BE49-F238E27FC236}">
                <a16:creationId xmlns:a16="http://schemas.microsoft.com/office/drawing/2014/main" id="{682FB578-9A8B-0976-3A62-4065EBDE692B}"/>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KKA-8</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4/4</a:t>
            </a:r>
          </a:p>
        </p:txBody>
      </p:sp>
    </p:spTree>
    <p:extLst>
      <p:ext uri="{BB962C8B-B14F-4D97-AF65-F5344CB8AC3E}">
        <p14:creationId xmlns:p14="http://schemas.microsoft.com/office/powerpoint/2010/main" val="1155195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KA-9 1/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AC3ED732-4C7D-8040-2F4B-451A59E0ACBE}"/>
              </a:ext>
            </a:extLst>
          </p:cNvPr>
          <p:cNvSpPr>
            <a:spLocks/>
          </p:cNvSpPr>
          <p:nvPr userDrawn="1"/>
        </p:nvSpPr>
        <p:spPr>
          <a:xfrm>
            <a:off x="2404532" y="2598415"/>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Aktueller Zusatzbeitrag: 2,4 % </a:t>
            </a:r>
          </a:p>
        </p:txBody>
      </p:sp>
      <p:sp>
        <p:nvSpPr>
          <p:cNvPr id="6" name="Rechteck: abgerundete Ecken 5">
            <a:extLst>
              <a:ext uri="{FF2B5EF4-FFF2-40B4-BE49-F238E27FC236}">
                <a16:creationId xmlns:a16="http://schemas.microsoft.com/office/drawing/2014/main" id="{B2393558-84BC-DC47-0A4D-688248B28128}"/>
              </a:ext>
            </a:extLst>
          </p:cNvPr>
          <p:cNvSpPr/>
          <p:nvPr userDrawn="1"/>
        </p:nvSpPr>
        <p:spPr>
          <a:xfrm>
            <a:off x="2404532" y="2092285"/>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Kosten</a:t>
            </a:r>
          </a:p>
        </p:txBody>
      </p:sp>
      <p:sp>
        <p:nvSpPr>
          <p:cNvPr id="7" name="Rechteck: abgerundete Ecken 6">
            <a:extLst>
              <a:ext uri="{FF2B5EF4-FFF2-40B4-BE49-F238E27FC236}">
                <a16:creationId xmlns:a16="http://schemas.microsoft.com/office/drawing/2014/main" id="{967E704B-1949-BE78-90F0-E9BC58FE5641}"/>
              </a:ext>
            </a:extLst>
          </p:cNvPr>
          <p:cNvSpPr>
            <a:spLocks/>
          </p:cNvSpPr>
          <p:nvPr userDrawn="1"/>
        </p:nvSpPr>
        <p:spPr>
          <a:xfrm>
            <a:off x="2404532" y="304408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Letzte Beitragserhöhung: 2024 (drei Erhöhungen in den letzten vier Jahren) </a:t>
            </a:r>
          </a:p>
        </p:txBody>
      </p:sp>
      <p:sp>
        <p:nvSpPr>
          <p:cNvPr id="8" name="Rechteck: abgerundete Ecken 7">
            <a:extLst>
              <a:ext uri="{FF2B5EF4-FFF2-40B4-BE49-F238E27FC236}">
                <a16:creationId xmlns:a16="http://schemas.microsoft.com/office/drawing/2014/main" id="{5EE62E90-4DED-C227-A5E1-2E64E6AA1DDC}"/>
              </a:ext>
            </a:extLst>
          </p:cNvPr>
          <p:cNvSpPr/>
          <p:nvPr userDrawn="1"/>
        </p:nvSpPr>
        <p:spPr>
          <a:xfrm>
            <a:off x="2404532" y="3566243"/>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Bonusprogramm</a:t>
            </a:r>
          </a:p>
        </p:txBody>
      </p:sp>
      <p:sp>
        <p:nvSpPr>
          <p:cNvPr id="9" name="Rechteck: abgerundete Ecken 8">
            <a:extLst>
              <a:ext uri="{FF2B5EF4-FFF2-40B4-BE49-F238E27FC236}">
                <a16:creationId xmlns:a16="http://schemas.microsoft.com/office/drawing/2014/main" id="{E5E84481-01A7-B1F4-64A7-5126418CAE5B}"/>
              </a:ext>
            </a:extLst>
          </p:cNvPr>
          <p:cNvSpPr>
            <a:spLocks/>
          </p:cNvSpPr>
          <p:nvPr userDrawn="1"/>
        </p:nvSpPr>
        <p:spPr>
          <a:xfrm>
            <a:off x="2404532" y="407237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Krebsvorsorge: 10 Euro je Vorsorge</a:t>
            </a:r>
          </a:p>
        </p:txBody>
      </p:sp>
      <p:sp>
        <p:nvSpPr>
          <p:cNvPr id="11" name="Rechteck: abgerundete Ecken 10">
            <a:extLst>
              <a:ext uri="{FF2B5EF4-FFF2-40B4-BE49-F238E27FC236}">
                <a16:creationId xmlns:a16="http://schemas.microsoft.com/office/drawing/2014/main" id="{D8D1A366-BE99-C7AE-AAA0-8504A4C40F44}"/>
              </a:ext>
            </a:extLst>
          </p:cNvPr>
          <p:cNvSpPr>
            <a:spLocks/>
          </p:cNvSpPr>
          <p:nvPr userDrawn="1"/>
        </p:nvSpPr>
        <p:spPr>
          <a:xfrm>
            <a:off x="2404532" y="451724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jährliche Zahnkontrolle: 10 Euro</a:t>
            </a:r>
          </a:p>
        </p:txBody>
      </p:sp>
      <p:sp>
        <p:nvSpPr>
          <p:cNvPr id="12" name="Rechteck: abgerundete Ecken 11">
            <a:extLst>
              <a:ext uri="{FF2B5EF4-FFF2-40B4-BE49-F238E27FC236}">
                <a16:creationId xmlns:a16="http://schemas.microsoft.com/office/drawing/2014/main" id="{F2ACFDA2-793C-4FDA-EA3A-FF72630F7B45}"/>
              </a:ext>
            </a:extLst>
          </p:cNvPr>
          <p:cNvSpPr>
            <a:spLocks/>
          </p:cNvSpPr>
          <p:nvPr userDrawn="1"/>
        </p:nvSpPr>
        <p:spPr>
          <a:xfrm>
            <a:off x="2404532" y="4962107"/>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Mitgliedschaft im Fitnessstudio oder Sportverein: -</a:t>
            </a:r>
          </a:p>
        </p:txBody>
      </p:sp>
      <p:sp>
        <p:nvSpPr>
          <p:cNvPr id="13" name="Rechteck: abgerundete Ecken 12">
            <a:extLst>
              <a:ext uri="{FF2B5EF4-FFF2-40B4-BE49-F238E27FC236}">
                <a16:creationId xmlns:a16="http://schemas.microsoft.com/office/drawing/2014/main" id="{EEE6EC57-1EAD-75CA-6CDD-E4319E316947}"/>
              </a:ext>
            </a:extLst>
          </p:cNvPr>
          <p:cNvSpPr>
            <a:spLocks/>
          </p:cNvSpPr>
          <p:nvPr userDrawn="1"/>
        </p:nvSpPr>
        <p:spPr>
          <a:xfrm>
            <a:off x="2404532" y="540697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Impfungen: 5 Euro pro vollständiger Immunisierung</a:t>
            </a:r>
          </a:p>
        </p:txBody>
      </p:sp>
      <p:sp>
        <p:nvSpPr>
          <p:cNvPr id="14" name="Rechteck: abgerundete Ecken 13">
            <a:extLst>
              <a:ext uri="{FF2B5EF4-FFF2-40B4-BE49-F238E27FC236}">
                <a16:creationId xmlns:a16="http://schemas.microsoft.com/office/drawing/2014/main" id="{279AF2AA-6390-F2A3-8F12-4FCA0D9F1FFB}"/>
              </a:ext>
            </a:extLst>
          </p:cNvPr>
          <p:cNvSpPr>
            <a:spLocks/>
          </p:cNvSpPr>
          <p:nvPr userDrawn="1"/>
        </p:nvSpPr>
        <p:spPr>
          <a:xfrm>
            <a:off x="2404532" y="5851841"/>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Vitalwerte im Normbereich (z. B. Blutdruck): -</a:t>
            </a:r>
          </a:p>
        </p:txBody>
      </p:sp>
      <p:pic>
        <p:nvPicPr>
          <p:cNvPr id="15" name="Grafik 14">
            <a:extLst>
              <a:ext uri="{FF2B5EF4-FFF2-40B4-BE49-F238E27FC236}">
                <a16:creationId xmlns:a16="http://schemas.microsoft.com/office/drawing/2014/main" id="{4B298903-BFF5-CC1C-C44F-277A394775E4}"/>
              </a:ext>
            </a:extLst>
          </p:cNvPr>
          <p:cNvPicPr>
            <a:picLocks noChangeAspect="1"/>
          </p:cNvPicPr>
          <p:nvPr userDrawn="1"/>
        </p:nvPicPr>
        <p:blipFill>
          <a:blip r:embed="rId2"/>
          <a:stretch>
            <a:fillRect/>
          </a:stretch>
        </p:blipFill>
        <p:spPr>
          <a:xfrm>
            <a:off x="380351" y="1982124"/>
            <a:ext cx="1888715" cy="827735"/>
          </a:xfrm>
          <a:prstGeom prst="rect">
            <a:avLst/>
          </a:prstGeom>
        </p:spPr>
      </p:pic>
      <p:pic>
        <p:nvPicPr>
          <p:cNvPr id="16" name="Grafik 15">
            <a:extLst>
              <a:ext uri="{FF2B5EF4-FFF2-40B4-BE49-F238E27FC236}">
                <a16:creationId xmlns:a16="http://schemas.microsoft.com/office/drawing/2014/main" id="{F88CACF0-F849-AA1F-D4A4-ACFE0F4120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10" name="Rechteck: abgerundete Ecken 1">
            <a:extLst>
              <a:ext uri="{FF2B5EF4-FFF2-40B4-BE49-F238E27FC236}">
                <a16:creationId xmlns:a16="http://schemas.microsoft.com/office/drawing/2014/main" id="{85499FC7-DA21-AD7D-B826-8CB51ABDB28B}"/>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KKA-9</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1/4</a:t>
            </a:r>
          </a:p>
        </p:txBody>
      </p:sp>
    </p:spTree>
    <p:extLst>
      <p:ext uri="{BB962C8B-B14F-4D97-AF65-F5344CB8AC3E}">
        <p14:creationId xmlns:p14="http://schemas.microsoft.com/office/powerpoint/2010/main" val="4042121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KA-9 2/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37" name="Rechteck: abgerundete Ecken 36">
            <a:extLst>
              <a:ext uri="{FF2B5EF4-FFF2-40B4-BE49-F238E27FC236}">
                <a16:creationId xmlns:a16="http://schemas.microsoft.com/office/drawing/2014/main" id="{27C62E93-FBFF-48F2-DA6E-F281783A793D}"/>
              </a:ext>
            </a:extLst>
          </p:cNvPr>
          <p:cNvSpPr/>
          <p:nvPr userDrawn="1"/>
        </p:nvSpPr>
        <p:spPr>
          <a:xfrm>
            <a:off x="2404532" y="2102602"/>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Service</a:t>
            </a:r>
          </a:p>
        </p:txBody>
      </p:sp>
      <p:sp>
        <p:nvSpPr>
          <p:cNvPr id="38" name="Rechteck: abgerundete Ecken 37">
            <a:extLst>
              <a:ext uri="{FF2B5EF4-FFF2-40B4-BE49-F238E27FC236}">
                <a16:creationId xmlns:a16="http://schemas.microsoft.com/office/drawing/2014/main" id="{4B3BB171-A68A-5FBB-D762-C5E19AE9AE0F}"/>
              </a:ext>
            </a:extLst>
          </p:cNvPr>
          <p:cNvSpPr>
            <a:spLocks/>
          </p:cNvSpPr>
          <p:nvPr userDrawn="1"/>
        </p:nvSpPr>
        <p:spPr>
          <a:xfrm>
            <a:off x="2404532" y="2608732"/>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Geschäftsstellen bundesweit: 100, in 8 Bundesländern</a:t>
            </a:r>
          </a:p>
        </p:txBody>
      </p:sp>
      <p:sp>
        <p:nvSpPr>
          <p:cNvPr id="39" name="Rechteck: abgerundete Ecken 38">
            <a:extLst>
              <a:ext uri="{FF2B5EF4-FFF2-40B4-BE49-F238E27FC236}">
                <a16:creationId xmlns:a16="http://schemas.microsoft.com/office/drawing/2014/main" id="{6B1EB605-D635-AE8E-44F8-AA20088CF5A6}"/>
              </a:ext>
            </a:extLst>
          </p:cNvPr>
          <p:cNvSpPr>
            <a:spLocks/>
          </p:cNvSpPr>
          <p:nvPr userDrawn="1"/>
        </p:nvSpPr>
        <p:spPr>
          <a:xfrm>
            <a:off x="2404532" y="3053599"/>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Service-Hotline: 24/7 durch einen externen Dienstleister</a:t>
            </a:r>
          </a:p>
        </p:txBody>
      </p:sp>
      <p:sp>
        <p:nvSpPr>
          <p:cNvPr id="40" name="Rechteck: abgerundete Ecken 39">
            <a:extLst>
              <a:ext uri="{FF2B5EF4-FFF2-40B4-BE49-F238E27FC236}">
                <a16:creationId xmlns:a16="http://schemas.microsoft.com/office/drawing/2014/main" id="{F995596F-35AD-2CBD-91D8-A093831D290B}"/>
              </a:ext>
            </a:extLst>
          </p:cNvPr>
          <p:cNvSpPr>
            <a:spLocks/>
          </p:cNvSpPr>
          <p:nvPr userDrawn="1"/>
        </p:nvSpPr>
        <p:spPr>
          <a:xfrm>
            <a:off x="2404532" y="349846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Medizinische Telefonberatung: 24/7 durch einen externen Dienstleister</a:t>
            </a:r>
          </a:p>
        </p:txBody>
      </p:sp>
      <p:sp>
        <p:nvSpPr>
          <p:cNvPr id="41" name="Rechteck: abgerundete Ecken 40">
            <a:extLst>
              <a:ext uri="{FF2B5EF4-FFF2-40B4-BE49-F238E27FC236}">
                <a16:creationId xmlns:a16="http://schemas.microsoft.com/office/drawing/2014/main" id="{C4E31CA4-FCFF-10FC-7DC8-2CD8D7085CC1}"/>
              </a:ext>
            </a:extLst>
          </p:cNvPr>
          <p:cNvSpPr>
            <a:spLocks/>
          </p:cNvSpPr>
          <p:nvPr userDrawn="1"/>
        </p:nvSpPr>
        <p:spPr>
          <a:xfrm>
            <a:off x="2404532" y="394333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Vermittlung von Facharztterminen: 24/7 durch einen externen Dienstleister</a:t>
            </a:r>
          </a:p>
        </p:txBody>
      </p:sp>
      <p:sp>
        <p:nvSpPr>
          <p:cNvPr id="42" name="Rechteck: abgerundete Ecken 41">
            <a:extLst>
              <a:ext uri="{FF2B5EF4-FFF2-40B4-BE49-F238E27FC236}">
                <a16:creationId xmlns:a16="http://schemas.microsoft.com/office/drawing/2014/main" id="{F378D365-08D4-0349-21BB-22392D503626}"/>
              </a:ext>
            </a:extLst>
          </p:cNvPr>
          <p:cNvSpPr>
            <a:spLocks/>
          </p:cNvSpPr>
          <p:nvPr userDrawn="1"/>
        </p:nvSpPr>
        <p:spPr>
          <a:xfrm>
            <a:off x="2404532" y="438820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Online-Geschäftsstelle: ja, mit Möglichkeit, Rechnungen einzureichen</a:t>
            </a:r>
          </a:p>
        </p:txBody>
      </p:sp>
      <p:sp>
        <p:nvSpPr>
          <p:cNvPr id="43" name="Rechteck: abgerundete Ecken 42">
            <a:extLst>
              <a:ext uri="{FF2B5EF4-FFF2-40B4-BE49-F238E27FC236}">
                <a16:creationId xmlns:a16="http://schemas.microsoft.com/office/drawing/2014/main" id="{E65A18EA-B271-4B74-0732-F42999DB3C02}"/>
              </a:ext>
            </a:extLst>
          </p:cNvPr>
          <p:cNvSpPr>
            <a:spLocks/>
          </p:cNvSpPr>
          <p:nvPr userDrawn="1"/>
        </p:nvSpPr>
        <p:spPr>
          <a:xfrm>
            <a:off x="2404532" y="5406171"/>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Sportmedizinische Untersuchung: -</a:t>
            </a:r>
          </a:p>
        </p:txBody>
      </p:sp>
      <p:sp>
        <p:nvSpPr>
          <p:cNvPr id="44" name="Rechteck: abgerundete Ecken 43">
            <a:extLst>
              <a:ext uri="{FF2B5EF4-FFF2-40B4-BE49-F238E27FC236}">
                <a16:creationId xmlns:a16="http://schemas.microsoft.com/office/drawing/2014/main" id="{7E62B8C8-D647-EA0A-7881-19FBA152BBB2}"/>
              </a:ext>
            </a:extLst>
          </p:cNvPr>
          <p:cNvSpPr/>
          <p:nvPr userDrawn="1"/>
        </p:nvSpPr>
        <p:spPr>
          <a:xfrm>
            <a:off x="2404532" y="4900041"/>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Sport und Bewegung</a:t>
            </a:r>
          </a:p>
        </p:txBody>
      </p:sp>
      <p:sp>
        <p:nvSpPr>
          <p:cNvPr id="45" name="Rechteck: abgerundete Ecken 44">
            <a:extLst>
              <a:ext uri="{FF2B5EF4-FFF2-40B4-BE49-F238E27FC236}">
                <a16:creationId xmlns:a16="http://schemas.microsoft.com/office/drawing/2014/main" id="{D095D236-4777-44B5-2CCA-43CEFB244E37}"/>
              </a:ext>
            </a:extLst>
          </p:cNvPr>
          <p:cNvSpPr>
            <a:spLocks/>
          </p:cNvSpPr>
          <p:nvPr userDrawn="1"/>
        </p:nvSpPr>
        <p:spPr>
          <a:xfrm>
            <a:off x="2404532" y="585184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Sport- und Gesundheitskurse: Zuschuss von je 75 Euro zu max. zwei Kursen pro Jahr</a:t>
            </a:r>
          </a:p>
        </p:txBody>
      </p:sp>
      <p:pic>
        <p:nvPicPr>
          <p:cNvPr id="2" name="Grafik 1">
            <a:extLst>
              <a:ext uri="{FF2B5EF4-FFF2-40B4-BE49-F238E27FC236}">
                <a16:creationId xmlns:a16="http://schemas.microsoft.com/office/drawing/2014/main" id="{CFD85B60-CC2F-12BA-A2B0-2106B89266C6}"/>
              </a:ext>
            </a:extLst>
          </p:cNvPr>
          <p:cNvPicPr>
            <a:picLocks noChangeAspect="1"/>
          </p:cNvPicPr>
          <p:nvPr userDrawn="1"/>
        </p:nvPicPr>
        <p:blipFill>
          <a:blip r:embed="rId2"/>
          <a:stretch>
            <a:fillRect/>
          </a:stretch>
        </p:blipFill>
        <p:spPr>
          <a:xfrm>
            <a:off x="380351" y="1982124"/>
            <a:ext cx="1888715" cy="827735"/>
          </a:xfrm>
          <a:prstGeom prst="rect">
            <a:avLst/>
          </a:prstGeom>
        </p:spPr>
      </p:pic>
      <p:pic>
        <p:nvPicPr>
          <p:cNvPr id="5" name="Grafik 4">
            <a:extLst>
              <a:ext uri="{FF2B5EF4-FFF2-40B4-BE49-F238E27FC236}">
                <a16:creationId xmlns:a16="http://schemas.microsoft.com/office/drawing/2014/main" id="{F36667D9-0CCA-5380-2E09-67B7548773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7" name="Rechteck: abgerundete Ecken 1">
            <a:extLst>
              <a:ext uri="{FF2B5EF4-FFF2-40B4-BE49-F238E27FC236}">
                <a16:creationId xmlns:a16="http://schemas.microsoft.com/office/drawing/2014/main" id="{E1548A19-14A4-396D-CC06-DCF3D0136F22}"/>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KKA-9</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2/4</a:t>
            </a:r>
          </a:p>
        </p:txBody>
      </p:sp>
    </p:spTree>
    <p:extLst>
      <p:ext uri="{BB962C8B-B14F-4D97-AF65-F5344CB8AC3E}">
        <p14:creationId xmlns:p14="http://schemas.microsoft.com/office/powerpoint/2010/main" val="608286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KA-9 3/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14" name="Rechteck: abgerundete Ecken 13">
            <a:extLst>
              <a:ext uri="{FF2B5EF4-FFF2-40B4-BE49-F238E27FC236}">
                <a16:creationId xmlns:a16="http://schemas.microsoft.com/office/drawing/2014/main" id="{C4B336E9-6DE9-3579-33C4-219EEF7DCC7B}"/>
              </a:ext>
            </a:extLst>
          </p:cNvPr>
          <p:cNvSpPr/>
          <p:nvPr userDrawn="1"/>
        </p:nvSpPr>
        <p:spPr>
          <a:xfrm>
            <a:off x="2404532" y="2103259"/>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Zahngesundheit</a:t>
            </a:r>
          </a:p>
        </p:txBody>
      </p:sp>
      <p:sp>
        <p:nvSpPr>
          <p:cNvPr id="15" name="Rechteck: abgerundete Ecken 14">
            <a:extLst>
              <a:ext uri="{FF2B5EF4-FFF2-40B4-BE49-F238E27FC236}">
                <a16:creationId xmlns:a16="http://schemas.microsoft.com/office/drawing/2014/main" id="{81F67725-50CF-F5F2-4D11-85E3A5E90EA4}"/>
              </a:ext>
            </a:extLst>
          </p:cNvPr>
          <p:cNvSpPr>
            <a:spLocks/>
          </p:cNvSpPr>
          <p:nvPr userDrawn="1"/>
        </p:nvSpPr>
        <p:spPr>
          <a:xfrm>
            <a:off x="2404532" y="2609389"/>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Zuschuss zur professionellen Zahnreinigung: 25 Euro Zuschuss pro Jahr</a:t>
            </a:r>
          </a:p>
        </p:txBody>
      </p:sp>
      <p:sp>
        <p:nvSpPr>
          <p:cNvPr id="16" name="Rechteck: abgerundete Ecken 15">
            <a:extLst>
              <a:ext uri="{FF2B5EF4-FFF2-40B4-BE49-F238E27FC236}">
                <a16:creationId xmlns:a16="http://schemas.microsoft.com/office/drawing/2014/main" id="{E28B7A86-E758-D116-A43C-8C813FF2468C}"/>
              </a:ext>
            </a:extLst>
          </p:cNvPr>
          <p:cNvSpPr>
            <a:spLocks/>
          </p:cNvSpPr>
          <p:nvPr userDrawn="1"/>
        </p:nvSpPr>
        <p:spPr>
          <a:xfrm>
            <a:off x="2404532" y="305425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Vergünstigter Zahnersatz: -</a:t>
            </a:r>
          </a:p>
        </p:txBody>
      </p:sp>
      <p:sp>
        <p:nvSpPr>
          <p:cNvPr id="17" name="Rechteck: abgerundete Ecken 16">
            <a:extLst>
              <a:ext uri="{FF2B5EF4-FFF2-40B4-BE49-F238E27FC236}">
                <a16:creationId xmlns:a16="http://schemas.microsoft.com/office/drawing/2014/main" id="{A88EFCF9-2098-80BF-1B1F-D26CE70FF85B}"/>
              </a:ext>
            </a:extLst>
          </p:cNvPr>
          <p:cNvSpPr/>
          <p:nvPr userDrawn="1"/>
        </p:nvSpPr>
        <p:spPr>
          <a:xfrm>
            <a:off x="2404532" y="3577217"/>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Alternative Behandlungsmethoden</a:t>
            </a:r>
          </a:p>
        </p:txBody>
      </p:sp>
      <p:sp>
        <p:nvSpPr>
          <p:cNvPr id="18" name="Rechteck: abgerundete Ecken 17">
            <a:extLst>
              <a:ext uri="{FF2B5EF4-FFF2-40B4-BE49-F238E27FC236}">
                <a16:creationId xmlns:a16="http://schemas.microsoft.com/office/drawing/2014/main" id="{43B96F7A-2214-2A0D-F8E5-D87D7C21BEDD}"/>
              </a:ext>
            </a:extLst>
          </p:cNvPr>
          <p:cNvSpPr>
            <a:spLocks/>
          </p:cNvSpPr>
          <p:nvPr userDrawn="1"/>
        </p:nvSpPr>
        <p:spPr>
          <a:xfrm>
            <a:off x="2404532" y="4083347"/>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Alternative Arzneimittel: -</a:t>
            </a:r>
          </a:p>
        </p:txBody>
      </p:sp>
      <p:sp>
        <p:nvSpPr>
          <p:cNvPr id="19" name="Rechteck: abgerundete Ecken 18">
            <a:extLst>
              <a:ext uri="{FF2B5EF4-FFF2-40B4-BE49-F238E27FC236}">
                <a16:creationId xmlns:a16="http://schemas.microsoft.com/office/drawing/2014/main" id="{C4A9F667-0BE8-8A23-8DCD-CDB8832F49B7}"/>
              </a:ext>
            </a:extLst>
          </p:cNvPr>
          <p:cNvSpPr>
            <a:spLocks/>
          </p:cNvSpPr>
          <p:nvPr userDrawn="1"/>
        </p:nvSpPr>
        <p:spPr>
          <a:xfrm>
            <a:off x="2404532" y="452821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Osteopathie: Zuschuss von je max. 40 Euro für max. 3 Sitzungen pro Jahr, nach ärztlicher Verordnung</a:t>
            </a:r>
          </a:p>
        </p:txBody>
      </p:sp>
      <p:sp>
        <p:nvSpPr>
          <p:cNvPr id="20" name="Rechteck: abgerundete Ecken 19">
            <a:extLst>
              <a:ext uri="{FF2B5EF4-FFF2-40B4-BE49-F238E27FC236}">
                <a16:creationId xmlns:a16="http://schemas.microsoft.com/office/drawing/2014/main" id="{6116D1C6-4601-CD54-7D46-59E9CAECF627}"/>
              </a:ext>
            </a:extLst>
          </p:cNvPr>
          <p:cNvSpPr/>
          <p:nvPr userDrawn="1"/>
        </p:nvSpPr>
        <p:spPr>
          <a:xfrm>
            <a:off x="2404532" y="5051175"/>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Schwangerschaft und Kinder</a:t>
            </a:r>
          </a:p>
        </p:txBody>
      </p:sp>
      <p:sp>
        <p:nvSpPr>
          <p:cNvPr id="22" name="Rechteck: abgerundete Ecken 21">
            <a:extLst>
              <a:ext uri="{FF2B5EF4-FFF2-40B4-BE49-F238E27FC236}">
                <a16:creationId xmlns:a16="http://schemas.microsoft.com/office/drawing/2014/main" id="{6279CE35-94F0-A594-D76B-B7E36A9C5710}"/>
              </a:ext>
            </a:extLst>
          </p:cNvPr>
          <p:cNvSpPr>
            <a:spLocks/>
          </p:cNvSpPr>
          <p:nvPr userDrawn="1"/>
        </p:nvSpPr>
        <p:spPr>
          <a:xfrm>
            <a:off x="2404532" y="5557305"/>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Schwangerschaftsvorsorgeuntersuchung: bis zu 200 Euro je Schwangerschaft</a:t>
            </a:r>
          </a:p>
        </p:txBody>
      </p:sp>
      <p:sp>
        <p:nvSpPr>
          <p:cNvPr id="23" name="Rechteck: abgerundete Ecken 22">
            <a:extLst>
              <a:ext uri="{FF2B5EF4-FFF2-40B4-BE49-F238E27FC236}">
                <a16:creationId xmlns:a16="http://schemas.microsoft.com/office/drawing/2014/main" id="{F0669B92-DF7F-2195-010C-A1E125A353B7}"/>
              </a:ext>
            </a:extLst>
          </p:cNvPr>
          <p:cNvSpPr>
            <a:spLocks/>
          </p:cNvSpPr>
          <p:nvPr userDrawn="1"/>
        </p:nvSpPr>
        <p:spPr>
          <a:xfrm>
            <a:off x="2404532" y="6002172"/>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Hebammenberatung per Video oder Telefon: Mo–So: 6–22 Uhr über externen Dienstleister </a:t>
            </a:r>
          </a:p>
        </p:txBody>
      </p:sp>
      <p:sp>
        <p:nvSpPr>
          <p:cNvPr id="24" name="Rechteck: abgerundete Ecken 23">
            <a:extLst>
              <a:ext uri="{FF2B5EF4-FFF2-40B4-BE49-F238E27FC236}">
                <a16:creationId xmlns:a16="http://schemas.microsoft.com/office/drawing/2014/main" id="{6F0E71E2-38CE-E5A2-7442-773135E756DC}"/>
              </a:ext>
            </a:extLst>
          </p:cNvPr>
          <p:cNvSpPr>
            <a:spLocks/>
          </p:cNvSpPr>
          <p:nvPr userDrawn="1"/>
        </p:nvSpPr>
        <p:spPr>
          <a:xfrm>
            <a:off x="2404532" y="6447039"/>
            <a:ext cx="7703666" cy="602667"/>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Zusatzleistungen für Kinder (z. B. zusätzliche Impfungen, Untersuchungen und Zahnleistungen): volle Kostenübernahme bei Impfungen und Untersuchungen</a:t>
            </a:r>
          </a:p>
        </p:txBody>
      </p:sp>
      <p:pic>
        <p:nvPicPr>
          <p:cNvPr id="2" name="Grafik 1">
            <a:extLst>
              <a:ext uri="{FF2B5EF4-FFF2-40B4-BE49-F238E27FC236}">
                <a16:creationId xmlns:a16="http://schemas.microsoft.com/office/drawing/2014/main" id="{546877AD-8CA8-603E-8C2F-49F656465B3D}"/>
              </a:ext>
            </a:extLst>
          </p:cNvPr>
          <p:cNvPicPr>
            <a:picLocks noChangeAspect="1"/>
          </p:cNvPicPr>
          <p:nvPr userDrawn="1"/>
        </p:nvPicPr>
        <p:blipFill>
          <a:blip r:embed="rId2"/>
          <a:stretch>
            <a:fillRect/>
          </a:stretch>
        </p:blipFill>
        <p:spPr>
          <a:xfrm>
            <a:off x="380351" y="1982124"/>
            <a:ext cx="1888715" cy="827735"/>
          </a:xfrm>
          <a:prstGeom prst="rect">
            <a:avLst/>
          </a:prstGeom>
        </p:spPr>
      </p:pic>
      <p:pic>
        <p:nvPicPr>
          <p:cNvPr id="5" name="Grafik 4">
            <a:extLst>
              <a:ext uri="{FF2B5EF4-FFF2-40B4-BE49-F238E27FC236}">
                <a16:creationId xmlns:a16="http://schemas.microsoft.com/office/drawing/2014/main" id="{F163E719-EDC7-6E94-8792-5ADF17EEA6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7" name="Rechteck: abgerundete Ecken 1">
            <a:extLst>
              <a:ext uri="{FF2B5EF4-FFF2-40B4-BE49-F238E27FC236}">
                <a16:creationId xmlns:a16="http://schemas.microsoft.com/office/drawing/2014/main" id="{B0B279C2-6F70-074A-E3BC-074EAD60A52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KKA-9</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3/4</a:t>
            </a:r>
          </a:p>
        </p:txBody>
      </p:sp>
    </p:spTree>
    <p:extLst>
      <p:ext uri="{BB962C8B-B14F-4D97-AF65-F5344CB8AC3E}">
        <p14:creationId xmlns:p14="http://schemas.microsoft.com/office/powerpoint/2010/main" val="3363386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KA-9 4/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46" name="Rechteck: abgerundete Ecken 45">
            <a:extLst>
              <a:ext uri="{FF2B5EF4-FFF2-40B4-BE49-F238E27FC236}">
                <a16:creationId xmlns:a16="http://schemas.microsoft.com/office/drawing/2014/main" id="{C2750526-5295-87DA-2230-B784EBF14A06}"/>
              </a:ext>
            </a:extLst>
          </p:cNvPr>
          <p:cNvSpPr>
            <a:spLocks/>
          </p:cNvSpPr>
          <p:nvPr userDrawn="1"/>
        </p:nvSpPr>
        <p:spPr>
          <a:xfrm>
            <a:off x="2415603" y="263773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Check-up für unter 35-Jährige: -</a:t>
            </a:r>
          </a:p>
        </p:txBody>
      </p:sp>
      <p:sp>
        <p:nvSpPr>
          <p:cNvPr id="47" name="Rechteck: abgerundete Ecken 46">
            <a:extLst>
              <a:ext uri="{FF2B5EF4-FFF2-40B4-BE49-F238E27FC236}">
                <a16:creationId xmlns:a16="http://schemas.microsoft.com/office/drawing/2014/main" id="{52F402DE-021C-40D3-5296-9F1B3195395C}"/>
              </a:ext>
            </a:extLst>
          </p:cNvPr>
          <p:cNvSpPr/>
          <p:nvPr userDrawn="1"/>
        </p:nvSpPr>
        <p:spPr>
          <a:xfrm>
            <a:off x="2415603" y="2131600"/>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Allgemeine Vorsorge</a:t>
            </a:r>
          </a:p>
        </p:txBody>
      </p:sp>
      <p:sp>
        <p:nvSpPr>
          <p:cNvPr id="48" name="Rechteck: abgerundete Ecken 47">
            <a:extLst>
              <a:ext uri="{FF2B5EF4-FFF2-40B4-BE49-F238E27FC236}">
                <a16:creationId xmlns:a16="http://schemas.microsoft.com/office/drawing/2014/main" id="{BF66157F-1A3E-42F7-7E8A-A7FB8A6658BB}"/>
              </a:ext>
            </a:extLst>
          </p:cNvPr>
          <p:cNvSpPr/>
          <p:nvPr userDrawn="1"/>
        </p:nvSpPr>
        <p:spPr>
          <a:xfrm>
            <a:off x="2415602" y="3189106"/>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Krebsvorsorge</a:t>
            </a:r>
            <a:r>
              <a:rPr lang="de-DE" sz="1600" b="0" dirty="0">
                <a:solidFill>
                  <a:schemeClr val="tx1"/>
                </a:solidFill>
                <a:latin typeface="Bahnschrift" panose="020B0502040204020203" pitchFamily="34" charset="0"/>
                <a:cs typeface="Helvetica" panose="020B0604020202020204" pitchFamily="34" charset="0"/>
              </a:rPr>
              <a:t> (über Regelleistungen hinausgehend)</a:t>
            </a:r>
            <a:endParaRPr lang="de-DE" sz="1600" b="1" dirty="0">
              <a:solidFill>
                <a:schemeClr val="tx1"/>
              </a:solidFill>
              <a:latin typeface="Bahnschrift" panose="020B0502040204020203" pitchFamily="34" charset="0"/>
              <a:cs typeface="Helvetica" panose="020B0604020202020204" pitchFamily="34" charset="0"/>
            </a:endParaRPr>
          </a:p>
        </p:txBody>
      </p:sp>
      <p:sp>
        <p:nvSpPr>
          <p:cNvPr id="49" name="Rechteck: abgerundete Ecken 48">
            <a:extLst>
              <a:ext uri="{FF2B5EF4-FFF2-40B4-BE49-F238E27FC236}">
                <a16:creationId xmlns:a16="http://schemas.microsoft.com/office/drawing/2014/main" id="{FF563446-7347-244B-57BD-7343EAF2EFB6}"/>
              </a:ext>
            </a:extLst>
          </p:cNvPr>
          <p:cNvSpPr>
            <a:spLocks/>
          </p:cNvSpPr>
          <p:nvPr userDrawn="1"/>
        </p:nvSpPr>
        <p:spPr>
          <a:xfrm>
            <a:off x="2415602" y="369523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Hautkrebsscreening für unter 35-Jährige: ja, alle zwei Jahre, nur „Haut-Check“</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0" name="Rechteck: abgerundete Ecken 49">
            <a:extLst>
              <a:ext uri="{FF2B5EF4-FFF2-40B4-BE49-F238E27FC236}">
                <a16:creationId xmlns:a16="http://schemas.microsoft.com/office/drawing/2014/main" id="{68F04C3E-5E5D-5029-AF89-2BB83F07FF36}"/>
              </a:ext>
            </a:extLst>
          </p:cNvPr>
          <p:cNvSpPr>
            <a:spLocks/>
          </p:cNvSpPr>
          <p:nvPr userDrawn="1"/>
        </p:nvSpPr>
        <p:spPr>
          <a:xfrm>
            <a:off x="2415602" y="414010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Brustkrebsfrüherkennung: Zuschuss von max. 60 Euro für eine Tastuntersuchung pro Jahr</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1" name="Rechteck: abgerundete Ecken 50">
            <a:extLst>
              <a:ext uri="{FF2B5EF4-FFF2-40B4-BE49-F238E27FC236}">
                <a16:creationId xmlns:a16="http://schemas.microsoft.com/office/drawing/2014/main" id="{63AC33AA-F6C2-237B-35F5-E5599D66EBBD}"/>
              </a:ext>
            </a:extLst>
          </p:cNvPr>
          <p:cNvSpPr>
            <a:spLocks/>
          </p:cNvSpPr>
          <p:nvPr userDrawn="1"/>
        </p:nvSpPr>
        <p:spPr>
          <a:xfrm>
            <a:off x="2415602" y="458497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Darmkrebsfrüherkennung: Zuschuss von max. 10 Euro für einen immunologischen Stuhltest pro Jahr, Mindestalter: 40 Jahre</a:t>
            </a:r>
          </a:p>
        </p:txBody>
      </p:sp>
      <p:sp>
        <p:nvSpPr>
          <p:cNvPr id="52" name="Rechteck: abgerundete Ecken 51">
            <a:extLst>
              <a:ext uri="{FF2B5EF4-FFF2-40B4-BE49-F238E27FC236}">
                <a16:creationId xmlns:a16="http://schemas.microsoft.com/office/drawing/2014/main" id="{302BA122-1CC1-8022-C975-B45747D81585}"/>
              </a:ext>
            </a:extLst>
          </p:cNvPr>
          <p:cNvSpPr/>
          <p:nvPr userDrawn="1"/>
        </p:nvSpPr>
        <p:spPr>
          <a:xfrm>
            <a:off x="2415602" y="5106936"/>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Impfungen</a:t>
            </a:r>
          </a:p>
        </p:txBody>
      </p:sp>
      <p:sp>
        <p:nvSpPr>
          <p:cNvPr id="53" name="Rechteck: abgerundete Ecken 52">
            <a:extLst>
              <a:ext uri="{FF2B5EF4-FFF2-40B4-BE49-F238E27FC236}">
                <a16:creationId xmlns:a16="http://schemas.microsoft.com/office/drawing/2014/main" id="{89D160D3-868E-A997-2234-EFA34F5BC09B}"/>
              </a:ext>
            </a:extLst>
          </p:cNvPr>
          <p:cNvSpPr>
            <a:spLocks/>
          </p:cNvSpPr>
          <p:nvPr userDrawn="1"/>
        </p:nvSpPr>
        <p:spPr>
          <a:xfrm>
            <a:off x="2415602" y="561306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Reiseschutzimpfungen: volle Kostenübernahme für empfohlene Impfungen</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4" name="Rechteck: abgerundete Ecken 53">
            <a:extLst>
              <a:ext uri="{FF2B5EF4-FFF2-40B4-BE49-F238E27FC236}">
                <a16:creationId xmlns:a16="http://schemas.microsoft.com/office/drawing/2014/main" id="{6F0AF0C6-C5F3-1DC2-5002-C774289BF4A4}"/>
              </a:ext>
            </a:extLst>
          </p:cNvPr>
          <p:cNvSpPr>
            <a:spLocks/>
          </p:cNvSpPr>
          <p:nvPr userDrawn="1"/>
        </p:nvSpPr>
        <p:spPr>
          <a:xfrm>
            <a:off x="2415602" y="605793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FSME-Schutzimpfung: Kostenübernahme nur bei vorhandenem Risiko / als Reiseschutzimpfung</a:t>
            </a:r>
          </a:p>
        </p:txBody>
      </p:sp>
      <p:sp>
        <p:nvSpPr>
          <p:cNvPr id="55" name="Rechteck: abgerundete Ecken 54">
            <a:extLst>
              <a:ext uri="{FF2B5EF4-FFF2-40B4-BE49-F238E27FC236}">
                <a16:creationId xmlns:a16="http://schemas.microsoft.com/office/drawing/2014/main" id="{32E651D7-D16C-FF6F-26DF-3358E75B73CA}"/>
              </a:ext>
            </a:extLst>
          </p:cNvPr>
          <p:cNvSpPr>
            <a:spLocks/>
          </p:cNvSpPr>
          <p:nvPr userDrawn="1"/>
        </p:nvSpPr>
        <p:spPr>
          <a:xfrm>
            <a:off x="2415602" y="650280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Grippeschutzimpfung: volle Kostenübernahme bei ärztlicher Empfehlung</a:t>
            </a:r>
          </a:p>
        </p:txBody>
      </p:sp>
      <p:pic>
        <p:nvPicPr>
          <p:cNvPr id="2" name="Grafik 1">
            <a:extLst>
              <a:ext uri="{FF2B5EF4-FFF2-40B4-BE49-F238E27FC236}">
                <a16:creationId xmlns:a16="http://schemas.microsoft.com/office/drawing/2014/main" id="{CFC69553-B7C8-AED9-2BFA-BB60465ADD33}"/>
              </a:ext>
            </a:extLst>
          </p:cNvPr>
          <p:cNvPicPr>
            <a:picLocks noChangeAspect="1"/>
          </p:cNvPicPr>
          <p:nvPr userDrawn="1"/>
        </p:nvPicPr>
        <p:blipFill>
          <a:blip r:embed="rId2"/>
          <a:stretch>
            <a:fillRect/>
          </a:stretch>
        </p:blipFill>
        <p:spPr>
          <a:xfrm>
            <a:off x="380351" y="1982124"/>
            <a:ext cx="1888715" cy="827735"/>
          </a:xfrm>
          <a:prstGeom prst="rect">
            <a:avLst/>
          </a:prstGeom>
        </p:spPr>
      </p:pic>
      <p:pic>
        <p:nvPicPr>
          <p:cNvPr id="5" name="Grafik 4">
            <a:extLst>
              <a:ext uri="{FF2B5EF4-FFF2-40B4-BE49-F238E27FC236}">
                <a16:creationId xmlns:a16="http://schemas.microsoft.com/office/drawing/2014/main" id="{EAA6BD80-5BA6-2D5A-FFC3-55049B9E09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7" name="Rechteck: abgerundete Ecken 1">
            <a:extLst>
              <a:ext uri="{FF2B5EF4-FFF2-40B4-BE49-F238E27FC236}">
                <a16:creationId xmlns:a16="http://schemas.microsoft.com/office/drawing/2014/main" id="{24038AC1-0A4A-FDF1-F366-8613D5ED3DC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KKA-9</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4/4</a:t>
            </a:r>
          </a:p>
        </p:txBody>
      </p:sp>
    </p:spTree>
    <p:extLst>
      <p:ext uri="{BB962C8B-B14F-4D97-AF65-F5344CB8AC3E}">
        <p14:creationId xmlns:p14="http://schemas.microsoft.com/office/powerpoint/2010/main" val="213742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KA-10 1/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5" name="Rechteck: abgerundete Ecken 4">
            <a:extLst>
              <a:ext uri="{FF2B5EF4-FFF2-40B4-BE49-F238E27FC236}">
                <a16:creationId xmlns:a16="http://schemas.microsoft.com/office/drawing/2014/main" id="{AC3ED732-4C7D-8040-2F4B-451A59E0ACBE}"/>
              </a:ext>
            </a:extLst>
          </p:cNvPr>
          <p:cNvSpPr>
            <a:spLocks/>
          </p:cNvSpPr>
          <p:nvPr userDrawn="1"/>
        </p:nvSpPr>
        <p:spPr>
          <a:xfrm>
            <a:off x="2404532" y="2598415"/>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Aktueller Zusatzbeitrag: 1,0 % </a:t>
            </a:r>
          </a:p>
        </p:txBody>
      </p:sp>
      <p:sp>
        <p:nvSpPr>
          <p:cNvPr id="6" name="Rechteck: abgerundete Ecken 5">
            <a:extLst>
              <a:ext uri="{FF2B5EF4-FFF2-40B4-BE49-F238E27FC236}">
                <a16:creationId xmlns:a16="http://schemas.microsoft.com/office/drawing/2014/main" id="{B2393558-84BC-DC47-0A4D-688248B28128}"/>
              </a:ext>
            </a:extLst>
          </p:cNvPr>
          <p:cNvSpPr/>
          <p:nvPr userDrawn="1"/>
        </p:nvSpPr>
        <p:spPr>
          <a:xfrm>
            <a:off x="2404532" y="2092285"/>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Kosten</a:t>
            </a:r>
          </a:p>
        </p:txBody>
      </p:sp>
      <p:sp>
        <p:nvSpPr>
          <p:cNvPr id="7" name="Rechteck: abgerundete Ecken 6">
            <a:extLst>
              <a:ext uri="{FF2B5EF4-FFF2-40B4-BE49-F238E27FC236}">
                <a16:creationId xmlns:a16="http://schemas.microsoft.com/office/drawing/2014/main" id="{967E704B-1949-BE78-90F0-E9BC58FE5641}"/>
              </a:ext>
            </a:extLst>
          </p:cNvPr>
          <p:cNvSpPr>
            <a:spLocks/>
          </p:cNvSpPr>
          <p:nvPr userDrawn="1"/>
        </p:nvSpPr>
        <p:spPr>
          <a:xfrm>
            <a:off x="2404532" y="304408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Letzte Beitragserhöhung: 2023 (zwei Erhöhungen in den letzten vier Jahren) </a:t>
            </a:r>
          </a:p>
        </p:txBody>
      </p:sp>
      <p:sp>
        <p:nvSpPr>
          <p:cNvPr id="8" name="Rechteck: abgerundete Ecken 7">
            <a:extLst>
              <a:ext uri="{FF2B5EF4-FFF2-40B4-BE49-F238E27FC236}">
                <a16:creationId xmlns:a16="http://schemas.microsoft.com/office/drawing/2014/main" id="{5EE62E90-4DED-C227-A5E1-2E64E6AA1DDC}"/>
              </a:ext>
            </a:extLst>
          </p:cNvPr>
          <p:cNvSpPr/>
          <p:nvPr userDrawn="1"/>
        </p:nvSpPr>
        <p:spPr>
          <a:xfrm>
            <a:off x="2404532" y="3566243"/>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Bonusprogramm</a:t>
            </a:r>
          </a:p>
        </p:txBody>
      </p:sp>
      <p:sp>
        <p:nvSpPr>
          <p:cNvPr id="9" name="Rechteck: abgerundete Ecken 8">
            <a:extLst>
              <a:ext uri="{FF2B5EF4-FFF2-40B4-BE49-F238E27FC236}">
                <a16:creationId xmlns:a16="http://schemas.microsoft.com/office/drawing/2014/main" id="{E5E84481-01A7-B1F4-64A7-5126418CAE5B}"/>
              </a:ext>
            </a:extLst>
          </p:cNvPr>
          <p:cNvSpPr>
            <a:spLocks/>
          </p:cNvSpPr>
          <p:nvPr userDrawn="1"/>
        </p:nvSpPr>
        <p:spPr>
          <a:xfrm>
            <a:off x="2404532" y="407237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Krebsvorsorge: 10 Euro für die Hautkrebsvorsorge</a:t>
            </a:r>
          </a:p>
        </p:txBody>
      </p:sp>
      <p:sp>
        <p:nvSpPr>
          <p:cNvPr id="11" name="Rechteck: abgerundete Ecken 10">
            <a:extLst>
              <a:ext uri="{FF2B5EF4-FFF2-40B4-BE49-F238E27FC236}">
                <a16:creationId xmlns:a16="http://schemas.microsoft.com/office/drawing/2014/main" id="{D8D1A366-BE99-C7AE-AAA0-8504A4C40F44}"/>
              </a:ext>
            </a:extLst>
          </p:cNvPr>
          <p:cNvSpPr>
            <a:spLocks/>
          </p:cNvSpPr>
          <p:nvPr userDrawn="1"/>
        </p:nvSpPr>
        <p:spPr>
          <a:xfrm>
            <a:off x="2404532" y="451724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jährliche Zahnkontrolle: 10 Euro, einmal jährlich </a:t>
            </a:r>
          </a:p>
        </p:txBody>
      </p:sp>
      <p:sp>
        <p:nvSpPr>
          <p:cNvPr id="12" name="Rechteck: abgerundete Ecken 11">
            <a:extLst>
              <a:ext uri="{FF2B5EF4-FFF2-40B4-BE49-F238E27FC236}">
                <a16:creationId xmlns:a16="http://schemas.microsoft.com/office/drawing/2014/main" id="{F2ACFDA2-793C-4FDA-EA3A-FF72630F7B45}"/>
              </a:ext>
            </a:extLst>
          </p:cNvPr>
          <p:cNvSpPr>
            <a:spLocks/>
          </p:cNvSpPr>
          <p:nvPr userDrawn="1"/>
        </p:nvSpPr>
        <p:spPr>
          <a:xfrm>
            <a:off x="2404532" y="4962107"/>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Mitgliedschaft im Fitnessstudio oder Sportverein: bis zu 50 Euro jährlich</a:t>
            </a:r>
          </a:p>
        </p:txBody>
      </p:sp>
      <p:sp>
        <p:nvSpPr>
          <p:cNvPr id="13" name="Rechteck: abgerundete Ecken 12">
            <a:extLst>
              <a:ext uri="{FF2B5EF4-FFF2-40B4-BE49-F238E27FC236}">
                <a16:creationId xmlns:a16="http://schemas.microsoft.com/office/drawing/2014/main" id="{EEE6EC57-1EAD-75CA-6CDD-E4319E316947}"/>
              </a:ext>
            </a:extLst>
          </p:cNvPr>
          <p:cNvSpPr>
            <a:spLocks/>
          </p:cNvSpPr>
          <p:nvPr userDrawn="1"/>
        </p:nvSpPr>
        <p:spPr>
          <a:xfrm>
            <a:off x="2404532" y="540697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Impfungen: 10 Euro pro vollständiger Immunisierung</a:t>
            </a:r>
          </a:p>
        </p:txBody>
      </p:sp>
      <p:sp>
        <p:nvSpPr>
          <p:cNvPr id="14" name="Rechteck: abgerundete Ecken 13">
            <a:extLst>
              <a:ext uri="{FF2B5EF4-FFF2-40B4-BE49-F238E27FC236}">
                <a16:creationId xmlns:a16="http://schemas.microsoft.com/office/drawing/2014/main" id="{279AF2AA-6390-F2A3-8F12-4FCA0D9F1FFB}"/>
              </a:ext>
            </a:extLst>
          </p:cNvPr>
          <p:cNvSpPr>
            <a:spLocks/>
          </p:cNvSpPr>
          <p:nvPr userDrawn="1"/>
        </p:nvSpPr>
        <p:spPr>
          <a:xfrm>
            <a:off x="2404532" y="5851841"/>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Geldbonus für Vitalwerte im Normbereich (z. B. Blutdruck): bis zu 35 Euro pro Jahr</a:t>
            </a:r>
          </a:p>
        </p:txBody>
      </p:sp>
      <p:pic>
        <p:nvPicPr>
          <p:cNvPr id="10" name="Grafik 9">
            <a:extLst>
              <a:ext uri="{FF2B5EF4-FFF2-40B4-BE49-F238E27FC236}">
                <a16:creationId xmlns:a16="http://schemas.microsoft.com/office/drawing/2014/main" id="{66F1F5D0-24A3-BCB5-9340-1031EE240C49}"/>
              </a:ext>
            </a:extLst>
          </p:cNvPr>
          <p:cNvPicPr>
            <a:picLocks noChangeAspect="1"/>
          </p:cNvPicPr>
          <p:nvPr userDrawn="1"/>
        </p:nvPicPr>
        <p:blipFill>
          <a:blip r:embed="rId2"/>
          <a:stretch>
            <a:fillRect/>
          </a:stretch>
        </p:blipFill>
        <p:spPr>
          <a:xfrm>
            <a:off x="244885" y="2092285"/>
            <a:ext cx="2067671" cy="475534"/>
          </a:xfrm>
          <a:prstGeom prst="rect">
            <a:avLst/>
          </a:prstGeom>
        </p:spPr>
      </p:pic>
      <p:pic>
        <p:nvPicPr>
          <p:cNvPr id="15" name="Grafik 14">
            <a:extLst>
              <a:ext uri="{FF2B5EF4-FFF2-40B4-BE49-F238E27FC236}">
                <a16:creationId xmlns:a16="http://schemas.microsoft.com/office/drawing/2014/main" id="{ED286680-5880-5628-EBD1-09ABB5D9BC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16" name="Rechteck: abgerundete Ecken 1">
            <a:extLst>
              <a:ext uri="{FF2B5EF4-FFF2-40B4-BE49-F238E27FC236}">
                <a16:creationId xmlns:a16="http://schemas.microsoft.com/office/drawing/2014/main" id="{1B1E3D64-F265-6751-07AF-1319FEAAB25F}"/>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KKA-10</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1/4</a:t>
            </a:r>
          </a:p>
        </p:txBody>
      </p:sp>
    </p:spTree>
    <p:extLst>
      <p:ext uri="{BB962C8B-B14F-4D97-AF65-F5344CB8AC3E}">
        <p14:creationId xmlns:p14="http://schemas.microsoft.com/office/powerpoint/2010/main" val="4223740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KA-10 2/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37" name="Rechteck: abgerundete Ecken 36">
            <a:extLst>
              <a:ext uri="{FF2B5EF4-FFF2-40B4-BE49-F238E27FC236}">
                <a16:creationId xmlns:a16="http://schemas.microsoft.com/office/drawing/2014/main" id="{27C62E93-FBFF-48F2-DA6E-F281783A793D}"/>
              </a:ext>
            </a:extLst>
          </p:cNvPr>
          <p:cNvSpPr/>
          <p:nvPr userDrawn="1"/>
        </p:nvSpPr>
        <p:spPr>
          <a:xfrm>
            <a:off x="2404532" y="2102602"/>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Service</a:t>
            </a:r>
          </a:p>
        </p:txBody>
      </p:sp>
      <p:sp>
        <p:nvSpPr>
          <p:cNvPr id="38" name="Rechteck: abgerundete Ecken 37">
            <a:extLst>
              <a:ext uri="{FF2B5EF4-FFF2-40B4-BE49-F238E27FC236}">
                <a16:creationId xmlns:a16="http://schemas.microsoft.com/office/drawing/2014/main" id="{4B3BB171-A68A-5FBB-D762-C5E19AE9AE0F}"/>
              </a:ext>
            </a:extLst>
          </p:cNvPr>
          <p:cNvSpPr>
            <a:spLocks/>
          </p:cNvSpPr>
          <p:nvPr userDrawn="1"/>
        </p:nvSpPr>
        <p:spPr>
          <a:xfrm>
            <a:off x="2404532" y="2608732"/>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Geschäftsstellen bundesweit: 15 in drei Bundesländern</a:t>
            </a:r>
          </a:p>
        </p:txBody>
      </p:sp>
      <p:sp>
        <p:nvSpPr>
          <p:cNvPr id="39" name="Rechteck: abgerundete Ecken 38">
            <a:extLst>
              <a:ext uri="{FF2B5EF4-FFF2-40B4-BE49-F238E27FC236}">
                <a16:creationId xmlns:a16="http://schemas.microsoft.com/office/drawing/2014/main" id="{6B1EB605-D635-AE8E-44F8-AA20088CF5A6}"/>
              </a:ext>
            </a:extLst>
          </p:cNvPr>
          <p:cNvSpPr>
            <a:spLocks/>
          </p:cNvSpPr>
          <p:nvPr userDrawn="1"/>
        </p:nvSpPr>
        <p:spPr>
          <a:xfrm>
            <a:off x="2404532" y="3053599"/>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Service-Hotline: Mo–Fr: 9–20 Uhr, Sa: 10–15 Uhr</a:t>
            </a:r>
          </a:p>
        </p:txBody>
      </p:sp>
      <p:sp>
        <p:nvSpPr>
          <p:cNvPr id="40" name="Rechteck: abgerundete Ecken 39">
            <a:extLst>
              <a:ext uri="{FF2B5EF4-FFF2-40B4-BE49-F238E27FC236}">
                <a16:creationId xmlns:a16="http://schemas.microsoft.com/office/drawing/2014/main" id="{F995596F-35AD-2CBD-91D8-A093831D290B}"/>
              </a:ext>
            </a:extLst>
          </p:cNvPr>
          <p:cNvSpPr>
            <a:spLocks/>
          </p:cNvSpPr>
          <p:nvPr userDrawn="1"/>
        </p:nvSpPr>
        <p:spPr>
          <a:xfrm>
            <a:off x="2404532" y="349846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Medizinische Telefonberatung: 24/7 über externen Dienstleister</a:t>
            </a:r>
          </a:p>
        </p:txBody>
      </p:sp>
      <p:sp>
        <p:nvSpPr>
          <p:cNvPr id="41" name="Rechteck: abgerundete Ecken 40">
            <a:extLst>
              <a:ext uri="{FF2B5EF4-FFF2-40B4-BE49-F238E27FC236}">
                <a16:creationId xmlns:a16="http://schemas.microsoft.com/office/drawing/2014/main" id="{C4E31CA4-FCFF-10FC-7DC8-2CD8D7085CC1}"/>
              </a:ext>
            </a:extLst>
          </p:cNvPr>
          <p:cNvSpPr>
            <a:spLocks/>
          </p:cNvSpPr>
          <p:nvPr userDrawn="1"/>
        </p:nvSpPr>
        <p:spPr>
          <a:xfrm>
            <a:off x="2404532" y="394333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Vermittlung von Facharztterminen: 24/7 über externen Dienstleister</a:t>
            </a:r>
          </a:p>
        </p:txBody>
      </p:sp>
      <p:sp>
        <p:nvSpPr>
          <p:cNvPr id="42" name="Rechteck: abgerundete Ecken 41">
            <a:extLst>
              <a:ext uri="{FF2B5EF4-FFF2-40B4-BE49-F238E27FC236}">
                <a16:creationId xmlns:a16="http://schemas.microsoft.com/office/drawing/2014/main" id="{F378D365-08D4-0349-21BB-22392D503626}"/>
              </a:ext>
            </a:extLst>
          </p:cNvPr>
          <p:cNvSpPr>
            <a:spLocks/>
          </p:cNvSpPr>
          <p:nvPr userDrawn="1"/>
        </p:nvSpPr>
        <p:spPr>
          <a:xfrm>
            <a:off x="2404532" y="438820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Online-Geschäftsstelle: ja, mit Möglichkeit, Rechnungen einzureichen</a:t>
            </a:r>
          </a:p>
        </p:txBody>
      </p:sp>
      <p:sp>
        <p:nvSpPr>
          <p:cNvPr id="43" name="Rechteck: abgerundete Ecken 42">
            <a:extLst>
              <a:ext uri="{FF2B5EF4-FFF2-40B4-BE49-F238E27FC236}">
                <a16:creationId xmlns:a16="http://schemas.microsoft.com/office/drawing/2014/main" id="{E65A18EA-B271-4B74-0732-F42999DB3C02}"/>
              </a:ext>
            </a:extLst>
          </p:cNvPr>
          <p:cNvSpPr>
            <a:spLocks/>
          </p:cNvSpPr>
          <p:nvPr userDrawn="1"/>
        </p:nvSpPr>
        <p:spPr>
          <a:xfrm>
            <a:off x="2404532" y="5406171"/>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Sportmedizinische Untersuchung: Volle Kostenerstattung für eine Untersuchung alle zwei Jahre</a:t>
            </a:r>
          </a:p>
        </p:txBody>
      </p:sp>
      <p:sp>
        <p:nvSpPr>
          <p:cNvPr id="44" name="Rechteck: abgerundete Ecken 43">
            <a:extLst>
              <a:ext uri="{FF2B5EF4-FFF2-40B4-BE49-F238E27FC236}">
                <a16:creationId xmlns:a16="http://schemas.microsoft.com/office/drawing/2014/main" id="{7E62B8C8-D647-EA0A-7881-19FBA152BBB2}"/>
              </a:ext>
            </a:extLst>
          </p:cNvPr>
          <p:cNvSpPr/>
          <p:nvPr userDrawn="1"/>
        </p:nvSpPr>
        <p:spPr>
          <a:xfrm>
            <a:off x="2404532" y="4900041"/>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Sport und Bewegung</a:t>
            </a:r>
          </a:p>
        </p:txBody>
      </p:sp>
      <p:sp>
        <p:nvSpPr>
          <p:cNvPr id="45" name="Rechteck: abgerundete Ecken 44">
            <a:extLst>
              <a:ext uri="{FF2B5EF4-FFF2-40B4-BE49-F238E27FC236}">
                <a16:creationId xmlns:a16="http://schemas.microsoft.com/office/drawing/2014/main" id="{D095D236-4777-44B5-2CCA-43CEFB244E37}"/>
              </a:ext>
            </a:extLst>
          </p:cNvPr>
          <p:cNvSpPr>
            <a:spLocks/>
          </p:cNvSpPr>
          <p:nvPr userDrawn="1"/>
        </p:nvSpPr>
        <p:spPr>
          <a:xfrm>
            <a:off x="2404532" y="585184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Sport- und Gesundheitskurse: Volle Kostenerstattung für bis zu drei Kurse pro Jahr</a:t>
            </a:r>
          </a:p>
        </p:txBody>
      </p:sp>
      <p:pic>
        <p:nvPicPr>
          <p:cNvPr id="2" name="Grafik 1">
            <a:extLst>
              <a:ext uri="{FF2B5EF4-FFF2-40B4-BE49-F238E27FC236}">
                <a16:creationId xmlns:a16="http://schemas.microsoft.com/office/drawing/2014/main" id="{732037F3-82C2-0B56-18E3-38B196B6A8B1}"/>
              </a:ext>
            </a:extLst>
          </p:cNvPr>
          <p:cNvPicPr>
            <a:picLocks noChangeAspect="1"/>
          </p:cNvPicPr>
          <p:nvPr userDrawn="1"/>
        </p:nvPicPr>
        <p:blipFill>
          <a:blip r:embed="rId2"/>
          <a:stretch>
            <a:fillRect/>
          </a:stretch>
        </p:blipFill>
        <p:spPr>
          <a:xfrm>
            <a:off x="244885" y="2092285"/>
            <a:ext cx="2067671" cy="475534"/>
          </a:xfrm>
          <a:prstGeom prst="rect">
            <a:avLst/>
          </a:prstGeom>
        </p:spPr>
      </p:pic>
      <p:pic>
        <p:nvPicPr>
          <p:cNvPr id="5" name="Grafik 4">
            <a:extLst>
              <a:ext uri="{FF2B5EF4-FFF2-40B4-BE49-F238E27FC236}">
                <a16:creationId xmlns:a16="http://schemas.microsoft.com/office/drawing/2014/main" id="{C0955BB5-3D0F-0A21-4823-4D00094CCA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7" name="Rechteck: abgerundete Ecken 1">
            <a:extLst>
              <a:ext uri="{FF2B5EF4-FFF2-40B4-BE49-F238E27FC236}">
                <a16:creationId xmlns:a16="http://schemas.microsoft.com/office/drawing/2014/main" id="{AA8AFF57-405B-DC55-8489-37B8D857CCBD}"/>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KKA-10</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2/4</a:t>
            </a:r>
          </a:p>
        </p:txBody>
      </p:sp>
    </p:spTree>
    <p:extLst>
      <p:ext uri="{BB962C8B-B14F-4D97-AF65-F5344CB8AC3E}">
        <p14:creationId xmlns:p14="http://schemas.microsoft.com/office/powerpoint/2010/main" val="271574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 Wohnung Finden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2" name="Gruppieren 31">
            <a:extLst>
              <a:ext uri="{FF2B5EF4-FFF2-40B4-BE49-F238E27FC236}">
                <a16:creationId xmlns:a16="http://schemas.microsoft.com/office/drawing/2014/main" id="{06E775ED-32BC-73A4-FF9D-2F4A61FD70F0}"/>
              </a:ext>
            </a:extLst>
          </p:cNvPr>
          <p:cNvGrpSpPr/>
          <p:nvPr userDrawn="1"/>
        </p:nvGrpSpPr>
        <p:grpSpPr>
          <a:xfrm>
            <a:off x="2806046" y="2383397"/>
            <a:ext cx="7011054" cy="1378089"/>
            <a:chOff x="3297417" y="4003373"/>
            <a:chExt cx="8622515" cy="1694836"/>
          </a:xfrm>
        </p:grpSpPr>
        <p:sp>
          <p:nvSpPr>
            <p:cNvPr id="33" name="Google Shape;183;p2">
              <a:extLst>
                <a:ext uri="{FF2B5EF4-FFF2-40B4-BE49-F238E27FC236}">
                  <a16:creationId xmlns:a16="http://schemas.microsoft.com/office/drawing/2014/main" id="{4C9C39C4-AA22-EE1A-23A8-A75908733E98}"/>
                </a:ext>
              </a:extLst>
            </p:cNvPr>
            <p:cNvSpPr txBox="1"/>
            <p:nvPr userDrawn="1"/>
          </p:nvSpPr>
          <p:spPr>
            <a:xfrm>
              <a:off x="3297417" y="4003373"/>
              <a:ext cx="6748874"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dirty="0">
                  <a:solidFill>
                    <a:schemeClr val="bg1"/>
                  </a:solidFill>
                  <a:latin typeface="Bahnschrift" panose="020B0502040204020203" pitchFamily="34" charset="0"/>
                  <a:sym typeface="Arial"/>
                </a:rPr>
                <a:t>Teil I</a:t>
              </a:r>
              <a:endParaRPr sz="1400" dirty="0">
                <a:solidFill>
                  <a:schemeClr val="bg1"/>
                </a:solidFill>
                <a:latin typeface="Bahnschrift" panose="020B0502040204020203"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5400" b="1" dirty="0">
                  <a:solidFill>
                    <a:schemeClr val="bg1"/>
                  </a:solidFill>
                  <a:latin typeface="Bahnschrift" panose="020B0502040204020203" pitchFamily="34" charset="0"/>
                  <a:sym typeface="Arial"/>
                </a:rPr>
                <a:t>Bedarf kennen</a:t>
              </a:r>
              <a:endParaRPr sz="1050" dirty="0">
                <a:solidFill>
                  <a:schemeClr val="bg1"/>
                </a:solidFill>
                <a:latin typeface="Bahnschrift" panose="020B0502040204020203" pitchFamily="34" charset="0"/>
              </a:endParaRPr>
            </a:p>
          </p:txBody>
        </p:sp>
      </p:grpSp>
      <p:sp>
        <p:nvSpPr>
          <p:cNvPr id="36" name="Ellipse 35">
            <a:extLst>
              <a:ext uri="{FF2B5EF4-FFF2-40B4-BE49-F238E27FC236}">
                <a16:creationId xmlns:a16="http://schemas.microsoft.com/office/drawing/2014/main" id="{49B64571-1103-3880-F568-C5CFCAFBA538}"/>
              </a:ext>
            </a:extLst>
          </p:cNvPr>
          <p:cNvSpPr/>
          <p:nvPr userDrawn="1"/>
        </p:nvSpPr>
        <p:spPr>
          <a:xfrm>
            <a:off x="671145" y="2097244"/>
            <a:ext cx="1925436" cy="1925436"/>
          </a:xfrm>
          <a:prstGeom prst="ellipse">
            <a:avLst/>
          </a:prstGeom>
          <a:solidFill>
            <a:srgbClr val="A32E7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83CF885D-9E2F-DDDD-56FF-16B531CCC9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932" y="2367816"/>
            <a:ext cx="1552694" cy="1384292"/>
          </a:xfrm>
          <a:prstGeom prst="rect">
            <a:avLst/>
          </a:prstGeom>
        </p:spPr>
      </p:pic>
    </p:spTree>
    <p:extLst>
      <p:ext uri="{BB962C8B-B14F-4D97-AF65-F5344CB8AC3E}">
        <p14:creationId xmlns:p14="http://schemas.microsoft.com/office/powerpoint/2010/main" val="675532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KA-10 3/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14" name="Rechteck: abgerundete Ecken 13">
            <a:extLst>
              <a:ext uri="{FF2B5EF4-FFF2-40B4-BE49-F238E27FC236}">
                <a16:creationId xmlns:a16="http://schemas.microsoft.com/office/drawing/2014/main" id="{C4B336E9-6DE9-3579-33C4-219EEF7DCC7B}"/>
              </a:ext>
            </a:extLst>
          </p:cNvPr>
          <p:cNvSpPr/>
          <p:nvPr userDrawn="1"/>
        </p:nvSpPr>
        <p:spPr>
          <a:xfrm>
            <a:off x="2404532" y="2103259"/>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Zahngesundheit</a:t>
            </a:r>
          </a:p>
        </p:txBody>
      </p:sp>
      <p:sp>
        <p:nvSpPr>
          <p:cNvPr id="15" name="Rechteck: abgerundete Ecken 14">
            <a:extLst>
              <a:ext uri="{FF2B5EF4-FFF2-40B4-BE49-F238E27FC236}">
                <a16:creationId xmlns:a16="http://schemas.microsoft.com/office/drawing/2014/main" id="{81F67725-50CF-F5F2-4D11-85E3A5E90EA4}"/>
              </a:ext>
            </a:extLst>
          </p:cNvPr>
          <p:cNvSpPr>
            <a:spLocks/>
          </p:cNvSpPr>
          <p:nvPr userDrawn="1"/>
        </p:nvSpPr>
        <p:spPr>
          <a:xfrm>
            <a:off x="2404532" y="2609389"/>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Zuschuss zur professionellen Zahnreinigung: einmal pro Jahr volle Kostenerstattung</a:t>
            </a:r>
          </a:p>
        </p:txBody>
      </p:sp>
      <p:sp>
        <p:nvSpPr>
          <p:cNvPr id="16" name="Rechteck: abgerundete Ecken 15">
            <a:extLst>
              <a:ext uri="{FF2B5EF4-FFF2-40B4-BE49-F238E27FC236}">
                <a16:creationId xmlns:a16="http://schemas.microsoft.com/office/drawing/2014/main" id="{E28B7A86-E758-D116-A43C-8C813FF2468C}"/>
              </a:ext>
            </a:extLst>
          </p:cNvPr>
          <p:cNvSpPr>
            <a:spLocks/>
          </p:cNvSpPr>
          <p:nvPr userDrawn="1"/>
        </p:nvSpPr>
        <p:spPr>
          <a:xfrm>
            <a:off x="2404532" y="305425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Vergünstigter Zahnersatz: ja, bei ausgewählten Zahnärzten und vollständigem Bonusheft</a:t>
            </a:r>
          </a:p>
        </p:txBody>
      </p:sp>
      <p:sp>
        <p:nvSpPr>
          <p:cNvPr id="17" name="Rechteck: abgerundete Ecken 16">
            <a:extLst>
              <a:ext uri="{FF2B5EF4-FFF2-40B4-BE49-F238E27FC236}">
                <a16:creationId xmlns:a16="http://schemas.microsoft.com/office/drawing/2014/main" id="{A88EFCF9-2098-80BF-1B1F-D26CE70FF85B}"/>
              </a:ext>
            </a:extLst>
          </p:cNvPr>
          <p:cNvSpPr/>
          <p:nvPr userDrawn="1"/>
        </p:nvSpPr>
        <p:spPr>
          <a:xfrm>
            <a:off x="2404532" y="3577217"/>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Alternative Behandlungsmethoden</a:t>
            </a:r>
          </a:p>
        </p:txBody>
      </p:sp>
      <p:sp>
        <p:nvSpPr>
          <p:cNvPr id="18" name="Rechteck: abgerundete Ecken 17">
            <a:extLst>
              <a:ext uri="{FF2B5EF4-FFF2-40B4-BE49-F238E27FC236}">
                <a16:creationId xmlns:a16="http://schemas.microsoft.com/office/drawing/2014/main" id="{43B96F7A-2214-2A0D-F8E5-D87D7C21BEDD}"/>
              </a:ext>
            </a:extLst>
          </p:cNvPr>
          <p:cNvSpPr>
            <a:spLocks/>
          </p:cNvSpPr>
          <p:nvPr userDrawn="1"/>
        </p:nvSpPr>
        <p:spPr>
          <a:xfrm>
            <a:off x="2404532" y="4083347"/>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Alternative Arzneimittel: Zuschuss bis zu 100 Euro im Jahr, wenn vom Arzt verordnet</a:t>
            </a:r>
          </a:p>
        </p:txBody>
      </p:sp>
      <p:sp>
        <p:nvSpPr>
          <p:cNvPr id="19" name="Rechteck: abgerundete Ecken 18">
            <a:extLst>
              <a:ext uri="{FF2B5EF4-FFF2-40B4-BE49-F238E27FC236}">
                <a16:creationId xmlns:a16="http://schemas.microsoft.com/office/drawing/2014/main" id="{C4A9F667-0BE8-8A23-8DCD-CDB8832F49B7}"/>
              </a:ext>
            </a:extLst>
          </p:cNvPr>
          <p:cNvSpPr>
            <a:spLocks/>
          </p:cNvSpPr>
          <p:nvPr userDrawn="1"/>
        </p:nvSpPr>
        <p:spPr>
          <a:xfrm>
            <a:off x="2404532" y="4528214"/>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Osteopathie: Zuschuss von je max. 60 Euro für max. 4 Sitzungen pro Jahr</a:t>
            </a:r>
          </a:p>
        </p:txBody>
      </p:sp>
      <p:sp>
        <p:nvSpPr>
          <p:cNvPr id="20" name="Rechteck: abgerundete Ecken 19">
            <a:extLst>
              <a:ext uri="{FF2B5EF4-FFF2-40B4-BE49-F238E27FC236}">
                <a16:creationId xmlns:a16="http://schemas.microsoft.com/office/drawing/2014/main" id="{6116D1C6-4601-CD54-7D46-59E9CAECF627}"/>
              </a:ext>
            </a:extLst>
          </p:cNvPr>
          <p:cNvSpPr/>
          <p:nvPr userDrawn="1"/>
        </p:nvSpPr>
        <p:spPr>
          <a:xfrm>
            <a:off x="2404532" y="5051175"/>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Schwangerschaft und Kinder</a:t>
            </a:r>
          </a:p>
        </p:txBody>
      </p:sp>
      <p:sp>
        <p:nvSpPr>
          <p:cNvPr id="22" name="Rechteck: abgerundete Ecken 21">
            <a:extLst>
              <a:ext uri="{FF2B5EF4-FFF2-40B4-BE49-F238E27FC236}">
                <a16:creationId xmlns:a16="http://schemas.microsoft.com/office/drawing/2014/main" id="{6279CE35-94F0-A594-D76B-B7E36A9C5710}"/>
              </a:ext>
            </a:extLst>
          </p:cNvPr>
          <p:cNvSpPr>
            <a:spLocks/>
          </p:cNvSpPr>
          <p:nvPr userDrawn="1"/>
        </p:nvSpPr>
        <p:spPr>
          <a:xfrm>
            <a:off x="2404532" y="5557305"/>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Schwangerschaftsvorsorgeuntersuchung: Zuschuss von 80 % der entstandenen Kosten (max. 300 Euro)</a:t>
            </a:r>
          </a:p>
        </p:txBody>
      </p:sp>
      <p:sp>
        <p:nvSpPr>
          <p:cNvPr id="23" name="Rechteck: abgerundete Ecken 22">
            <a:extLst>
              <a:ext uri="{FF2B5EF4-FFF2-40B4-BE49-F238E27FC236}">
                <a16:creationId xmlns:a16="http://schemas.microsoft.com/office/drawing/2014/main" id="{F0669B92-DF7F-2195-010C-A1E125A353B7}"/>
              </a:ext>
            </a:extLst>
          </p:cNvPr>
          <p:cNvSpPr>
            <a:spLocks/>
          </p:cNvSpPr>
          <p:nvPr userDrawn="1"/>
        </p:nvSpPr>
        <p:spPr>
          <a:xfrm>
            <a:off x="2404532" y="6002172"/>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Hebammenberatung per Video oder Telefon: 24/7 über einen externen Dienstleister</a:t>
            </a:r>
          </a:p>
        </p:txBody>
      </p:sp>
      <p:sp>
        <p:nvSpPr>
          <p:cNvPr id="24" name="Rechteck: abgerundete Ecken 23">
            <a:extLst>
              <a:ext uri="{FF2B5EF4-FFF2-40B4-BE49-F238E27FC236}">
                <a16:creationId xmlns:a16="http://schemas.microsoft.com/office/drawing/2014/main" id="{6F0E71E2-38CE-E5A2-7442-773135E756DC}"/>
              </a:ext>
            </a:extLst>
          </p:cNvPr>
          <p:cNvSpPr>
            <a:spLocks/>
          </p:cNvSpPr>
          <p:nvPr userDrawn="1"/>
        </p:nvSpPr>
        <p:spPr>
          <a:xfrm>
            <a:off x="2404532" y="6447039"/>
            <a:ext cx="7703666" cy="602667"/>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Zusatzleistungen für Kinder (z. B. zusätzliche Impfungen, Untersuchungen und Zahnleistungen): umfassende Leistungen mit voller Kostenübernahme</a:t>
            </a:r>
          </a:p>
        </p:txBody>
      </p:sp>
      <p:pic>
        <p:nvPicPr>
          <p:cNvPr id="2" name="Grafik 1">
            <a:extLst>
              <a:ext uri="{FF2B5EF4-FFF2-40B4-BE49-F238E27FC236}">
                <a16:creationId xmlns:a16="http://schemas.microsoft.com/office/drawing/2014/main" id="{DE12C3C8-0713-2DF5-550E-55537767C90E}"/>
              </a:ext>
            </a:extLst>
          </p:cNvPr>
          <p:cNvPicPr>
            <a:picLocks noChangeAspect="1"/>
          </p:cNvPicPr>
          <p:nvPr userDrawn="1"/>
        </p:nvPicPr>
        <p:blipFill>
          <a:blip r:embed="rId2"/>
          <a:stretch>
            <a:fillRect/>
          </a:stretch>
        </p:blipFill>
        <p:spPr>
          <a:xfrm>
            <a:off x="244885" y="2092285"/>
            <a:ext cx="2067671" cy="475534"/>
          </a:xfrm>
          <a:prstGeom prst="rect">
            <a:avLst/>
          </a:prstGeom>
        </p:spPr>
      </p:pic>
      <p:pic>
        <p:nvPicPr>
          <p:cNvPr id="5" name="Grafik 4">
            <a:extLst>
              <a:ext uri="{FF2B5EF4-FFF2-40B4-BE49-F238E27FC236}">
                <a16:creationId xmlns:a16="http://schemas.microsoft.com/office/drawing/2014/main" id="{3DEEC5AA-FC11-76C9-B094-9EA4551776E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7" name="Rechteck: abgerundete Ecken 1">
            <a:extLst>
              <a:ext uri="{FF2B5EF4-FFF2-40B4-BE49-F238E27FC236}">
                <a16:creationId xmlns:a16="http://schemas.microsoft.com/office/drawing/2014/main" id="{DE9FAA65-0404-8692-28C4-306A0D54C809}"/>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KKA-10</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3/4</a:t>
            </a:r>
          </a:p>
        </p:txBody>
      </p:sp>
    </p:spTree>
    <p:extLst>
      <p:ext uri="{BB962C8B-B14F-4D97-AF65-F5344CB8AC3E}">
        <p14:creationId xmlns:p14="http://schemas.microsoft.com/office/powerpoint/2010/main" val="2119762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KA-10 4/4">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9500626"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36000"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dirty="0">
                <a:solidFill>
                  <a:srgbClr val="262626"/>
                </a:solidFill>
                <a:latin typeface="Bahnschrift" panose="020B0502040204020203" pitchFamily="34" charset="0"/>
                <a:sym typeface="Arial"/>
              </a:rPr>
              <a:t>Krankenkasse auswählen: </a:t>
            </a:r>
            <a:r>
              <a:rPr lang="de-DE" sz="2800" b="1" dirty="0">
                <a:solidFill>
                  <a:srgbClr val="91D14C"/>
                </a:solidFill>
                <a:latin typeface="Bahnschrift" panose="020B0502040204020203" pitchFamily="34" charset="0"/>
                <a:sym typeface="Arial"/>
              </a:rPr>
              <a:t>Angebote vergleichen</a:t>
            </a:r>
            <a:endParaRPr lang="de-DE" sz="2800" dirty="0">
              <a:solidFill>
                <a:srgbClr val="91D14C"/>
              </a:solidFill>
              <a:latin typeface="Bahnschrift" panose="020B0502040204020203" pitchFamily="34" charset="0"/>
            </a:endParaRPr>
          </a:p>
        </p:txBody>
      </p:sp>
      <p:sp>
        <p:nvSpPr>
          <p:cNvPr id="46" name="Rechteck: abgerundete Ecken 45">
            <a:extLst>
              <a:ext uri="{FF2B5EF4-FFF2-40B4-BE49-F238E27FC236}">
                <a16:creationId xmlns:a16="http://schemas.microsoft.com/office/drawing/2014/main" id="{C2750526-5295-87DA-2230-B784EBF14A06}"/>
              </a:ext>
            </a:extLst>
          </p:cNvPr>
          <p:cNvSpPr>
            <a:spLocks/>
          </p:cNvSpPr>
          <p:nvPr userDrawn="1"/>
        </p:nvSpPr>
        <p:spPr>
          <a:xfrm>
            <a:off x="2415603" y="263773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Check-up für unter 35-Jährige: alle drei Jahre, bei Vorliegen von Risikofaktoren</a:t>
            </a:r>
          </a:p>
        </p:txBody>
      </p:sp>
      <p:sp>
        <p:nvSpPr>
          <p:cNvPr id="47" name="Rechteck: abgerundete Ecken 46">
            <a:extLst>
              <a:ext uri="{FF2B5EF4-FFF2-40B4-BE49-F238E27FC236}">
                <a16:creationId xmlns:a16="http://schemas.microsoft.com/office/drawing/2014/main" id="{52F402DE-021C-40D3-5296-9F1B3195395C}"/>
              </a:ext>
            </a:extLst>
          </p:cNvPr>
          <p:cNvSpPr/>
          <p:nvPr userDrawn="1"/>
        </p:nvSpPr>
        <p:spPr>
          <a:xfrm>
            <a:off x="2415603" y="2131600"/>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Allgemeine Vorsorge</a:t>
            </a:r>
          </a:p>
        </p:txBody>
      </p:sp>
      <p:sp>
        <p:nvSpPr>
          <p:cNvPr id="48" name="Rechteck: abgerundete Ecken 47">
            <a:extLst>
              <a:ext uri="{FF2B5EF4-FFF2-40B4-BE49-F238E27FC236}">
                <a16:creationId xmlns:a16="http://schemas.microsoft.com/office/drawing/2014/main" id="{BF66157F-1A3E-42F7-7E8A-A7FB8A6658BB}"/>
              </a:ext>
            </a:extLst>
          </p:cNvPr>
          <p:cNvSpPr/>
          <p:nvPr userDrawn="1"/>
        </p:nvSpPr>
        <p:spPr>
          <a:xfrm>
            <a:off x="2415602" y="3189106"/>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Krebsvorsorge</a:t>
            </a:r>
            <a:endParaRPr lang="de-DE" sz="1600" b="0" dirty="0">
              <a:solidFill>
                <a:schemeClr val="tx1"/>
              </a:solidFill>
              <a:latin typeface="Bahnschrift" panose="020B0502040204020203" pitchFamily="34" charset="0"/>
              <a:cs typeface="Helvetica" panose="020B0604020202020204" pitchFamily="34" charset="0"/>
            </a:endParaRPr>
          </a:p>
        </p:txBody>
      </p:sp>
      <p:sp>
        <p:nvSpPr>
          <p:cNvPr id="49" name="Rechteck: abgerundete Ecken 48">
            <a:extLst>
              <a:ext uri="{FF2B5EF4-FFF2-40B4-BE49-F238E27FC236}">
                <a16:creationId xmlns:a16="http://schemas.microsoft.com/office/drawing/2014/main" id="{FF563446-7347-244B-57BD-7343EAF2EFB6}"/>
              </a:ext>
            </a:extLst>
          </p:cNvPr>
          <p:cNvSpPr>
            <a:spLocks/>
          </p:cNvSpPr>
          <p:nvPr userDrawn="1"/>
        </p:nvSpPr>
        <p:spPr>
          <a:xfrm>
            <a:off x="2415602" y="369523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Hautkrebsscreening für unter 35-Jährige: ja, alle zwei Jahre</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0" name="Rechteck: abgerundete Ecken 49">
            <a:extLst>
              <a:ext uri="{FF2B5EF4-FFF2-40B4-BE49-F238E27FC236}">
                <a16:creationId xmlns:a16="http://schemas.microsoft.com/office/drawing/2014/main" id="{68F04C3E-5E5D-5029-AF89-2BB83F07FF36}"/>
              </a:ext>
            </a:extLst>
          </p:cNvPr>
          <p:cNvSpPr>
            <a:spLocks/>
          </p:cNvSpPr>
          <p:nvPr userDrawn="1"/>
        </p:nvSpPr>
        <p:spPr>
          <a:xfrm>
            <a:off x="2415602" y="414010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Brustkrebsfrüherkennung: Zuschuss von max. 58 Euro für eine Tastuntersuchung pro Jahr, max. 100 Euro für Ultraschalluntersuchung bei Vorliegen von Risikofaktoren</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1" name="Rechteck: abgerundete Ecken 50">
            <a:extLst>
              <a:ext uri="{FF2B5EF4-FFF2-40B4-BE49-F238E27FC236}">
                <a16:creationId xmlns:a16="http://schemas.microsoft.com/office/drawing/2014/main" id="{63AC33AA-F6C2-237B-35F5-E5599D66EBBD}"/>
              </a:ext>
            </a:extLst>
          </p:cNvPr>
          <p:cNvSpPr>
            <a:spLocks/>
          </p:cNvSpPr>
          <p:nvPr userDrawn="1"/>
        </p:nvSpPr>
        <p:spPr>
          <a:xfrm>
            <a:off x="2415602" y="458497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Darmkrebsfrüherkennung: Kostenübernahme für einen immunologischer Stuhltest alle zwei Jahre</a:t>
            </a:r>
          </a:p>
        </p:txBody>
      </p:sp>
      <p:sp>
        <p:nvSpPr>
          <p:cNvPr id="52" name="Rechteck: abgerundete Ecken 51">
            <a:extLst>
              <a:ext uri="{FF2B5EF4-FFF2-40B4-BE49-F238E27FC236}">
                <a16:creationId xmlns:a16="http://schemas.microsoft.com/office/drawing/2014/main" id="{302BA122-1CC1-8022-C975-B45747D81585}"/>
              </a:ext>
            </a:extLst>
          </p:cNvPr>
          <p:cNvSpPr/>
          <p:nvPr userDrawn="1"/>
        </p:nvSpPr>
        <p:spPr>
          <a:xfrm>
            <a:off x="2415602" y="5106936"/>
            <a:ext cx="7703667" cy="377351"/>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Impfungen</a:t>
            </a:r>
          </a:p>
        </p:txBody>
      </p:sp>
      <p:sp>
        <p:nvSpPr>
          <p:cNvPr id="53" name="Rechteck: abgerundete Ecken 52">
            <a:extLst>
              <a:ext uri="{FF2B5EF4-FFF2-40B4-BE49-F238E27FC236}">
                <a16:creationId xmlns:a16="http://schemas.microsoft.com/office/drawing/2014/main" id="{89D160D3-868E-A997-2234-EFA34F5BC09B}"/>
              </a:ext>
            </a:extLst>
          </p:cNvPr>
          <p:cNvSpPr>
            <a:spLocks/>
          </p:cNvSpPr>
          <p:nvPr userDrawn="1"/>
        </p:nvSpPr>
        <p:spPr>
          <a:xfrm>
            <a:off x="2415602" y="5613066"/>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dirty="0">
                <a:solidFill>
                  <a:schemeClr val="tx1"/>
                </a:solidFill>
                <a:latin typeface="Bahnschrift" panose="020B0502040204020203" pitchFamily="34" charset="0"/>
                <a:cs typeface="Helvetica" panose="020B0604020202020204" pitchFamily="34" charset="0"/>
              </a:rPr>
              <a:t>Reiseschutzimpfungen: volle Kostenübernahme für empfohlene Impfungen</a:t>
            </a:r>
            <a:endParaRPr lang="de-DE" sz="1300" b="0" dirty="0">
              <a:solidFill>
                <a:schemeClr val="tx1"/>
              </a:solidFill>
              <a:latin typeface="Bahnschrift" panose="020B0502040204020203" pitchFamily="34" charset="0"/>
              <a:cs typeface="Helvetica" panose="020B0604020202020204" pitchFamily="34" charset="0"/>
            </a:endParaRPr>
          </a:p>
        </p:txBody>
      </p:sp>
      <p:sp>
        <p:nvSpPr>
          <p:cNvPr id="54" name="Rechteck: abgerundete Ecken 53">
            <a:extLst>
              <a:ext uri="{FF2B5EF4-FFF2-40B4-BE49-F238E27FC236}">
                <a16:creationId xmlns:a16="http://schemas.microsoft.com/office/drawing/2014/main" id="{6F0AF0C6-C5F3-1DC2-5002-C774289BF4A4}"/>
              </a:ext>
            </a:extLst>
          </p:cNvPr>
          <p:cNvSpPr>
            <a:spLocks/>
          </p:cNvSpPr>
          <p:nvPr userDrawn="1"/>
        </p:nvSpPr>
        <p:spPr>
          <a:xfrm>
            <a:off x="2415602" y="6057933"/>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FSME-Schutzimpfung: volle Kostenübernahme für alle Versicherten</a:t>
            </a:r>
          </a:p>
        </p:txBody>
      </p:sp>
      <p:sp>
        <p:nvSpPr>
          <p:cNvPr id="55" name="Rechteck: abgerundete Ecken 54">
            <a:extLst>
              <a:ext uri="{FF2B5EF4-FFF2-40B4-BE49-F238E27FC236}">
                <a16:creationId xmlns:a16="http://schemas.microsoft.com/office/drawing/2014/main" id="{32E651D7-D16C-FF6F-26DF-3358E75B73CA}"/>
              </a:ext>
            </a:extLst>
          </p:cNvPr>
          <p:cNvSpPr>
            <a:spLocks/>
          </p:cNvSpPr>
          <p:nvPr userDrawn="1"/>
        </p:nvSpPr>
        <p:spPr>
          <a:xfrm>
            <a:off x="2415602" y="6502800"/>
            <a:ext cx="7703666" cy="377351"/>
          </a:xfrm>
          <a:prstGeom prst="roundRect">
            <a:avLst>
              <a:gd name="adj" fmla="val 5782"/>
            </a:avLst>
          </a:prstGeom>
          <a:solidFill>
            <a:srgbClr val="FFFFFF">
              <a:alpha val="69804"/>
            </a:srgb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300" b="0" dirty="0">
                <a:solidFill>
                  <a:schemeClr val="tx1"/>
                </a:solidFill>
                <a:latin typeface="Bahnschrift" panose="020B0502040204020203" pitchFamily="34" charset="0"/>
                <a:cs typeface="Helvetica" panose="020B0604020202020204" pitchFamily="34" charset="0"/>
              </a:rPr>
              <a:t>Grippeschutzimpfung: volle Kostenübernahme bei ärztlicher Empfehlung</a:t>
            </a:r>
          </a:p>
        </p:txBody>
      </p:sp>
      <p:pic>
        <p:nvPicPr>
          <p:cNvPr id="2" name="Grafik 1">
            <a:extLst>
              <a:ext uri="{FF2B5EF4-FFF2-40B4-BE49-F238E27FC236}">
                <a16:creationId xmlns:a16="http://schemas.microsoft.com/office/drawing/2014/main" id="{848CA8F2-A1FF-7531-9531-3A0C9435A9DF}"/>
              </a:ext>
            </a:extLst>
          </p:cNvPr>
          <p:cNvPicPr>
            <a:picLocks noChangeAspect="1"/>
          </p:cNvPicPr>
          <p:nvPr userDrawn="1"/>
        </p:nvPicPr>
        <p:blipFill>
          <a:blip r:embed="rId2"/>
          <a:stretch>
            <a:fillRect/>
          </a:stretch>
        </p:blipFill>
        <p:spPr>
          <a:xfrm>
            <a:off x="244885" y="2092285"/>
            <a:ext cx="2067671" cy="475534"/>
          </a:xfrm>
          <a:prstGeom prst="rect">
            <a:avLst/>
          </a:prstGeom>
        </p:spPr>
      </p:pic>
      <p:pic>
        <p:nvPicPr>
          <p:cNvPr id="5" name="Grafik 4">
            <a:extLst>
              <a:ext uri="{FF2B5EF4-FFF2-40B4-BE49-F238E27FC236}">
                <a16:creationId xmlns:a16="http://schemas.microsoft.com/office/drawing/2014/main" id="{BF4AF9B5-98AC-20F0-4009-5A2CAEAEE08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168" y="6040516"/>
            <a:ext cx="1794197" cy="1207156"/>
          </a:xfrm>
          <a:prstGeom prst="rect">
            <a:avLst/>
          </a:prstGeom>
        </p:spPr>
      </p:pic>
      <p:sp>
        <p:nvSpPr>
          <p:cNvPr id="7" name="Rechteck: abgerundete Ecken 1">
            <a:extLst>
              <a:ext uri="{FF2B5EF4-FFF2-40B4-BE49-F238E27FC236}">
                <a16:creationId xmlns:a16="http://schemas.microsoft.com/office/drawing/2014/main" id="{B0F8D044-4E99-4BD7-17D3-FF3B13A64122}"/>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KKA-10</a:t>
            </a:r>
            <a:br>
              <a:rPr lang="de-DE" sz="1400" dirty="0">
                <a:solidFill>
                  <a:schemeClr val="bg1"/>
                </a:solidFill>
                <a:latin typeface="Bahnschrift" panose="020B0502040204020203" pitchFamily="34" charset="0"/>
              </a:rPr>
            </a:br>
            <a:r>
              <a:rPr lang="de-DE" sz="1400" dirty="0">
                <a:solidFill>
                  <a:schemeClr val="bg1"/>
                </a:solidFill>
                <a:latin typeface="Bahnschrift" panose="020B0502040204020203" pitchFamily="34" charset="0"/>
              </a:rPr>
              <a:t>4/4</a:t>
            </a:r>
          </a:p>
        </p:txBody>
      </p:sp>
    </p:spTree>
    <p:extLst>
      <p:ext uri="{BB962C8B-B14F-4D97-AF65-F5344CB8AC3E}">
        <p14:creationId xmlns:p14="http://schemas.microsoft.com/office/powerpoint/2010/main" val="4000328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KA-11">
    <p:spTree>
      <p:nvGrpSpPr>
        <p:cNvPr id="1" name=""/>
        <p:cNvGrpSpPr/>
        <p:nvPr/>
      </p:nvGrpSpPr>
      <p:grpSpPr>
        <a:xfrm>
          <a:off x="0" y="0"/>
          <a:ext cx="0" cy="0"/>
          <a:chOff x="0" y="0"/>
          <a:chExt cx="0" cy="0"/>
        </a:xfrm>
      </p:grpSpPr>
      <p:sp>
        <p:nvSpPr>
          <p:cNvPr id="8" name="Freihandform: Form 21">
            <a:extLst>
              <a:ext uri="{FF2B5EF4-FFF2-40B4-BE49-F238E27FC236}">
                <a16:creationId xmlns:a16="http://schemas.microsoft.com/office/drawing/2014/main" id="{0DFC1CD9-E165-CB76-E08B-BD49E5707CB4}"/>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KKA-11</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Welche Krankenkasse </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passt zu wem?</a:t>
            </a:r>
            <a:endParaRPr lang="de-DE" sz="2800" dirty="0">
              <a:solidFill>
                <a:srgbClr val="91D14C"/>
              </a:solidFill>
              <a:latin typeface="Bahnschrift" panose="020B0502040204020203" pitchFamily="34" charset="0"/>
            </a:endParaRPr>
          </a:p>
        </p:txBody>
      </p:sp>
      <p:pic>
        <p:nvPicPr>
          <p:cNvPr id="3" name="Grafik 2">
            <a:extLst>
              <a:ext uri="{FF2B5EF4-FFF2-40B4-BE49-F238E27FC236}">
                <a16:creationId xmlns:a16="http://schemas.microsoft.com/office/drawing/2014/main" id="{3D864DC1-77F2-90D9-3E78-4D190BC0E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088" y="3121046"/>
            <a:ext cx="505182" cy="612737"/>
          </a:xfrm>
          <a:prstGeom prst="rect">
            <a:avLst/>
          </a:prstGeom>
        </p:spPr>
      </p:pic>
      <p:pic>
        <p:nvPicPr>
          <p:cNvPr id="4" name="Grafik 3" descr="Ein Bild, das Logo enthält.&#10;&#10;Automatisch generierte Beschreibung">
            <a:extLst>
              <a:ext uri="{FF2B5EF4-FFF2-40B4-BE49-F238E27FC236}">
                <a16:creationId xmlns:a16="http://schemas.microsoft.com/office/drawing/2014/main" id="{C7950DC2-28C2-C53C-70CF-ABDD7977A6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5674" y="4099481"/>
            <a:ext cx="595000" cy="658823"/>
          </a:xfrm>
          <a:prstGeom prst="rect">
            <a:avLst/>
          </a:prstGeom>
        </p:spPr>
      </p:pic>
      <p:pic>
        <p:nvPicPr>
          <p:cNvPr id="6" name="Grafik 5" descr="Ein Bild, das Clipart, Cartoon, Darstellung, Zeichnung enthält.&#10;&#10;Automatisch generierte Beschreibung">
            <a:extLst>
              <a:ext uri="{FF2B5EF4-FFF2-40B4-BE49-F238E27FC236}">
                <a16:creationId xmlns:a16="http://schemas.microsoft.com/office/drawing/2014/main" id="{D1267F1D-E253-7373-6938-1C8845349B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0712" y="5017892"/>
            <a:ext cx="451751" cy="676673"/>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5934478E-1C9A-87BE-AF7F-C7157513FBA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376" t="10976" r="12376" b="8310"/>
          <a:stretch/>
        </p:blipFill>
        <p:spPr>
          <a:xfrm>
            <a:off x="600712" y="6060263"/>
            <a:ext cx="529962" cy="658823"/>
          </a:xfrm>
          <a:prstGeom prst="rect">
            <a:avLst/>
          </a:prstGeom>
        </p:spPr>
      </p:pic>
      <p:pic>
        <p:nvPicPr>
          <p:cNvPr id="5" name="Grafik 4">
            <a:extLst>
              <a:ext uri="{FF2B5EF4-FFF2-40B4-BE49-F238E27FC236}">
                <a16:creationId xmlns:a16="http://schemas.microsoft.com/office/drawing/2014/main" id="{A245C8F9-559A-7EDB-FAAC-7555CE85C30D}"/>
              </a:ext>
            </a:extLst>
          </p:cNvPr>
          <p:cNvPicPr>
            <a:picLocks noChangeAspect="1"/>
          </p:cNvPicPr>
          <p:nvPr userDrawn="1"/>
        </p:nvPicPr>
        <p:blipFill>
          <a:blip r:embed="rId6"/>
          <a:stretch>
            <a:fillRect/>
          </a:stretch>
        </p:blipFill>
        <p:spPr>
          <a:xfrm>
            <a:off x="1795330" y="2033629"/>
            <a:ext cx="1245492" cy="920196"/>
          </a:xfrm>
          <a:prstGeom prst="rect">
            <a:avLst/>
          </a:prstGeom>
        </p:spPr>
      </p:pic>
      <p:pic>
        <p:nvPicPr>
          <p:cNvPr id="9" name="Grafik 8">
            <a:extLst>
              <a:ext uri="{FF2B5EF4-FFF2-40B4-BE49-F238E27FC236}">
                <a16:creationId xmlns:a16="http://schemas.microsoft.com/office/drawing/2014/main" id="{C01683A0-3635-DF5E-88CC-7BEA7CE65086}"/>
              </a:ext>
            </a:extLst>
          </p:cNvPr>
          <p:cNvPicPr>
            <a:picLocks noChangeAspect="1"/>
          </p:cNvPicPr>
          <p:nvPr userDrawn="1"/>
        </p:nvPicPr>
        <p:blipFill>
          <a:blip r:embed="rId7"/>
          <a:stretch>
            <a:fillRect/>
          </a:stretch>
        </p:blipFill>
        <p:spPr>
          <a:xfrm>
            <a:off x="3501146" y="2228182"/>
            <a:ext cx="1320338" cy="702180"/>
          </a:xfrm>
          <a:prstGeom prst="rect">
            <a:avLst/>
          </a:prstGeom>
        </p:spPr>
      </p:pic>
      <p:pic>
        <p:nvPicPr>
          <p:cNvPr id="10" name="Grafik 9">
            <a:extLst>
              <a:ext uri="{FF2B5EF4-FFF2-40B4-BE49-F238E27FC236}">
                <a16:creationId xmlns:a16="http://schemas.microsoft.com/office/drawing/2014/main" id="{654DC8E6-E351-3136-5D70-77F11699753E}"/>
              </a:ext>
            </a:extLst>
          </p:cNvPr>
          <p:cNvPicPr>
            <a:picLocks noChangeAspect="1"/>
          </p:cNvPicPr>
          <p:nvPr userDrawn="1"/>
        </p:nvPicPr>
        <p:blipFill>
          <a:blip r:embed="rId8"/>
          <a:stretch>
            <a:fillRect/>
          </a:stretch>
        </p:blipFill>
        <p:spPr>
          <a:xfrm>
            <a:off x="5299316" y="2118852"/>
            <a:ext cx="1188723" cy="749750"/>
          </a:xfrm>
          <a:prstGeom prst="rect">
            <a:avLst/>
          </a:prstGeom>
        </p:spPr>
      </p:pic>
      <p:pic>
        <p:nvPicPr>
          <p:cNvPr id="12" name="Grafik 11">
            <a:extLst>
              <a:ext uri="{FF2B5EF4-FFF2-40B4-BE49-F238E27FC236}">
                <a16:creationId xmlns:a16="http://schemas.microsoft.com/office/drawing/2014/main" id="{412F2712-4EE5-DB19-D457-D672EA0D2ECA}"/>
              </a:ext>
            </a:extLst>
          </p:cNvPr>
          <p:cNvPicPr>
            <a:picLocks noChangeAspect="1"/>
          </p:cNvPicPr>
          <p:nvPr userDrawn="1"/>
        </p:nvPicPr>
        <p:blipFill>
          <a:blip r:embed="rId9"/>
          <a:stretch>
            <a:fillRect/>
          </a:stretch>
        </p:blipFill>
        <p:spPr>
          <a:xfrm>
            <a:off x="7031706" y="2228182"/>
            <a:ext cx="1211834" cy="531090"/>
          </a:xfrm>
          <a:prstGeom prst="rect">
            <a:avLst/>
          </a:prstGeom>
        </p:spPr>
      </p:pic>
      <p:pic>
        <p:nvPicPr>
          <p:cNvPr id="13" name="Grafik 12">
            <a:extLst>
              <a:ext uri="{FF2B5EF4-FFF2-40B4-BE49-F238E27FC236}">
                <a16:creationId xmlns:a16="http://schemas.microsoft.com/office/drawing/2014/main" id="{BB3DB58A-C06E-63A7-7D2B-90027C168001}"/>
              </a:ext>
            </a:extLst>
          </p:cNvPr>
          <p:cNvPicPr>
            <a:picLocks noChangeAspect="1"/>
          </p:cNvPicPr>
          <p:nvPr userDrawn="1"/>
        </p:nvPicPr>
        <p:blipFill>
          <a:blip r:embed="rId10"/>
          <a:stretch>
            <a:fillRect/>
          </a:stretch>
        </p:blipFill>
        <p:spPr>
          <a:xfrm>
            <a:off x="8789166" y="2341172"/>
            <a:ext cx="1326656" cy="305111"/>
          </a:xfrm>
          <a:prstGeom prst="rect">
            <a:avLst/>
          </a:prstGeom>
        </p:spPr>
      </p:pic>
      <p:pic>
        <p:nvPicPr>
          <p:cNvPr id="20" name="Grafik 19">
            <a:extLst>
              <a:ext uri="{FF2B5EF4-FFF2-40B4-BE49-F238E27FC236}">
                <a16:creationId xmlns:a16="http://schemas.microsoft.com/office/drawing/2014/main" id="{34E8728A-096D-7624-2F0E-20CD60A18729}"/>
              </a:ext>
            </a:extLst>
          </p:cNvPr>
          <p:cNvPicPr>
            <a:picLocks noChangeAspect="1"/>
          </p:cNvPicPr>
          <p:nvPr userDrawn="1"/>
        </p:nvPicPr>
        <p:blipFill>
          <a:blip r:embed="rId6"/>
          <a:stretch>
            <a:fillRect/>
          </a:stretch>
        </p:blipFill>
        <p:spPr>
          <a:xfrm>
            <a:off x="1795330" y="2987114"/>
            <a:ext cx="1245492" cy="920196"/>
          </a:xfrm>
          <a:prstGeom prst="rect">
            <a:avLst/>
          </a:prstGeom>
        </p:spPr>
      </p:pic>
      <p:pic>
        <p:nvPicPr>
          <p:cNvPr id="21" name="Grafik 20">
            <a:extLst>
              <a:ext uri="{FF2B5EF4-FFF2-40B4-BE49-F238E27FC236}">
                <a16:creationId xmlns:a16="http://schemas.microsoft.com/office/drawing/2014/main" id="{FB62B2E7-6CF7-5487-0298-9FC4A63CE1B4}"/>
              </a:ext>
            </a:extLst>
          </p:cNvPr>
          <p:cNvPicPr>
            <a:picLocks noChangeAspect="1"/>
          </p:cNvPicPr>
          <p:nvPr userDrawn="1"/>
        </p:nvPicPr>
        <p:blipFill>
          <a:blip r:embed="rId7"/>
          <a:stretch>
            <a:fillRect/>
          </a:stretch>
        </p:blipFill>
        <p:spPr>
          <a:xfrm>
            <a:off x="3501146" y="3181667"/>
            <a:ext cx="1320338" cy="702180"/>
          </a:xfrm>
          <a:prstGeom prst="rect">
            <a:avLst/>
          </a:prstGeom>
        </p:spPr>
      </p:pic>
      <p:pic>
        <p:nvPicPr>
          <p:cNvPr id="22" name="Grafik 21">
            <a:extLst>
              <a:ext uri="{FF2B5EF4-FFF2-40B4-BE49-F238E27FC236}">
                <a16:creationId xmlns:a16="http://schemas.microsoft.com/office/drawing/2014/main" id="{96B87155-8FB0-B3AD-44FB-180AF8E18597}"/>
              </a:ext>
            </a:extLst>
          </p:cNvPr>
          <p:cNvPicPr>
            <a:picLocks noChangeAspect="1"/>
          </p:cNvPicPr>
          <p:nvPr userDrawn="1"/>
        </p:nvPicPr>
        <p:blipFill>
          <a:blip r:embed="rId8"/>
          <a:stretch>
            <a:fillRect/>
          </a:stretch>
        </p:blipFill>
        <p:spPr>
          <a:xfrm>
            <a:off x="5299316" y="3072337"/>
            <a:ext cx="1188723" cy="749750"/>
          </a:xfrm>
          <a:prstGeom prst="rect">
            <a:avLst/>
          </a:prstGeom>
        </p:spPr>
      </p:pic>
      <p:pic>
        <p:nvPicPr>
          <p:cNvPr id="23" name="Grafik 22">
            <a:extLst>
              <a:ext uri="{FF2B5EF4-FFF2-40B4-BE49-F238E27FC236}">
                <a16:creationId xmlns:a16="http://schemas.microsoft.com/office/drawing/2014/main" id="{86F930D5-5579-64AA-F576-CE5C5D2F85F7}"/>
              </a:ext>
            </a:extLst>
          </p:cNvPr>
          <p:cNvPicPr>
            <a:picLocks noChangeAspect="1"/>
          </p:cNvPicPr>
          <p:nvPr userDrawn="1"/>
        </p:nvPicPr>
        <p:blipFill>
          <a:blip r:embed="rId9"/>
          <a:stretch>
            <a:fillRect/>
          </a:stretch>
        </p:blipFill>
        <p:spPr>
          <a:xfrm>
            <a:off x="7031706" y="3181667"/>
            <a:ext cx="1211834" cy="531090"/>
          </a:xfrm>
          <a:prstGeom prst="rect">
            <a:avLst/>
          </a:prstGeom>
        </p:spPr>
      </p:pic>
      <p:pic>
        <p:nvPicPr>
          <p:cNvPr id="24" name="Grafik 23">
            <a:extLst>
              <a:ext uri="{FF2B5EF4-FFF2-40B4-BE49-F238E27FC236}">
                <a16:creationId xmlns:a16="http://schemas.microsoft.com/office/drawing/2014/main" id="{84675C53-E2CC-6321-AA86-F0BA50D8FF99}"/>
              </a:ext>
            </a:extLst>
          </p:cNvPr>
          <p:cNvPicPr>
            <a:picLocks noChangeAspect="1"/>
          </p:cNvPicPr>
          <p:nvPr userDrawn="1"/>
        </p:nvPicPr>
        <p:blipFill>
          <a:blip r:embed="rId10"/>
          <a:stretch>
            <a:fillRect/>
          </a:stretch>
        </p:blipFill>
        <p:spPr>
          <a:xfrm>
            <a:off x="8789166" y="3294657"/>
            <a:ext cx="1326656" cy="305111"/>
          </a:xfrm>
          <a:prstGeom prst="rect">
            <a:avLst/>
          </a:prstGeom>
        </p:spPr>
      </p:pic>
      <p:pic>
        <p:nvPicPr>
          <p:cNvPr id="30" name="Grafik 29">
            <a:extLst>
              <a:ext uri="{FF2B5EF4-FFF2-40B4-BE49-F238E27FC236}">
                <a16:creationId xmlns:a16="http://schemas.microsoft.com/office/drawing/2014/main" id="{169AE7F6-5146-401B-C270-3C23DAFF9DCB}"/>
              </a:ext>
            </a:extLst>
          </p:cNvPr>
          <p:cNvPicPr>
            <a:picLocks noChangeAspect="1"/>
          </p:cNvPicPr>
          <p:nvPr userDrawn="1"/>
        </p:nvPicPr>
        <p:blipFill>
          <a:blip r:embed="rId6"/>
          <a:stretch>
            <a:fillRect/>
          </a:stretch>
        </p:blipFill>
        <p:spPr>
          <a:xfrm>
            <a:off x="1795330" y="3950101"/>
            <a:ext cx="1245492" cy="920196"/>
          </a:xfrm>
          <a:prstGeom prst="rect">
            <a:avLst/>
          </a:prstGeom>
        </p:spPr>
      </p:pic>
      <p:pic>
        <p:nvPicPr>
          <p:cNvPr id="31" name="Grafik 30">
            <a:extLst>
              <a:ext uri="{FF2B5EF4-FFF2-40B4-BE49-F238E27FC236}">
                <a16:creationId xmlns:a16="http://schemas.microsoft.com/office/drawing/2014/main" id="{C5417A6C-E1D4-5E0A-0950-AC0306D51193}"/>
              </a:ext>
            </a:extLst>
          </p:cNvPr>
          <p:cNvPicPr>
            <a:picLocks noChangeAspect="1"/>
          </p:cNvPicPr>
          <p:nvPr userDrawn="1"/>
        </p:nvPicPr>
        <p:blipFill>
          <a:blip r:embed="rId7"/>
          <a:stretch>
            <a:fillRect/>
          </a:stretch>
        </p:blipFill>
        <p:spPr>
          <a:xfrm>
            <a:off x="3501146" y="4144654"/>
            <a:ext cx="1320338" cy="702180"/>
          </a:xfrm>
          <a:prstGeom prst="rect">
            <a:avLst/>
          </a:prstGeom>
        </p:spPr>
      </p:pic>
      <p:pic>
        <p:nvPicPr>
          <p:cNvPr id="32" name="Grafik 31">
            <a:extLst>
              <a:ext uri="{FF2B5EF4-FFF2-40B4-BE49-F238E27FC236}">
                <a16:creationId xmlns:a16="http://schemas.microsoft.com/office/drawing/2014/main" id="{2171CA33-EED6-7725-BCD4-466C633630C2}"/>
              </a:ext>
            </a:extLst>
          </p:cNvPr>
          <p:cNvPicPr>
            <a:picLocks noChangeAspect="1"/>
          </p:cNvPicPr>
          <p:nvPr userDrawn="1"/>
        </p:nvPicPr>
        <p:blipFill>
          <a:blip r:embed="rId8"/>
          <a:stretch>
            <a:fillRect/>
          </a:stretch>
        </p:blipFill>
        <p:spPr>
          <a:xfrm>
            <a:off x="5299316" y="4035324"/>
            <a:ext cx="1188723" cy="749750"/>
          </a:xfrm>
          <a:prstGeom prst="rect">
            <a:avLst/>
          </a:prstGeom>
        </p:spPr>
      </p:pic>
      <p:pic>
        <p:nvPicPr>
          <p:cNvPr id="33" name="Grafik 32">
            <a:extLst>
              <a:ext uri="{FF2B5EF4-FFF2-40B4-BE49-F238E27FC236}">
                <a16:creationId xmlns:a16="http://schemas.microsoft.com/office/drawing/2014/main" id="{8028C0FE-B0CB-15DC-E979-7DD9B4B6B2F7}"/>
              </a:ext>
            </a:extLst>
          </p:cNvPr>
          <p:cNvPicPr>
            <a:picLocks noChangeAspect="1"/>
          </p:cNvPicPr>
          <p:nvPr userDrawn="1"/>
        </p:nvPicPr>
        <p:blipFill>
          <a:blip r:embed="rId9"/>
          <a:stretch>
            <a:fillRect/>
          </a:stretch>
        </p:blipFill>
        <p:spPr>
          <a:xfrm>
            <a:off x="7031706" y="4144654"/>
            <a:ext cx="1211834" cy="531090"/>
          </a:xfrm>
          <a:prstGeom prst="rect">
            <a:avLst/>
          </a:prstGeom>
        </p:spPr>
      </p:pic>
      <p:pic>
        <p:nvPicPr>
          <p:cNvPr id="34" name="Grafik 33">
            <a:extLst>
              <a:ext uri="{FF2B5EF4-FFF2-40B4-BE49-F238E27FC236}">
                <a16:creationId xmlns:a16="http://schemas.microsoft.com/office/drawing/2014/main" id="{15947F1E-936E-94A7-AB9E-5F6EEF47B52A}"/>
              </a:ext>
            </a:extLst>
          </p:cNvPr>
          <p:cNvPicPr>
            <a:picLocks noChangeAspect="1"/>
          </p:cNvPicPr>
          <p:nvPr userDrawn="1"/>
        </p:nvPicPr>
        <p:blipFill>
          <a:blip r:embed="rId10"/>
          <a:stretch>
            <a:fillRect/>
          </a:stretch>
        </p:blipFill>
        <p:spPr>
          <a:xfrm>
            <a:off x="8789166" y="4257644"/>
            <a:ext cx="1326656" cy="305111"/>
          </a:xfrm>
          <a:prstGeom prst="rect">
            <a:avLst/>
          </a:prstGeom>
        </p:spPr>
      </p:pic>
      <p:pic>
        <p:nvPicPr>
          <p:cNvPr id="40" name="Grafik 39">
            <a:extLst>
              <a:ext uri="{FF2B5EF4-FFF2-40B4-BE49-F238E27FC236}">
                <a16:creationId xmlns:a16="http://schemas.microsoft.com/office/drawing/2014/main" id="{165F9674-8A96-0E65-CA4E-3F28099D8EDC}"/>
              </a:ext>
            </a:extLst>
          </p:cNvPr>
          <p:cNvPicPr>
            <a:picLocks noChangeAspect="1"/>
          </p:cNvPicPr>
          <p:nvPr userDrawn="1"/>
        </p:nvPicPr>
        <p:blipFill>
          <a:blip r:embed="rId6"/>
          <a:stretch>
            <a:fillRect/>
          </a:stretch>
        </p:blipFill>
        <p:spPr>
          <a:xfrm>
            <a:off x="1795330" y="4953227"/>
            <a:ext cx="1245492" cy="920196"/>
          </a:xfrm>
          <a:prstGeom prst="rect">
            <a:avLst/>
          </a:prstGeom>
        </p:spPr>
      </p:pic>
      <p:pic>
        <p:nvPicPr>
          <p:cNvPr id="41" name="Grafik 40">
            <a:extLst>
              <a:ext uri="{FF2B5EF4-FFF2-40B4-BE49-F238E27FC236}">
                <a16:creationId xmlns:a16="http://schemas.microsoft.com/office/drawing/2014/main" id="{B683D5DD-C096-671D-FC57-BBD50D532B9A}"/>
              </a:ext>
            </a:extLst>
          </p:cNvPr>
          <p:cNvPicPr>
            <a:picLocks noChangeAspect="1"/>
          </p:cNvPicPr>
          <p:nvPr userDrawn="1"/>
        </p:nvPicPr>
        <p:blipFill>
          <a:blip r:embed="rId7"/>
          <a:stretch>
            <a:fillRect/>
          </a:stretch>
        </p:blipFill>
        <p:spPr>
          <a:xfrm>
            <a:off x="3501146" y="5147780"/>
            <a:ext cx="1320338" cy="702180"/>
          </a:xfrm>
          <a:prstGeom prst="rect">
            <a:avLst/>
          </a:prstGeom>
        </p:spPr>
      </p:pic>
      <p:pic>
        <p:nvPicPr>
          <p:cNvPr id="42" name="Grafik 41">
            <a:extLst>
              <a:ext uri="{FF2B5EF4-FFF2-40B4-BE49-F238E27FC236}">
                <a16:creationId xmlns:a16="http://schemas.microsoft.com/office/drawing/2014/main" id="{EAA300D2-085A-7080-6AF5-2CE0F86F19F8}"/>
              </a:ext>
            </a:extLst>
          </p:cNvPr>
          <p:cNvPicPr>
            <a:picLocks noChangeAspect="1"/>
          </p:cNvPicPr>
          <p:nvPr userDrawn="1"/>
        </p:nvPicPr>
        <p:blipFill>
          <a:blip r:embed="rId8"/>
          <a:stretch>
            <a:fillRect/>
          </a:stretch>
        </p:blipFill>
        <p:spPr>
          <a:xfrm>
            <a:off x="5299316" y="5038450"/>
            <a:ext cx="1188723" cy="749750"/>
          </a:xfrm>
          <a:prstGeom prst="rect">
            <a:avLst/>
          </a:prstGeom>
        </p:spPr>
      </p:pic>
      <p:pic>
        <p:nvPicPr>
          <p:cNvPr id="43" name="Grafik 42">
            <a:extLst>
              <a:ext uri="{FF2B5EF4-FFF2-40B4-BE49-F238E27FC236}">
                <a16:creationId xmlns:a16="http://schemas.microsoft.com/office/drawing/2014/main" id="{3CF551BE-746F-403E-B556-8C82836C530B}"/>
              </a:ext>
            </a:extLst>
          </p:cNvPr>
          <p:cNvPicPr>
            <a:picLocks noChangeAspect="1"/>
          </p:cNvPicPr>
          <p:nvPr userDrawn="1"/>
        </p:nvPicPr>
        <p:blipFill>
          <a:blip r:embed="rId9"/>
          <a:stretch>
            <a:fillRect/>
          </a:stretch>
        </p:blipFill>
        <p:spPr>
          <a:xfrm>
            <a:off x="7031706" y="5147780"/>
            <a:ext cx="1211834" cy="531090"/>
          </a:xfrm>
          <a:prstGeom prst="rect">
            <a:avLst/>
          </a:prstGeom>
        </p:spPr>
      </p:pic>
      <p:pic>
        <p:nvPicPr>
          <p:cNvPr id="44" name="Grafik 43">
            <a:extLst>
              <a:ext uri="{FF2B5EF4-FFF2-40B4-BE49-F238E27FC236}">
                <a16:creationId xmlns:a16="http://schemas.microsoft.com/office/drawing/2014/main" id="{C41861A7-2A15-1469-24A1-3208CDBE1BF0}"/>
              </a:ext>
            </a:extLst>
          </p:cNvPr>
          <p:cNvPicPr>
            <a:picLocks noChangeAspect="1"/>
          </p:cNvPicPr>
          <p:nvPr userDrawn="1"/>
        </p:nvPicPr>
        <p:blipFill>
          <a:blip r:embed="rId10"/>
          <a:stretch>
            <a:fillRect/>
          </a:stretch>
        </p:blipFill>
        <p:spPr>
          <a:xfrm>
            <a:off x="8789166" y="5260770"/>
            <a:ext cx="1326656" cy="305111"/>
          </a:xfrm>
          <a:prstGeom prst="rect">
            <a:avLst/>
          </a:prstGeom>
        </p:spPr>
      </p:pic>
      <p:pic>
        <p:nvPicPr>
          <p:cNvPr id="50" name="Grafik 49">
            <a:extLst>
              <a:ext uri="{FF2B5EF4-FFF2-40B4-BE49-F238E27FC236}">
                <a16:creationId xmlns:a16="http://schemas.microsoft.com/office/drawing/2014/main" id="{C1999110-138B-E7AB-660E-EA72E6948E35}"/>
              </a:ext>
            </a:extLst>
          </p:cNvPr>
          <p:cNvPicPr>
            <a:picLocks noChangeAspect="1"/>
          </p:cNvPicPr>
          <p:nvPr userDrawn="1"/>
        </p:nvPicPr>
        <p:blipFill>
          <a:blip r:embed="rId6"/>
          <a:stretch>
            <a:fillRect/>
          </a:stretch>
        </p:blipFill>
        <p:spPr>
          <a:xfrm>
            <a:off x="1795330" y="5942392"/>
            <a:ext cx="1245492" cy="920196"/>
          </a:xfrm>
          <a:prstGeom prst="rect">
            <a:avLst/>
          </a:prstGeom>
        </p:spPr>
      </p:pic>
      <p:pic>
        <p:nvPicPr>
          <p:cNvPr id="51" name="Grafik 50">
            <a:extLst>
              <a:ext uri="{FF2B5EF4-FFF2-40B4-BE49-F238E27FC236}">
                <a16:creationId xmlns:a16="http://schemas.microsoft.com/office/drawing/2014/main" id="{7EB3CCC6-3A2E-7F93-3B8E-61325C864EAA}"/>
              </a:ext>
            </a:extLst>
          </p:cNvPr>
          <p:cNvPicPr>
            <a:picLocks noChangeAspect="1"/>
          </p:cNvPicPr>
          <p:nvPr userDrawn="1"/>
        </p:nvPicPr>
        <p:blipFill>
          <a:blip r:embed="rId7"/>
          <a:stretch>
            <a:fillRect/>
          </a:stretch>
        </p:blipFill>
        <p:spPr>
          <a:xfrm>
            <a:off x="3501146" y="6136945"/>
            <a:ext cx="1320338" cy="702180"/>
          </a:xfrm>
          <a:prstGeom prst="rect">
            <a:avLst/>
          </a:prstGeom>
        </p:spPr>
      </p:pic>
      <p:pic>
        <p:nvPicPr>
          <p:cNvPr id="52" name="Grafik 51">
            <a:extLst>
              <a:ext uri="{FF2B5EF4-FFF2-40B4-BE49-F238E27FC236}">
                <a16:creationId xmlns:a16="http://schemas.microsoft.com/office/drawing/2014/main" id="{CA9CB9EF-D6D0-9449-04F7-D80788207495}"/>
              </a:ext>
            </a:extLst>
          </p:cNvPr>
          <p:cNvPicPr>
            <a:picLocks noChangeAspect="1"/>
          </p:cNvPicPr>
          <p:nvPr userDrawn="1"/>
        </p:nvPicPr>
        <p:blipFill>
          <a:blip r:embed="rId8"/>
          <a:stretch>
            <a:fillRect/>
          </a:stretch>
        </p:blipFill>
        <p:spPr>
          <a:xfrm>
            <a:off x="5299316" y="6027615"/>
            <a:ext cx="1188723" cy="749750"/>
          </a:xfrm>
          <a:prstGeom prst="rect">
            <a:avLst/>
          </a:prstGeom>
        </p:spPr>
      </p:pic>
      <p:pic>
        <p:nvPicPr>
          <p:cNvPr id="53" name="Grafik 52">
            <a:extLst>
              <a:ext uri="{FF2B5EF4-FFF2-40B4-BE49-F238E27FC236}">
                <a16:creationId xmlns:a16="http://schemas.microsoft.com/office/drawing/2014/main" id="{016A865B-4B36-17D4-3B7D-64C39F0F041B}"/>
              </a:ext>
            </a:extLst>
          </p:cNvPr>
          <p:cNvPicPr>
            <a:picLocks noChangeAspect="1"/>
          </p:cNvPicPr>
          <p:nvPr userDrawn="1"/>
        </p:nvPicPr>
        <p:blipFill>
          <a:blip r:embed="rId9"/>
          <a:stretch>
            <a:fillRect/>
          </a:stretch>
        </p:blipFill>
        <p:spPr>
          <a:xfrm>
            <a:off x="7031706" y="6136945"/>
            <a:ext cx="1211834" cy="531090"/>
          </a:xfrm>
          <a:prstGeom prst="rect">
            <a:avLst/>
          </a:prstGeom>
        </p:spPr>
      </p:pic>
      <p:pic>
        <p:nvPicPr>
          <p:cNvPr id="54" name="Grafik 53">
            <a:extLst>
              <a:ext uri="{FF2B5EF4-FFF2-40B4-BE49-F238E27FC236}">
                <a16:creationId xmlns:a16="http://schemas.microsoft.com/office/drawing/2014/main" id="{06CA8E42-88AD-999C-B14B-0F335C607042}"/>
              </a:ext>
            </a:extLst>
          </p:cNvPr>
          <p:cNvPicPr>
            <a:picLocks noChangeAspect="1"/>
          </p:cNvPicPr>
          <p:nvPr userDrawn="1"/>
        </p:nvPicPr>
        <p:blipFill>
          <a:blip r:embed="rId10"/>
          <a:stretch>
            <a:fillRect/>
          </a:stretch>
        </p:blipFill>
        <p:spPr>
          <a:xfrm>
            <a:off x="8789166" y="6249935"/>
            <a:ext cx="1326656" cy="305111"/>
          </a:xfrm>
          <a:prstGeom prst="rect">
            <a:avLst/>
          </a:prstGeom>
        </p:spPr>
      </p:pic>
      <p:pic>
        <p:nvPicPr>
          <p:cNvPr id="15" name="Grafik 14" descr="Ein Bild, das Clipart enthält.&#10;&#10;Automatisch generierte Beschreibung">
            <a:extLst>
              <a:ext uri="{FF2B5EF4-FFF2-40B4-BE49-F238E27FC236}">
                <a16:creationId xmlns:a16="http://schemas.microsoft.com/office/drawing/2014/main" id="{AB1F8D42-F33F-5EEC-309B-EFBFB74A0E0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29087" y="2033629"/>
            <a:ext cx="655933" cy="717045"/>
          </a:xfrm>
          <a:prstGeom prst="rect">
            <a:avLst/>
          </a:prstGeom>
        </p:spPr>
      </p:pic>
    </p:spTree>
    <p:extLst>
      <p:ext uri="{BB962C8B-B14F-4D97-AF65-F5344CB8AC3E}">
        <p14:creationId xmlns:p14="http://schemas.microsoft.com/office/powerpoint/2010/main" val="1418055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KA-12">
    <p:spTree>
      <p:nvGrpSpPr>
        <p:cNvPr id="1" name=""/>
        <p:cNvGrpSpPr/>
        <p:nvPr/>
      </p:nvGrpSpPr>
      <p:grpSpPr>
        <a:xfrm>
          <a:off x="0" y="0"/>
          <a:ext cx="0" cy="0"/>
          <a:chOff x="0" y="0"/>
          <a:chExt cx="0" cy="0"/>
        </a:xfrm>
      </p:grpSpPr>
      <p:sp>
        <p:nvSpPr>
          <p:cNvPr id="8" name="Freihandform: Form 21">
            <a:extLst>
              <a:ext uri="{FF2B5EF4-FFF2-40B4-BE49-F238E27FC236}">
                <a16:creationId xmlns:a16="http://schemas.microsoft.com/office/drawing/2014/main" id="{0DFC1CD9-E165-CB76-E08B-BD49E5707CB4}"/>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
            <a:extLst>
              <a:ext uri="{FF2B5EF4-FFF2-40B4-BE49-F238E27FC236}">
                <a16:creationId xmlns:a16="http://schemas.microsoft.com/office/drawing/2014/main" id="{9C4C251A-72F5-873E-E73A-098DFC0EFC1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KKA-12</a:t>
            </a:r>
          </a:p>
        </p:txBody>
      </p:sp>
      <p:sp>
        <p:nvSpPr>
          <p:cNvPr id="11" name="Google Shape;389;p14">
            <a:extLst>
              <a:ext uri="{FF2B5EF4-FFF2-40B4-BE49-F238E27FC236}">
                <a16:creationId xmlns:a16="http://schemas.microsoft.com/office/drawing/2014/main" id="{3A933C80-DED2-7204-677D-0AFDDBF026B6}"/>
              </a:ext>
            </a:extLst>
          </p:cNvPr>
          <p:cNvSpPr/>
          <p:nvPr userDrawn="1"/>
        </p:nvSpPr>
        <p:spPr>
          <a:xfrm>
            <a:off x="-758886" y="990776"/>
            <a:ext cx="9178986"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Krankenkasse auswählen: </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Worauf es ankommt</a:t>
            </a:r>
            <a:endParaRPr lang="de-DE" sz="2800" dirty="0">
              <a:solidFill>
                <a:srgbClr val="91D14C"/>
              </a:solidFill>
              <a:latin typeface="Bahnschrift" panose="020B0502040204020203" pitchFamily="34" charset="0"/>
            </a:endParaRPr>
          </a:p>
        </p:txBody>
      </p:sp>
      <p:pic>
        <p:nvPicPr>
          <p:cNvPr id="2" name="Grafik 1">
            <a:extLst>
              <a:ext uri="{FF2B5EF4-FFF2-40B4-BE49-F238E27FC236}">
                <a16:creationId xmlns:a16="http://schemas.microsoft.com/office/drawing/2014/main" id="{CFDB05EB-4179-41F9-ED0B-73F2A545D1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168" y="6040516"/>
            <a:ext cx="1794197" cy="1207156"/>
          </a:xfrm>
          <a:prstGeom prst="rect">
            <a:avLst/>
          </a:prstGeom>
        </p:spPr>
      </p:pic>
      <p:sp>
        <p:nvSpPr>
          <p:cNvPr id="3" name="Textfeld 2">
            <a:extLst>
              <a:ext uri="{FF2B5EF4-FFF2-40B4-BE49-F238E27FC236}">
                <a16:creationId xmlns:a16="http://schemas.microsoft.com/office/drawing/2014/main" id="{A73FD0B9-CE12-BBA5-7F86-E2A43337B40E}"/>
              </a:ext>
            </a:extLst>
          </p:cNvPr>
          <p:cNvSpPr txBox="1"/>
          <p:nvPr userDrawn="1"/>
        </p:nvSpPr>
        <p:spPr>
          <a:xfrm>
            <a:off x="583614" y="2310065"/>
            <a:ext cx="2019300" cy="923330"/>
          </a:xfrm>
          <a:prstGeom prst="rect">
            <a:avLst/>
          </a:prstGeom>
          <a:noFill/>
        </p:spPr>
        <p:txBody>
          <a:bodyPr wrap="square" rtlCol="0">
            <a:spAutoFit/>
          </a:bodyPr>
          <a:lstStyle/>
          <a:p>
            <a:r>
              <a:rPr lang="de-DE" dirty="0">
                <a:latin typeface="Bahnschrift" panose="020B0502040204020203" pitchFamily="34" charset="0"/>
              </a:rPr>
              <a:t>Unsere drei wichtigsten Erkenntnisse:</a:t>
            </a:r>
          </a:p>
        </p:txBody>
      </p:sp>
    </p:spTree>
    <p:extLst>
      <p:ext uri="{BB962C8B-B14F-4D97-AF65-F5344CB8AC3E}">
        <p14:creationId xmlns:p14="http://schemas.microsoft.com/office/powerpoint/2010/main" val="296192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KB-1">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7" name="Google Shape;389;p14">
            <a:extLst>
              <a:ext uri="{FF2B5EF4-FFF2-40B4-BE49-F238E27FC236}">
                <a16:creationId xmlns:a16="http://schemas.microsoft.com/office/drawing/2014/main" id="{E2A3AADB-378E-84E9-6FF1-9BBB8CF90F8F}"/>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Zeit für Teamarbeit</a:t>
            </a:r>
          </a:p>
        </p:txBody>
      </p:sp>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A32E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9" name="Rechteck: abgerundete Ecken 1">
            <a:extLst>
              <a:ext uri="{FF2B5EF4-FFF2-40B4-BE49-F238E27FC236}">
                <a16:creationId xmlns:a16="http://schemas.microsoft.com/office/drawing/2014/main" id="{2CB78E99-3822-5C9B-4FAC-22B1E555ECD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KKB-1</a:t>
            </a:r>
          </a:p>
        </p:txBody>
      </p:sp>
      <p:sp>
        <p:nvSpPr>
          <p:cNvPr id="9" name="Rechteck: abgerundete Ecken 32">
            <a:extLst>
              <a:ext uri="{FF2B5EF4-FFF2-40B4-BE49-F238E27FC236}">
                <a16:creationId xmlns:a16="http://schemas.microsoft.com/office/drawing/2014/main" id="{D3F17AF1-27CA-7A44-C895-518FE1C2BDC5}"/>
              </a:ext>
            </a:extLst>
          </p:cNvPr>
          <p:cNvSpPr/>
          <p:nvPr userDrawn="1"/>
        </p:nvSpPr>
        <p:spPr>
          <a:xfrm>
            <a:off x="895149" y="1870582"/>
            <a:ext cx="9213050" cy="4472466"/>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b="0" dirty="0">
                <a:solidFill>
                  <a:srgbClr val="232D38"/>
                </a:solidFill>
                <a:effectLst/>
                <a:latin typeface="Bahnschrift" panose="020B0502040204020203" pitchFamily="34" charset="0"/>
                <a:ea typeface="Times New Roman" panose="02020603050405020304" pitchFamily="18" charset="0"/>
              </a:rPr>
              <a:t>Findet euch in fünf möglichst gleich großen Gruppen zusammen. Jede Gruppe beschäftigt sich mit einer der auf den Folgefolien vorgestellten Personen (Manja, Pierre, </a:t>
            </a:r>
            <a:r>
              <a:rPr lang="de-DE" sz="1600" b="0" dirty="0" err="1">
                <a:solidFill>
                  <a:srgbClr val="232D38"/>
                </a:solidFill>
                <a:effectLst/>
                <a:latin typeface="Bahnschrift" panose="020B0502040204020203" pitchFamily="34" charset="0"/>
                <a:ea typeface="Times New Roman" panose="02020603050405020304" pitchFamily="18" charset="0"/>
              </a:rPr>
              <a:t>Lucelia</a:t>
            </a:r>
            <a:r>
              <a:rPr lang="de-DE" sz="1600" b="0" dirty="0">
                <a:solidFill>
                  <a:srgbClr val="232D38"/>
                </a:solidFill>
                <a:effectLst/>
                <a:latin typeface="Bahnschrift" panose="020B0502040204020203" pitchFamily="34" charset="0"/>
                <a:ea typeface="Times New Roman" panose="02020603050405020304" pitchFamily="18" charset="0"/>
              </a:rPr>
              <a:t>, </a:t>
            </a:r>
            <a:r>
              <a:rPr lang="de-DE" sz="1600" b="0" dirty="0" err="1">
                <a:solidFill>
                  <a:srgbClr val="232D38"/>
                </a:solidFill>
                <a:effectLst/>
                <a:latin typeface="Bahnschrift" panose="020B0502040204020203" pitchFamily="34" charset="0"/>
                <a:ea typeface="Times New Roman" panose="02020603050405020304" pitchFamily="18" charset="0"/>
              </a:rPr>
              <a:t>Tomke</a:t>
            </a:r>
            <a:r>
              <a:rPr lang="de-DE" sz="1600" b="0" dirty="0">
                <a:solidFill>
                  <a:srgbClr val="232D38"/>
                </a:solidFill>
                <a:effectLst/>
                <a:latin typeface="Bahnschrift" panose="020B0502040204020203" pitchFamily="34" charset="0"/>
                <a:ea typeface="Times New Roman" panose="02020603050405020304" pitchFamily="18" charset="0"/>
              </a:rPr>
              <a:t> und Christian) und erledigt den dazugehörigen Arbeitsauftrag.</a:t>
            </a:r>
          </a:p>
          <a:p>
            <a:endParaRPr lang="de-DE" sz="1600" dirty="0">
              <a:solidFill>
                <a:srgbClr val="232D38"/>
              </a:solidFill>
              <a:effectLst/>
              <a:latin typeface="Bahnschrift" panose="020B0502040204020203" pitchFamily="34" charset="0"/>
              <a:ea typeface="Times New Roman" panose="02020603050405020304" pitchFamily="18" charset="0"/>
            </a:endParaRPr>
          </a:p>
          <a:p>
            <a:r>
              <a:rPr lang="de-DE" sz="1600" b="1" u="sng" dirty="0">
                <a:solidFill>
                  <a:srgbClr val="232D38"/>
                </a:solidFill>
                <a:effectLst/>
                <a:latin typeface="Bahnschrift" panose="020B0502040204020203" pitchFamily="34" charset="0"/>
                <a:ea typeface="Times New Roman" panose="02020603050405020304" pitchFamily="18" charset="0"/>
              </a:rPr>
              <a:t>Ehe ihr loslegt, hier noch eine wichtige Info:</a:t>
            </a:r>
          </a:p>
          <a:p>
            <a:endParaRPr lang="de-DE" sz="1600" dirty="0">
              <a:solidFill>
                <a:srgbClr val="232D38"/>
              </a:solidFill>
              <a:effectLst/>
              <a:latin typeface="Bahnschrift" panose="020B0502040204020203" pitchFamily="34" charset="0"/>
              <a:ea typeface="Times New Roman" panose="02020603050405020304" pitchFamily="18" charset="0"/>
            </a:endParaRPr>
          </a:p>
          <a:p>
            <a:r>
              <a:rPr lang="de-DE" sz="1600" dirty="0">
                <a:solidFill>
                  <a:srgbClr val="232D38"/>
                </a:solidFill>
                <a:effectLst/>
                <a:latin typeface="Bahnschrift" panose="020B0502040204020203" pitchFamily="34" charset="0"/>
                <a:ea typeface="Times New Roman" panose="02020603050405020304" pitchFamily="18" charset="0"/>
              </a:rPr>
              <a:t>Viele Leistungen der gesetzlichen Krankenkassen sind auch gesetzlich geregelt. So habt ihr z. B. ein Recht auf einen kostenlosen Check-up, bis ihr 35 Jahre alt seid. Ab da könnt ihr die Vorsorgeuntersuchung, mit der z. B. Diabetes früh erkannt werden soll, alle drei Jahre auf Kosten der Krankenkasse in Anspruch nehmen. Über diese Regelleistungen hinaus können Krankenkassen aber auch eigene Zusatzleistungen anbieten – zum Beispiel zusätzliche Check-ups für unter 35-Jährige bei Vorliegen von Risikofaktoren wie Vorerkrankungen oder familiärer Vorbelastung. Solche Zusatzleistungen definiert jede Krankenkasse für sich – hier lohnt sich ein Vergleich. Im Folgenden konzentrieren wir uns auf ebensolche Zusatzleistungen und die damit verbundenen Kosten.</a:t>
            </a:r>
          </a:p>
        </p:txBody>
      </p:sp>
      <p:pic>
        <p:nvPicPr>
          <p:cNvPr id="2" name="Grafik 1">
            <a:extLst>
              <a:ext uri="{FF2B5EF4-FFF2-40B4-BE49-F238E27FC236}">
                <a16:creationId xmlns:a16="http://schemas.microsoft.com/office/drawing/2014/main" id="{D2112368-D895-FA9D-12E7-CB1973E955E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211" y="5931132"/>
            <a:ext cx="1501838" cy="1338952"/>
          </a:xfrm>
          <a:prstGeom prst="rect">
            <a:avLst/>
          </a:prstGeom>
        </p:spPr>
      </p:pic>
    </p:spTree>
    <p:extLst>
      <p:ext uri="{BB962C8B-B14F-4D97-AF65-F5344CB8AC3E}">
        <p14:creationId xmlns:p14="http://schemas.microsoft.com/office/powerpoint/2010/main" val="313963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KB-2">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7" name="Google Shape;389;p14">
            <a:extLst>
              <a:ext uri="{FF2B5EF4-FFF2-40B4-BE49-F238E27FC236}">
                <a16:creationId xmlns:a16="http://schemas.microsoft.com/office/drawing/2014/main" id="{E2A3AADB-378E-84E9-6FF1-9BBB8CF90F8F}"/>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Bedarf kennen, Fall 1:</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 Manja</a:t>
            </a:r>
          </a:p>
        </p:txBody>
      </p:sp>
      <p:sp>
        <p:nvSpPr>
          <p:cNvPr id="9" name="Rechteck: abgerundete Ecken 32">
            <a:extLst>
              <a:ext uri="{FF2B5EF4-FFF2-40B4-BE49-F238E27FC236}">
                <a16:creationId xmlns:a16="http://schemas.microsoft.com/office/drawing/2014/main" id="{D3F17AF1-27CA-7A44-C895-518FE1C2BDC5}"/>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dirty="0">
                <a:solidFill>
                  <a:srgbClr val="232D38"/>
                </a:solidFill>
                <a:effectLst/>
                <a:latin typeface="Bahnschrift" panose="020B0502040204020203" pitchFamily="34" charset="0"/>
                <a:ea typeface="Times New Roman" panose="02020603050405020304" pitchFamily="18" charset="0"/>
              </a:rPr>
              <a:t>Manja ist 18 und macht bald ihr Abitur. Sobald sie den Abschluss in der Tasche hat, will sie erst einmal für ein Jahr verreisen. Surfen an der australischen Küste, </a:t>
            </a:r>
            <a:r>
              <a:rPr lang="de-DE" sz="1600" dirty="0" err="1">
                <a:solidFill>
                  <a:srgbClr val="232D38"/>
                </a:solidFill>
                <a:effectLst/>
                <a:latin typeface="Bahnschrift" panose="020B0502040204020203" pitchFamily="34" charset="0"/>
                <a:ea typeface="Times New Roman" panose="02020603050405020304" pitchFamily="18" charset="0"/>
              </a:rPr>
              <a:t>Backpacking</a:t>
            </a:r>
            <a:r>
              <a:rPr lang="de-DE" sz="1600" dirty="0">
                <a:solidFill>
                  <a:srgbClr val="232D38"/>
                </a:solidFill>
                <a:effectLst/>
                <a:latin typeface="Bahnschrift" panose="020B0502040204020203" pitchFamily="34" charset="0"/>
                <a:ea typeface="Times New Roman" panose="02020603050405020304" pitchFamily="18" charset="0"/>
              </a:rPr>
              <a:t> in Peru – ausgerechnet Manja, die schon nach fünf Minuten Sonnenbrand bekommt, zieht es nun in die Sonne. Doch davon träumt sie schon lange: Für ihre Reise hat sie seit ihrem 14. Geburtstag eisern gespart, neben der Schule gejobbt und auf den Führerschein verzichtet. Um die Kosten ihres Auslandsaufenthaltes so gering wie möglich zu halten, bleibt Manja zu Hause gemeldet – und damit über ihre Eltern krankenversichert.</a:t>
            </a:r>
          </a:p>
        </p:txBody>
      </p:sp>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A32E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Textfeld 1">
            <a:extLst>
              <a:ext uri="{FF2B5EF4-FFF2-40B4-BE49-F238E27FC236}">
                <a16:creationId xmlns:a16="http://schemas.microsoft.com/office/drawing/2014/main" id="{DEA167A6-371D-CC4E-8A09-A94DBF2A57EC}"/>
              </a:ext>
            </a:extLst>
          </p:cNvPr>
          <p:cNvSpPr txBox="1"/>
          <p:nvPr userDrawn="1"/>
        </p:nvSpPr>
        <p:spPr>
          <a:xfrm>
            <a:off x="895149" y="4342057"/>
            <a:ext cx="9213050" cy="2187986"/>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dirty="0">
                <a:latin typeface="Bahnschrift" panose="020B0502040204020203" pitchFamily="34" charset="0"/>
                <a:ea typeface="+mn-lt"/>
                <a:cs typeface="+mn-lt"/>
              </a:rPr>
              <a:t>Geht die Checkliste auf den Folgeseiten durch: Markiert die Kriterien, die bei Manjas Krankenversicherung gerade besonders wichtig sind. Begründet eure Auswahl.</a:t>
            </a:r>
          </a:p>
          <a:p>
            <a:pPr marL="300723" indent="-300723">
              <a:lnSpc>
                <a:spcPct val="100000"/>
              </a:lnSpc>
              <a:spcBef>
                <a:spcPts val="0"/>
              </a:spcBef>
              <a:buAutoNum type="arabicPeriod"/>
            </a:pPr>
            <a:r>
              <a:rPr lang="de-DE" sz="1600" dirty="0">
                <a:latin typeface="Bahnschrift" panose="020B0502040204020203" pitchFamily="34" charset="0"/>
                <a:ea typeface="+mn-lt"/>
                <a:cs typeface="+mn-lt"/>
              </a:rPr>
              <a:t>Stellt eure Ergebnisse der Klasse vor.</a:t>
            </a:r>
          </a:p>
          <a:p>
            <a:pPr marL="0" indent="0">
              <a:lnSpc>
                <a:spcPct val="100000"/>
              </a:lnSpc>
              <a:spcBef>
                <a:spcPts val="0"/>
              </a:spcBef>
              <a:buNone/>
            </a:pPr>
            <a:endParaRPr lang="de-DE" sz="1600" b="0" dirty="0">
              <a:solidFill>
                <a:schemeClr val="tx1"/>
              </a:solidFill>
              <a:latin typeface="Bahnschrift" panose="020B0502040204020203" pitchFamily="34" charset="0"/>
              <a:ea typeface="+mn-lt"/>
              <a:cs typeface="+mn-lt"/>
            </a:endParaRPr>
          </a:p>
          <a:p>
            <a:pPr marL="0" indent="0">
              <a:lnSpc>
                <a:spcPct val="100000"/>
              </a:lnSpc>
              <a:spcBef>
                <a:spcPts val="0"/>
              </a:spcBef>
              <a:buNone/>
            </a:pPr>
            <a:r>
              <a:rPr lang="de-DE" sz="1600" b="0" i="1" dirty="0">
                <a:solidFill>
                  <a:schemeClr val="tx1"/>
                </a:solidFill>
                <a:latin typeface="Bahnschrift" panose="020B0502040204020203" pitchFamily="34" charset="0"/>
                <a:ea typeface="+mn-lt"/>
                <a:cs typeface="+mn-lt"/>
              </a:rPr>
              <a:t>Zusatzfrage: An welche zusätzliche Versicherung sollte Manja unbedingt denken?</a:t>
            </a:r>
            <a:endParaRPr lang="de-DE" sz="1600" b="0" i="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19" name="Rechteck: abgerundete Ecken 1">
            <a:extLst>
              <a:ext uri="{FF2B5EF4-FFF2-40B4-BE49-F238E27FC236}">
                <a16:creationId xmlns:a16="http://schemas.microsoft.com/office/drawing/2014/main" id="{2CB78E99-3822-5C9B-4FAC-22B1E555ECD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KKB-2</a:t>
            </a:r>
          </a:p>
        </p:txBody>
      </p:sp>
      <p:pic>
        <p:nvPicPr>
          <p:cNvPr id="3" name="Grafik 2" descr="Ein Bild, das Clipart enthält.&#10;&#10;Automatisch generierte Beschreibung">
            <a:extLst>
              <a:ext uri="{FF2B5EF4-FFF2-40B4-BE49-F238E27FC236}">
                <a16:creationId xmlns:a16="http://schemas.microsoft.com/office/drawing/2014/main" id="{6577EC75-F3A5-B306-C1C8-83AC46D854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47" y="2557291"/>
            <a:ext cx="961018" cy="1050554"/>
          </a:xfrm>
          <a:prstGeom prst="rect">
            <a:avLst/>
          </a:prstGeom>
        </p:spPr>
      </p:pic>
    </p:spTree>
    <p:extLst>
      <p:ext uri="{BB962C8B-B14F-4D97-AF65-F5344CB8AC3E}">
        <p14:creationId xmlns:p14="http://schemas.microsoft.com/office/powerpoint/2010/main" val="356416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KB-3">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7" name="Google Shape;389;p14">
            <a:extLst>
              <a:ext uri="{FF2B5EF4-FFF2-40B4-BE49-F238E27FC236}">
                <a16:creationId xmlns:a16="http://schemas.microsoft.com/office/drawing/2014/main" id="{E2A3AADB-378E-84E9-6FF1-9BBB8CF90F8F}"/>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Bedarf kennen, Fall 2:</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 Pierre</a:t>
            </a:r>
          </a:p>
        </p:txBody>
      </p:sp>
      <p:sp>
        <p:nvSpPr>
          <p:cNvPr id="9" name="Rechteck: abgerundete Ecken 32">
            <a:extLst>
              <a:ext uri="{FF2B5EF4-FFF2-40B4-BE49-F238E27FC236}">
                <a16:creationId xmlns:a16="http://schemas.microsoft.com/office/drawing/2014/main" id="{D3F17AF1-27CA-7A44-C895-518FE1C2BDC5}"/>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dirty="0">
                <a:solidFill>
                  <a:srgbClr val="232D38"/>
                </a:solidFill>
                <a:effectLst/>
                <a:latin typeface="Bahnschrift" panose="020B0502040204020203" pitchFamily="34" charset="0"/>
                <a:ea typeface="Times New Roman" panose="02020603050405020304" pitchFamily="18" charset="0"/>
              </a:rPr>
              <a:t>Pierre, 24, ist Sportstudent im 8. Semester und widmet auch den Großteil seiner Freizeit dem Sport. Der Marathonläufer hat sich für dieses Jahr viel vorgenommen: Guts-Muths-Lauf im Mai, Berlin-Marathon im September, Harz-Gebirgslauf im Oktober und den ein oder anderen Lauf mit seinem Verein. Aktuell macht Pierre jedoch sein Läuferknie zu schaffen. Das hofft er nun mit alternativen Behandlungsmethoden in den Griff zu bekommen. Doch ob die Krankenkasse die bezahlt? Apropos: Von der Krankenkasse hat er kürzlich Post bekommen, der zufolge ist Pierre bald nicht mehr über seine Eltern mitversichert. Eine eigene Versicherung muss her – und die sollte möglichst wenig kosten.</a:t>
            </a:r>
          </a:p>
        </p:txBody>
      </p:sp>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A32E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Textfeld 1">
            <a:extLst>
              <a:ext uri="{FF2B5EF4-FFF2-40B4-BE49-F238E27FC236}">
                <a16:creationId xmlns:a16="http://schemas.microsoft.com/office/drawing/2014/main" id="{DEA167A6-371D-CC4E-8A09-A94DBF2A57EC}"/>
              </a:ext>
            </a:extLst>
          </p:cNvPr>
          <p:cNvSpPr txBox="1"/>
          <p:nvPr userDrawn="1"/>
        </p:nvSpPr>
        <p:spPr>
          <a:xfrm>
            <a:off x="895149" y="4342057"/>
            <a:ext cx="9213050" cy="1671731"/>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dirty="0">
                <a:latin typeface="Bahnschrift" panose="020B0502040204020203" pitchFamily="34" charset="0"/>
                <a:ea typeface="+mn-lt"/>
                <a:cs typeface="+mn-lt"/>
              </a:rPr>
              <a:t>Geht die Checkliste auf den Folgeseiten durch: Markiert die Kriterien, die bei Pierres Krankenversicherung gerade besonders wichtig sind. Begründet eure Auswahl.</a:t>
            </a: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Stellt eure Ergebnisse der Klasse vor.</a:t>
            </a:r>
            <a:endParaRPr lang="de-DE" sz="1600" b="0" i="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19" name="Rechteck: abgerundete Ecken 1">
            <a:extLst>
              <a:ext uri="{FF2B5EF4-FFF2-40B4-BE49-F238E27FC236}">
                <a16:creationId xmlns:a16="http://schemas.microsoft.com/office/drawing/2014/main" id="{2CB78E99-3822-5C9B-4FAC-22B1E555ECD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KKB-3</a:t>
            </a:r>
          </a:p>
        </p:txBody>
      </p:sp>
      <p:pic>
        <p:nvPicPr>
          <p:cNvPr id="11" name="Grafik 10">
            <a:extLst>
              <a:ext uri="{FF2B5EF4-FFF2-40B4-BE49-F238E27FC236}">
                <a16:creationId xmlns:a16="http://schemas.microsoft.com/office/drawing/2014/main" id="{EFFB193B-D00C-7CA6-FCAD-F217C5C954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47" y="2628353"/>
            <a:ext cx="740151" cy="897732"/>
          </a:xfrm>
          <a:prstGeom prst="rect">
            <a:avLst/>
          </a:prstGeom>
        </p:spPr>
      </p:pic>
    </p:spTree>
    <p:extLst>
      <p:ext uri="{BB962C8B-B14F-4D97-AF65-F5344CB8AC3E}">
        <p14:creationId xmlns:p14="http://schemas.microsoft.com/office/powerpoint/2010/main" val="240200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KB-4">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7" name="Google Shape;389;p14">
            <a:extLst>
              <a:ext uri="{FF2B5EF4-FFF2-40B4-BE49-F238E27FC236}">
                <a16:creationId xmlns:a16="http://schemas.microsoft.com/office/drawing/2014/main" id="{E2A3AADB-378E-84E9-6FF1-9BBB8CF90F8F}"/>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Bedarf kennen, Fall 3:</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 </a:t>
            </a:r>
            <a:r>
              <a:rPr kumimoji="0" lang="de-DE" sz="2800" b="1" i="0" u="none" strike="noStrike" kern="0" cap="none" spc="0" normalizeH="0" baseline="0" noProof="0" dirty="0" err="1">
                <a:ln>
                  <a:noFill/>
                </a:ln>
                <a:solidFill>
                  <a:srgbClr val="91D14C"/>
                </a:solidFill>
                <a:effectLst/>
                <a:uLnTx/>
                <a:uFillTx/>
                <a:latin typeface="Bahnschrift" panose="020B0502040204020203" pitchFamily="34" charset="0"/>
                <a:sym typeface="Arial"/>
              </a:rPr>
              <a:t>Lucelia</a:t>
            </a:r>
            <a:endPar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endParaRPr>
          </a:p>
        </p:txBody>
      </p:sp>
      <p:sp>
        <p:nvSpPr>
          <p:cNvPr id="9" name="Rechteck: abgerundete Ecken 32">
            <a:extLst>
              <a:ext uri="{FF2B5EF4-FFF2-40B4-BE49-F238E27FC236}">
                <a16:creationId xmlns:a16="http://schemas.microsoft.com/office/drawing/2014/main" id="{D3F17AF1-27CA-7A44-C895-518FE1C2BDC5}"/>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dirty="0">
                <a:solidFill>
                  <a:srgbClr val="232D38"/>
                </a:solidFill>
                <a:effectLst/>
                <a:latin typeface="Bahnschrift" panose="020B0502040204020203" pitchFamily="34" charset="0"/>
                <a:ea typeface="Times New Roman" panose="02020603050405020304" pitchFamily="18" charset="0"/>
              </a:rPr>
              <a:t>Die 31-jährige </a:t>
            </a:r>
            <a:r>
              <a:rPr lang="de-DE" sz="1600" dirty="0" err="1">
                <a:solidFill>
                  <a:srgbClr val="232D38"/>
                </a:solidFill>
                <a:effectLst/>
                <a:latin typeface="Bahnschrift" panose="020B0502040204020203" pitchFamily="34" charset="0"/>
                <a:ea typeface="Times New Roman" panose="02020603050405020304" pitchFamily="18" charset="0"/>
              </a:rPr>
              <a:t>Lucelia</a:t>
            </a:r>
            <a:r>
              <a:rPr lang="de-DE" sz="1600" dirty="0">
                <a:solidFill>
                  <a:srgbClr val="232D38"/>
                </a:solidFill>
                <a:effectLst/>
                <a:latin typeface="Bahnschrift" panose="020B0502040204020203" pitchFamily="34" charset="0"/>
                <a:ea typeface="Times New Roman" panose="02020603050405020304" pitchFamily="18" charset="0"/>
              </a:rPr>
              <a:t>, Erzieherin von Beruf, liebt Kinder über alles und wünscht sich nichts sehnlicher als eine eigene Familie. Bislang haben die Lebensumstände es nicht zugelassen – doch nun ist für </a:t>
            </a:r>
            <a:r>
              <a:rPr lang="de-DE" sz="1600" dirty="0" err="1">
                <a:solidFill>
                  <a:srgbClr val="232D38"/>
                </a:solidFill>
                <a:effectLst/>
                <a:latin typeface="Bahnschrift" panose="020B0502040204020203" pitchFamily="34" charset="0"/>
                <a:ea typeface="Times New Roman" panose="02020603050405020304" pitchFamily="18" charset="0"/>
              </a:rPr>
              <a:t>Lucelia</a:t>
            </a:r>
            <a:r>
              <a:rPr lang="de-DE" sz="1600" dirty="0">
                <a:solidFill>
                  <a:srgbClr val="232D38"/>
                </a:solidFill>
                <a:effectLst/>
                <a:latin typeface="Bahnschrift" panose="020B0502040204020203" pitchFamily="34" charset="0"/>
                <a:ea typeface="Times New Roman" panose="02020603050405020304" pitchFamily="18" charset="0"/>
              </a:rPr>
              <a:t> und ihren Partner Moritz der richtige Zeitpunkt gekommen, um eine Familie zu gründen. Vorab will </a:t>
            </a:r>
            <a:r>
              <a:rPr lang="de-DE" sz="1600" dirty="0" err="1">
                <a:solidFill>
                  <a:srgbClr val="232D38"/>
                </a:solidFill>
                <a:effectLst/>
                <a:latin typeface="Bahnschrift" panose="020B0502040204020203" pitchFamily="34" charset="0"/>
                <a:ea typeface="Times New Roman" panose="02020603050405020304" pitchFamily="18" charset="0"/>
              </a:rPr>
              <a:t>Lucelia</a:t>
            </a:r>
            <a:r>
              <a:rPr lang="de-DE" sz="1600" dirty="0">
                <a:solidFill>
                  <a:srgbClr val="232D38"/>
                </a:solidFill>
                <a:effectLst/>
                <a:latin typeface="Bahnschrift" panose="020B0502040204020203" pitchFamily="34" charset="0"/>
                <a:ea typeface="Times New Roman" panose="02020603050405020304" pitchFamily="18" charset="0"/>
              </a:rPr>
              <a:t>, deren Großmutter vor einigen Jahren an Brustkrebs erkrankt war und deren Mutter Diabetes hat, sich aber noch einmal gründlich durchchecken lassen.</a:t>
            </a:r>
          </a:p>
        </p:txBody>
      </p:sp>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A32E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Textfeld 1">
            <a:extLst>
              <a:ext uri="{FF2B5EF4-FFF2-40B4-BE49-F238E27FC236}">
                <a16:creationId xmlns:a16="http://schemas.microsoft.com/office/drawing/2014/main" id="{DEA167A6-371D-CC4E-8A09-A94DBF2A57EC}"/>
              </a:ext>
            </a:extLst>
          </p:cNvPr>
          <p:cNvSpPr txBox="1"/>
          <p:nvPr userDrawn="1"/>
        </p:nvSpPr>
        <p:spPr>
          <a:xfrm>
            <a:off x="895149" y="4342057"/>
            <a:ext cx="9213050" cy="1929859"/>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dirty="0">
                <a:latin typeface="Bahnschrift" panose="020B0502040204020203" pitchFamily="34" charset="0"/>
                <a:ea typeface="+mn-lt"/>
                <a:cs typeface="+mn-lt"/>
              </a:rPr>
              <a:t>Geht die Checkliste auf den Folgeseiten durch: Markiert die Kriterien, die bei </a:t>
            </a:r>
            <a:r>
              <a:rPr lang="de-DE" sz="1600" dirty="0" err="1">
                <a:latin typeface="Bahnschrift" panose="020B0502040204020203" pitchFamily="34" charset="0"/>
                <a:ea typeface="+mn-lt"/>
                <a:cs typeface="+mn-lt"/>
              </a:rPr>
              <a:t>Lucelias</a:t>
            </a:r>
            <a:r>
              <a:rPr lang="de-DE" sz="1600" dirty="0">
                <a:latin typeface="Bahnschrift" panose="020B0502040204020203" pitchFamily="34" charset="0"/>
                <a:ea typeface="+mn-lt"/>
                <a:cs typeface="+mn-lt"/>
              </a:rPr>
              <a:t> Krankenversicherung jetzt und in naher Zukunft besonders wichtig sind. Begründet eure Auswahl.</a:t>
            </a: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Stellt eure Ergebnisse der Klasse vor.</a:t>
            </a:r>
            <a:endParaRPr lang="de-DE" sz="1600" b="0" i="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19" name="Rechteck: abgerundete Ecken 1">
            <a:extLst>
              <a:ext uri="{FF2B5EF4-FFF2-40B4-BE49-F238E27FC236}">
                <a16:creationId xmlns:a16="http://schemas.microsoft.com/office/drawing/2014/main" id="{2CB78E99-3822-5C9B-4FAC-22B1E555ECD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KKB-4</a:t>
            </a:r>
          </a:p>
        </p:txBody>
      </p:sp>
      <p:pic>
        <p:nvPicPr>
          <p:cNvPr id="10" name="Grafik 9" descr="Ein Bild, das Logo enthält.&#10;&#10;Automatisch generierte Beschreibung">
            <a:extLst>
              <a:ext uri="{FF2B5EF4-FFF2-40B4-BE49-F238E27FC236}">
                <a16:creationId xmlns:a16="http://schemas.microsoft.com/office/drawing/2014/main" id="{47D5B029-9CE9-6ECA-804A-77AD6BC719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47" y="2571257"/>
            <a:ext cx="871745" cy="965254"/>
          </a:xfrm>
          <a:prstGeom prst="rect">
            <a:avLst/>
          </a:prstGeom>
        </p:spPr>
      </p:pic>
    </p:spTree>
    <p:extLst>
      <p:ext uri="{BB962C8B-B14F-4D97-AF65-F5344CB8AC3E}">
        <p14:creationId xmlns:p14="http://schemas.microsoft.com/office/powerpoint/2010/main" val="193528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KB-5">
    <p:spTree>
      <p:nvGrpSpPr>
        <p:cNvPr id="1" name=""/>
        <p:cNvGrpSpPr/>
        <p:nvPr/>
      </p:nvGrpSpPr>
      <p:grpSpPr>
        <a:xfrm>
          <a:off x="0" y="0"/>
          <a:ext cx="0" cy="0"/>
          <a:chOff x="0" y="0"/>
          <a:chExt cx="0" cy="0"/>
        </a:xfrm>
      </p:grpSpPr>
      <p:pic>
        <p:nvPicPr>
          <p:cNvPr id="6" name="Inhaltsplatzhalter 5" descr="Ein Bild, das Text, Screenshot, Schrift enthält.&#10;&#10;Automatisch generierte Beschreibung">
            <a:extLst>
              <a:ext uri="{FF2B5EF4-FFF2-40B4-BE49-F238E27FC236}">
                <a16:creationId xmlns:a16="http://schemas.microsoft.com/office/drawing/2014/main" id="{E1BF2E2E-71FD-BAE3-3EFF-E7627B7AD4D0}"/>
              </a:ext>
            </a:extLst>
          </p:cNvPr>
          <p:cNvPicPr>
            <a:picLocks noChangeAspect="1"/>
          </p:cNvPicPr>
          <p:nvPr userDrawn="1"/>
        </p:nvPicPr>
        <p:blipFill>
          <a:blip r:embed="rId2"/>
          <a:stretch>
            <a:fillRect/>
          </a:stretch>
        </p:blipFill>
        <p:spPr>
          <a:xfrm>
            <a:off x="0" y="0"/>
            <a:ext cx="0" cy="0"/>
          </a:xfrm>
        </p:spPr>
      </p:pic>
      <p:sp>
        <p:nvSpPr>
          <p:cNvPr id="7" name="Google Shape;389;p14">
            <a:extLst>
              <a:ext uri="{FF2B5EF4-FFF2-40B4-BE49-F238E27FC236}">
                <a16:creationId xmlns:a16="http://schemas.microsoft.com/office/drawing/2014/main" id="{E2A3AADB-378E-84E9-6FF1-9BBB8CF90F8F}"/>
              </a:ext>
            </a:extLst>
          </p:cNvPr>
          <p:cNvSpPr/>
          <p:nvPr userDrawn="1"/>
        </p:nvSpPr>
        <p:spPr>
          <a:xfrm>
            <a:off x="-758886" y="990776"/>
            <a:ext cx="8321423"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262626"/>
                </a:solidFill>
                <a:effectLst/>
                <a:uLnTx/>
                <a:uFillTx/>
                <a:latin typeface="Bahnschrift" panose="020B0502040204020203" pitchFamily="34" charset="0"/>
                <a:sym typeface="Arial"/>
              </a:rPr>
              <a:t>Bedarf kennen, Fall 4:</a:t>
            </a:r>
            <a:r>
              <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rPr>
              <a:t> </a:t>
            </a:r>
            <a:r>
              <a:rPr kumimoji="0" lang="de-DE" sz="2800" b="1" i="0" u="none" strike="noStrike" kern="0" cap="none" spc="0" normalizeH="0" baseline="0" noProof="0" dirty="0" err="1">
                <a:ln>
                  <a:noFill/>
                </a:ln>
                <a:solidFill>
                  <a:srgbClr val="91D14C"/>
                </a:solidFill>
                <a:effectLst/>
                <a:uLnTx/>
                <a:uFillTx/>
                <a:latin typeface="Bahnschrift" panose="020B0502040204020203" pitchFamily="34" charset="0"/>
                <a:sym typeface="Arial"/>
              </a:rPr>
              <a:t>Tomke</a:t>
            </a:r>
            <a:endParaRPr kumimoji="0" lang="de-DE" sz="2800" b="1" i="0" u="none" strike="noStrike" kern="0" cap="none" spc="0" normalizeH="0" baseline="0" noProof="0" dirty="0">
              <a:ln>
                <a:noFill/>
              </a:ln>
              <a:solidFill>
                <a:srgbClr val="91D14C"/>
              </a:solidFill>
              <a:effectLst/>
              <a:uLnTx/>
              <a:uFillTx/>
              <a:latin typeface="Bahnschrift" panose="020B0502040204020203" pitchFamily="34" charset="0"/>
              <a:sym typeface="Arial"/>
            </a:endParaRPr>
          </a:p>
        </p:txBody>
      </p:sp>
      <p:sp>
        <p:nvSpPr>
          <p:cNvPr id="9" name="Rechteck: abgerundete Ecken 32">
            <a:extLst>
              <a:ext uri="{FF2B5EF4-FFF2-40B4-BE49-F238E27FC236}">
                <a16:creationId xmlns:a16="http://schemas.microsoft.com/office/drawing/2014/main" id="{D3F17AF1-27CA-7A44-C895-518FE1C2BDC5}"/>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dirty="0">
                <a:solidFill>
                  <a:srgbClr val="232D38"/>
                </a:solidFill>
                <a:effectLst/>
                <a:latin typeface="Bahnschrift" panose="020B0502040204020203" pitchFamily="34" charset="0"/>
                <a:ea typeface="Times New Roman" panose="02020603050405020304" pitchFamily="18" charset="0"/>
              </a:rPr>
              <a:t>Drei Mal hat </a:t>
            </a:r>
            <a:r>
              <a:rPr lang="de-DE" sz="1600" dirty="0" err="1">
                <a:solidFill>
                  <a:srgbClr val="232D38"/>
                </a:solidFill>
                <a:effectLst/>
                <a:latin typeface="Bahnschrift" panose="020B0502040204020203" pitchFamily="34" charset="0"/>
                <a:ea typeface="Times New Roman" panose="02020603050405020304" pitchFamily="18" charset="0"/>
              </a:rPr>
              <a:t>Tomkes</a:t>
            </a:r>
            <a:r>
              <a:rPr lang="de-DE" sz="1600" dirty="0">
                <a:solidFill>
                  <a:srgbClr val="232D38"/>
                </a:solidFill>
                <a:effectLst/>
                <a:latin typeface="Bahnschrift" panose="020B0502040204020203" pitchFamily="34" charset="0"/>
                <a:ea typeface="Times New Roman" panose="02020603050405020304" pitchFamily="18" charset="0"/>
              </a:rPr>
              <a:t> Krankenkasse in den letzten Jahren den Zusatzbeitrag erhöht – zu viel des Guten. </a:t>
            </a:r>
            <a:r>
              <a:rPr lang="de-DE" sz="1600" dirty="0" err="1">
                <a:solidFill>
                  <a:srgbClr val="232D38"/>
                </a:solidFill>
                <a:effectLst/>
                <a:latin typeface="Bahnschrift" panose="020B0502040204020203" pitchFamily="34" charset="0"/>
                <a:ea typeface="Times New Roman" panose="02020603050405020304" pitchFamily="18" charset="0"/>
              </a:rPr>
              <a:t>Tomke</a:t>
            </a:r>
            <a:r>
              <a:rPr lang="de-DE" sz="1600" dirty="0">
                <a:solidFill>
                  <a:srgbClr val="232D38"/>
                </a:solidFill>
                <a:effectLst/>
                <a:latin typeface="Bahnschrift" panose="020B0502040204020203" pitchFamily="34" charset="0"/>
                <a:ea typeface="Times New Roman" panose="02020603050405020304" pitchFamily="18" charset="0"/>
              </a:rPr>
              <a:t>, 35 Jahre alt, ernährt sich gesund, treibt regelmäßig Sport und war seit Jahren nicht einmal mehr erkältet. „Wenn ich die Krankenkasse wenig koste, dann darf das bitte auch umgekehrt so sein“, findet </a:t>
            </a:r>
            <a:r>
              <a:rPr lang="de-DE" sz="1600" dirty="0" err="1">
                <a:solidFill>
                  <a:srgbClr val="232D38"/>
                </a:solidFill>
                <a:effectLst/>
                <a:latin typeface="Bahnschrift" panose="020B0502040204020203" pitchFamily="34" charset="0"/>
                <a:ea typeface="Times New Roman" panose="02020603050405020304" pitchFamily="18" charset="0"/>
              </a:rPr>
              <a:t>Tomke</a:t>
            </a:r>
            <a:r>
              <a:rPr lang="de-DE" sz="1600" dirty="0">
                <a:solidFill>
                  <a:srgbClr val="232D38"/>
                </a:solidFill>
                <a:effectLst/>
                <a:latin typeface="Bahnschrift" panose="020B0502040204020203" pitchFamily="34" charset="0"/>
                <a:ea typeface="Times New Roman" panose="02020603050405020304" pitchFamily="18" charset="0"/>
              </a:rPr>
              <a:t>. Die Krankenversicherung hat </a:t>
            </a:r>
            <a:r>
              <a:rPr lang="de-DE" sz="1600" dirty="0" err="1">
                <a:solidFill>
                  <a:srgbClr val="232D38"/>
                </a:solidFill>
                <a:effectLst/>
                <a:latin typeface="Bahnschrift" panose="020B0502040204020203" pitchFamily="34" charset="0"/>
                <a:ea typeface="Times New Roman" panose="02020603050405020304" pitchFamily="18" charset="0"/>
              </a:rPr>
              <a:t>Tomke</a:t>
            </a:r>
            <a:r>
              <a:rPr lang="de-DE" sz="1600" dirty="0">
                <a:solidFill>
                  <a:srgbClr val="232D38"/>
                </a:solidFill>
                <a:effectLst/>
                <a:latin typeface="Bahnschrift" panose="020B0502040204020203" pitchFamily="34" charset="0"/>
                <a:ea typeface="Times New Roman" panose="02020603050405020304" pitchFamily="18" charset="0"/>
              </a:rPr>
              <a:t> bislang nur für den jährlichen Zahnarzttermin mitsamt Zahnreinigung, für die Standard-Vorsorgeuntersuchungen und für die Auffrischung von Impfungen in Anspruch genommen. Doch nicht mal die will die Kasse immer bezahlen: Ihre FSME-Schutzimpfung hat </a:t>
            </a:r>
            <a:r>
              <a:rPr lang="de-DE" sz="1600" dirty="0" err="1">
                <a:solidFill>
                  <a:srgbClr val="232D38"/>
                </a:solidFill>
                <a:effectLst/>
                <a:latin typeface="Bahnschrift" panose="020B0502040204020203" pitchFamily="34" charset="0"/>
                <a:ea typeface="Times New Roman" panose="02020603050405020304" pitchFamily="18" charset="0"/>
              </a:rPr>
              <a:t>Tomke</a:t>
            </a:r>
            <a:r>
              <a:rPr lang="de-DE" sz="1600" dirty="0">
                <a:solidFill>
                  <a:srgbClr val="232D38"/>
                </a:solidFill>
                <a:effectLst/>
                <a:latin typeface="Bahnschrift" panose="020B0502040204020203" pitchFamily="34" charset="0"/>
                <a:ea typeface="Times New Roman" panose="02020603050405020304" pitchFamily="18" charset="0"/>
              </a:rPr>
              <a:t> zuletzt bleiben lassen, weil sie nicht in einem Risikogebiet lebt und ihre Kasse deshalb nicht für die Impfkosten aufkommen wollte.</a:t>
            </a:r>
          </a:p>
        </p:txBody>
      </p:sp>
      <p:sp>
        <p:nvSpPr>
          <p:cNvPr id="12" name="Freihandform: Form 3">
            <a:extLst>
              <a:ext uri="{FF2B5EF4-FFF2-40B4-BE49-F238E27FC236}">
                <a16:creationId xmlns:a16="http://schemas.microsoft.com/office/drawing/2014/main" id="{306C1110-52F6-5CC5-3938-8870B103AE25}"/>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A32E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Textfeld 1">
            <a:extLst>
              <a:ext uri="{FF2B5EF4-FFF2-40B4-BE49-F238E27FC236}">
                <a16:creationId xmlns:a16="http://schemas.microsoft.com/office/drawing/2014/main" id="{DEA167A6-371D-CC4E-8A09-A94DBF2A57EC}"/>
              </a:ext>
            </a:extLst>
          </p:cNvPr>
          <p:cNvSpPr txBox="1"/>
          <p:nvPr userDrawn="1"/>
        </p:nvSpPr>
        <p:spPr>
          <a:xfrm>
            <a:off x="895149" y="4342057"/>
            <a:ext cx="9213050" cy="1671731"/>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300723" indent="-300723">
              <a:lnSpc>
                <a:spcPct val="100000"/>
              </a:lnSpc>
              <a:spcBef>
                <a:spcPts val="0"/>
              </a:spcBef>
              <a:buAutoNum type="arabicPeriod"/>
            </a:pPr>
            <a:r>
              <a:rPr lang="de-DE" sz="1600" dirty="0">
                <a:latin typeface="Bahnschrift" panose="020B0502040204020203" pitchFamily="34" charset="0"/>
                <a:ea typeface="+mn-lt"/>
                <a:cs typeface="+mn-lt"/>
              </a:rPr>
              <a:t>Geht die Checkliste auf den Folgeseiten durch: Markiert die Kriterien, die bei </a:t>
            </a:r>
            <a:r>
              <a:rPr lang="de-DE" sz="1600" dirty="0" err="1">
                <a:latin typeface="Bahnschrift" panose="020B0502040204020203" pitchFamily="34" charset="0"/>
                <a:ea typeface="+mn-lt"/>
                <a:cs typeface="+mn-lt"/>
              </a:rPr>
              <a:t>Tomkes</a:t>
            </a:r>
            <a:r>
              <a:rPr lang="de-DE" sz="1600" dirty="0">
                <a:latin typeface="Bahnschrift" panose="020B0502040204020203" pitchFamily="34" charset="0"/>
                <a:ea typeface="+mn-lt"/>
                <a:cs typeface="+mn-lt"/>
              </a:rPr>
              <a:t> Krankenversicherung gerade besonders wichtig sind. Begründet eure Auswahl.</a:t>
            </a:r>
            <a:endParaRPr lang="de-DE" sz="1600" b="0" dirty="0">
              <a:solidFill>
                <a:schemeClr val="tx1"/>
              </a:solidFill>
              <a:latin typeface="Bahnschrift" panose="020B0502040204020203" pitchFamily="34" charset="0"/>
              <a:ea typeface="+mn-lt"/>
              <a:cs typeface="+mn-lt"/>
            </a:endParaRPr>
          </a:p>
          <a:p>
            <a:pPr marL="300723" indent="-300723">
              <a:lnSpc>
                <a:spcPct val="100000"/>
              </a:lnSpc>
              <a:spcBef>
                <a:spcPts val="0"/>
              </a:spcBef>
              <a:buAutoNum type="arabicPeriod"/>
            </a:pPr>
            <a:r>
              <a:rPr lang="de-DE" sz="1600" b="0" dirty="0">
                <a:solidFill>
                  <a:schemeClr val="tx1"/>
                </a:solidFill>
                <a:latin typeface="Bahnschrift" panose="020B0502040204020203" pitchFamily="34" charset="0"/>
                <a:ea typeface="+mn-lt"/>
                <a:cs typeface="+mn-lt"/>
              </a:rPr>
              <a:t>Stellt eure Ergebnisse der Klasse vor.</a:t>
            </a:r>
            <a:endParaRPr lang="de-DE" sz="1600" b="0" i="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p:txBody>
      </p:sp>
      <p:pic>
        <p:nvPicPr>
          <p:cNvPr id="18" name="Grafik 7" descr="Ein Bild, das Licht enthält.&#10;&#10;Automatisch generierte Beschreibung">
            <a:extLst>
              <a:ext uri="{FF2B5EF4-FFF2-40B4-BE49-F238E27FC236}">
                <a16:creationId xmlns:a16="http://schemas.microsoft.com/office/drawing/2014/main" id="{F049FD7F-E895-24DB-6BE9-21B8E50FCA2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rot="1215291" flipH="1">
            <a:off x="188329" y="6107284"/>
            <a:ext cx="1886792" cy="702582"/>
          </a:xfrm>
          <a:prstGeom prst="rect">
            <a:avLst/>
          </a:prstGeom>
        </p:spPr>
      </p:pic>
      <p:sp>
        <p:nvSpPr>
          <p:cNvPr id="19" name="Rechteck: abgerundete Ecken 1">
            <a:extLst>
              <a:ext uri="{FF2B5EF4-FFF2-40B4-BE49-F238E27FC236}">
                <a16:creationId xmlns:a16="http://schemas.microsoft.com/office/drawing/2014/main" id="{2CB78E99-3822-5C9B-4FAC-22B1E555ECD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400" dirty="0">
                <a:solidFill>
                  <a:schemeClr val="bg1"/>
                </a:solidFill>
                <a:latin typeface="Bahnschrift" panose="020B0502040204020203" pitchFamily="34" charset="0"/>
              </a:rPr>
              <a:t>KKB-5</a:t>
            </a:r>
          </a:p>
        </p:txBody>
      </p:sp>
      <p:pic>
        <p:nvPicPr>
          <p:cNvPr id="26" name="Grafik 25" descr="Ein Bild, das Clipart, Cartoon, Darstellung, Zeichnung enthält.&#10;&#10;Automatisch generierte Beschreibung">
            <a:extLst>
              <a:ext uri="{FF2B5EF4-FFF2-40B4-BE49-F238E27FC236}">
                <a16:creationId xmlns:a16="http://schemas.microsoft.com/office/drawing/2014/main" id="{0336A989-10B1-A3C9-E380-0959CAF4E5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47" y="2558181"/>
            <a:ext cx="661868" cy="991406"/>
          </a:xfrm>
          <a:prstGeom prst="rect">
            <a:avLst/>
          </a:prstGeom>
        </p:spPr>
      </p:pic>
    </p:spTree>
    <p:extLst>
      <p:ext uri="{BB962C8B-B14F-4D97-AF65-F5344CB8AC3E}">
        <p14:creationId xmlns:p14="http://schemas.microsoft.com/office/powerpoint/2010/main" val="28358039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928BBCAE-8038-6DE5-19E9-69EB76F9EA6E}"/>
              </a:ext>
            </a:extLst>
          </p:cNvPr>
          <p:cNvGrpSpPr>
            <a:grpSpLocks noChangeAspect="1"/>
          </p:cNvGrpSpPr>
          <p:nvPr userDrawn="1"/>
        </p:nvGrpSpPr>
        <p:grpSpPr>
          <a:xfrm>
            <a:off x="9648496" y="6913968"/>
            <a:ext cx="806835" cy="420907"/>
            <a:chOff x="8439829" y="6196071"/>
            <a:chExt cx="1963637" cy="1024385"/>
          </a:xfrm>
        </p:grpSpPr>
        <p:pic>
          <p:nvPicPr>
            <p:cNvPr id="3" name="Google Shape;18;p112">
              <a:extLst>
                <a:ext uri="{FF2B5EF4-FFF2-40B4-BE49-F238E27FC236}">
                  <a16:creationId xmlns:a16="http://schemas.microsoft.com/office/drawing/2014/main" id="{01694F14-F416-981D-CF6A-2A62118EF66E}"/>
                </a:ext>
              </a:extLst>
            </p:cNvPr>
            <p:cNvPicPr preferRelativeResize="0"/>
            <p:nvPr userDrawn="1"/>
          </p:nvPicPr>
          <p:blipFill rotWithShape="1">
            <a:blip r:embed="rId45">
              <a:alphaModFix/>
              <a:duotone>
                <a:schemeClr val="bg2">
                  <a:shade val="45000"/>
                  <a:satMod val="135000"/>
                </a:schemeClr>
                <a:prstClr val="white"/>
              </a:duotone>
            </a:blip>
            <a:srcRect l="19695" t="16167" r="20816" b="27127"/>
            <a:stretch/>
          </p:blipFill>
          <p:spPr>
            <a:xfrm>
              <a:off x="8871968" y="6196071"/>
              <a:ext cx="1099360" cy="589512"/>
            </a:xfrm>
            <a:prstGeom prst="rect">
              <a:avLst/>
            </a:prstGeom>
            <a:noFill/>
            <a:ln>
              <a:noFill/>
            </a:ln>
          </p:spPr>
        </p:pic>
        <p:pic>
          <p:nvPicPr>
            <p:cNvPr id="4" name="Grafik 3">
              <a:extLst>
                <a:ext uri="{FF2B5EF4-FFF2-40B4-BE49-F238E27FC236}">
                  <a16:creationId xmlns:a16="http://schemas.microsoft.com/office/drawing/2014/main" id="{74F7EFF7-3A95-CA95-518B-C5C964AB3B48}"/>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8439829" y="6932456"/>
              <a:ext cx="1963637" cy="288000"/>
            </a:xfrm>
            <a:prstGeom prst="rect">
              <a:avLst/>
            </a:prstGeom>
          </p:spPr>
        </p:pic>
      </p:grpSp>
    </p:spTree>
    <p:extLst>
      <p:ext uri="{BB962C8B-B14F-4D97-AF65-F5344CB8AC3E}">
        <p14:creationId xmlns:p14="http://schemas.microsoft.com/office/powerpoint/2010/main" val="2120382524"/>
      </p:ext>
    </p:extLst>
  </p:cSld>
  <p:clrMap bg1="lt1" tx1="dk1" bg2="lt2" tx2="dk2" accent1="accent1" accent2="accent2" accent3="accent3" accent4="accent4" accent5="accent5" accent6="accent6" hlink="hlink" folHlink="folHlink"/>
  <p:sldLayoutIdLst>
    <p:sldLayoutId id="2147483677" r:id="rId1"/>
    <p:sldLayoutId id="2147483697" r:id="rId2"/>
    <p:sldLayoutId id="2147483717" r:id="rId3"/>
    <p:sldLayoutId id="2147483725" r:id="rId4"/>
    <p:sldLayoutId id="2147483854" r:id="rId5"/>
    <p:sldLayoutId id="2147483809" r:id="rId6"/>
    <p:sldLayoutId id="2147483822" r:id="rId7"/>
    <p:sldLayoutId id="2147483823" r:id="rId8"/>
    <p:sldLayoutId id="2147483825" r:id="rId9"/>
    <p:sldLayoutId id="2147483824" r:id="rId10"/>
    <p:sldLayoutId id="2147483804" r:id="rId11"/>
    <p:sldLayoutId id="2147483821" r:id="rId12"/>
    <p:sldLayoutId id="2147483820" r:id="rId13"/>
    <p:sldLayoutId id="2147483831" r:id="rId14"/>
    <p:sldLayoutId id="2147483806" r:id="rId15"/>
    <p:sldLayoutId id="2147483698" r:id="rId16"/>
    <p:sldLayoutId id="2147483826" r:id="rId17"/>
    <p:sldLayoutId id="2147483827" r:id="rId18"/>
    <p:sldLayoutId id="2147483828" r:id="rId19"/>
    <p:sldLayoutId id="2147483829" r:id="rId20"/>
    <p:sldLayoutId id="2147483830"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 id="2147483842" r:id="rId32"/>
    <p:sldLayoutId id="2147483843" r:id="rId33"/>
    <p:sldLayoutId id="2147483844" r:id="rId34"/>
    <p:sldLayoutId id="2147483845" r:id="rId35"/>
    <p:sldLayoutId id="2147483846" r:id="rId36"/>
    <p:sldLayoutId id="2147483847" r:id="rId37"/>
    <p:sldLayoutId id="2147483848" r:id="rId38"/>
    <p:sldLayoutId id="2147483849" r:id="rId39"/>
    <p:sldLayoutId id="2147483850" r:id="rId40"/>
    <p:sldLayoutId id="2147483851" r:id="rId41"/>
    <p:sldLayoutId id="2147483852" r:id="rId42"/>
    <p:sldLayoutId id="2147483853" r:id="rId43"/>
  </p:sldLayoutIdLst>
  <p:hf sldNum="0" hd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0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25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4BC63A4-319C-060C-7EB8-EABA0B97B469}"/>
              </a:ext>
            </a:extLst>
          </p:cNvPr>
          <p:cNvSpPr>
            <a:spLocks noGrp="1" noRot="1" noMove="1" noResize="1" noEditPoints="1" noAdjustHandles="1" noChangeArrowheads="1" noChangeShapeType="1"/>
          </p:cNvSpPr>
          <p:nvPr/>
        </p:nvSpPr>
        <p:spPr>
          <a:xfrm>
            <a:off x="895149" y="2907894"/>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2ACC561-F70C-C5AB-F6C1-85A99D6DDB8C}"/>
              </a:ext>
            </a:extLst>
          </p:cNvPr>
          <p:cNvSpPr>
            <a:spLocks noGrp="1" noRot="1" noMove="1" noResize="1" noEditPoints="1" noAdjustHandles="1" noChangeArrowheads="1" noChangeShapeType="1"/>
          </p:cNvSpPr>
          <p:nvPr/>
        </p:nvSpPr>
        <p:spPr>
          <a:xfrm>
            <a:off x="895149" y="3721606"/>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7F0BB251-C83A-987D-F9AF-0EE5B293CCAC}"/>
              </a:ext>
            </a:extLst>
          </p:cNvPr>
          <p:cNvSpPr>
            <a:spLocks noGrp="1" noRot="1" noMove="1" noResize="1" noEditPoints="1" noAdjustHandles="1" noChangeArrowheads="1" noChangeShapeType="1"/>
          </p:cNvSpPr>
          <p:nvPr/>
        </p:nvSpPr>
        <p:spPr>
          <a:xfrm>
            <a:off x="4041073" y="2907894"/>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2F2D2B49-D00A-2E40-C306-E2F9E0EC4EDB}"/>
              </a:ext>
            </a:extLst>
          </p:cNvPr>
          <p:cNvSpPr>
            <a:spLocks noGrp="1" noRot="1" noMove="1" noResize="1" noEditPoints="1" noAdjustHandles="1" noChangeArrowheads="1" noChangeShapeType="1"/>
          </p:cNvSpPr>
          <p:nvPr/>
        </p:nvSpPr>
        <p:spPr>
          <a:xfrm>
            <a:off x="4041073" y="3720496"/>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3873599F-E200-6842-EE8A-BC505388414B}"/>
              </a:ext>
            </a:extLst>
          </p:cNvPr>
          <p:cNvSpPr>
            <a:spLocks noGrp="1" noRot="1" noMove="1" noResize="1" noEditPoints="1" noAdjustHandles="1" noChangeArrowheads="1" noChangeShapeType="1"/>
          </p:cNvSpPr>
          <p:nvPr/>
        </p:nvSpPr>
        <p:spPr>
          <a:xfrm>
            <a:off x="4041073" y="4535945"/>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FA885926-A47B-C365-791A-B81ABE936D98}"/>
              </a:ext>
            </a:extLst>
          </p:cNvPr>
          <p:cNvSpPr>
            <a:spLocks noGrp="1" noRot="1" noMove="1" noResize="1" noEditPoints="1" noAdjustHandles="1" noChangeArrowheads="1" noChangeShapeType="1"/>
          </p:cNvSpPr>
          <p:nvPr/>
        </p:nvSpPr>
        <p:spPr>
          <a:xfrm>
            <a:off x="4041073" y="5351394"/>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B87C68AC-0D33-236A-16F3-85251D49C1FB}"/>
              </a:ext>
            </a:extLst>
          </p:cNvPr>
          <p:cNvSpPr>
            <a:spLocks noGrp="1" noRot="1" noMove="1" noResize="1" noEditPoints="1" noAdjustHandles="1" noChangeArrowheads="1" noChangeShapeType="1"/>
          </p:cNvSpPr>
          <p:nvPr/>
        </p:nvSpPr>
        <p:spPr>
          <a:xfrm>
            <a:off x="7186998" y="2907894"/>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B9CA6F8A-7214-F72A-6161-F20A3465971C}"/>
              </a:ext>
            </a:extLst>
          </p:cNvPr>
          <p:cNvSpPr>
            <a:spLocks noGrp="1" noRot="1" noMove="1" noResize="1" noEditPoints="1" noAdjustHandles="1" noChangeArrowheads="1" noChangeShapeType="1"/>
          </p:cNvSpPr>
          <p:nvPr/>
        </p:nvSpPr>
        <p:spPr>
          <a:xfrm>
            <a:off x="7186998" y="3720495"/>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4F49E306-D82C-9A6F-1CD4-9145AF3D1DFD}"/>
              </a:ext>
            </a:extLst>
          </p:cNvPr>
          <p:cNvSpPr>
            <a:spLocks noGrp="1" noRot="1" noMove="1" noResize="1" noEditPoints="1" noAdjustHandles="1" noChangeArrowheads="1" noChangeShapeType="1"/>
          </p:cNvSpPr>
          <p:nvPr/>
        </p:nvSpPr>
        <p:spPr>
          <a:xfrm>
            <a:off x="7186998" y="4533096"/>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34706D0B-3007-3ED1-9C37-23336200CF01}"/>
              </a:ext>
            </a:extLst>
          </p:cNvPr>
          <p:cNvSpPr>
            <a:spLocks noGrp="1" noRot="1" noMove="1" noResize="1" noEditPoints="1" noAdjustHandles="1" noChangeArrowheads="1" noChangeShapeType="1"/>
          </p:cNvSpPr>
          <p:nvPr/>
        </p:nvSpPr>
        <p:spPr>
          <a:xfrm>
            <a:off x="7186998" y="5345697"/>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19B76DEE-58CE-B5F6-6A4E-36E6364435CB}"/>
              </a:ext>
            </a:extLst>
          </p:cNvPr>
          <p:cNvSpPr>
            <a:spLocks noGrp="1" noRot="1" noMove="1" noResize="1" noEditPoints="1" noAdjustHandles="1" noChangeArrowheads="1" noChangeShapeType="1"/>
          </p:cNvSpPr>
          <p:nvPr/>
        </p:nvSpPr>
        <p:spPr>
          <a:xfrm>
            <a:off x="4041073" y="6166843"/>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F2A19EB-207D-9747-E1D6-36E821622257}"/>
              </a:ext>
            </a:extLst>
          </p:cNvPr>
          <p:cNvSpPr>
            <a:spLocks noGrp="1" noRot="1" noMove="1" noResize="1" noEditPoints="1" noAdjustHandles="1" noChangeArrowheads="1" noChangeShapeType="1"/>
          </p:cNvSpPr>
          <p:nvPr/>
        </p:nvSpPr>
        <p:spPr>
          <a:xfrm>
            <a:off x="7186998" y="6166842"/>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7581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4BC63A4-319C-060C-7EB8-EABA0B97B469}"/>
              </a:ext>
            </a:extLst>
          </p:cNvPr>
          <p:cNvSpPr>
            <a:spLocks noGrp="1" noRot="1" noMove="1" noResize="1" noEditPoints="1" noAdjustHandles="1" noChangeArrowheads="1" noChangeShapeType="1"/>
          </p:cNvSpPr>
          <p:nvPr/>
        </p:nvSpPr>
        <p:spPr>
          <a:xfrm>
            <a:off x="895149" y="2907894"/>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2ACC561-F70C-C5AB-F6C1-85A99D6DDB8C}"/>
              </a:ext>
            </a:extLst>
          </p:cNvPr>
          <p:cNvSpPr>
            <a:spLocks noGrp="1" noRot="1" noMove="1" noResize="1" noEditPoints="1" noAdjustHandles="1" noChangeArrowheads="1" noChangeShapeType="1"/>
          </p:cNvSpPr>
          <p:nvPr/>
        </p:nvSpPr>
        <p:spPr>
          <a:xfrm>
            <a:off x="895149" y="3721606"/>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7F0BB251-C83A-987D-F9AF-0EE5B293CCAC}"/>
              </a:ext>
            </a:extLst>
          </p:cNvPr>
          <p:cNvSpPr>
            <a:spLocks noGrp="1" noRot="1" noMove="1" noResize="1" noEditPoints="1" noAdjustHandles="1" noChangeArrowheads="1" noChangeShapeType="1"/>
          </p:cNvSpPr>
          <p:nvPr/>
        </p:nvSpPr>
        <p:spPr>
          <a:xfrm>
            <a:off x="4041073" y="2907894"/>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2F2D2B49-D00A-2E40-C306-E2F9E0EC4EDB}"/>
              </a:ext>
            </a:extLst>
          </p:cNvPr>
          <p:cNvSpPr>
            <a:spLocks noGrp="1" noRot="1" noMove="1" noResize="1" noEditPoints="1" noAdjustHandles="1" noChangeArrowheads="1" noChangeShapeType="1"/>
          </p:cNvSpPr>
          <p:nvPr/>
        </p:nvSpPr>
        <p:spPr>
          <a:xfrm>
            <a:off x="4041073" y="3720496"/>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B87C68AC-0D33-236A-16F3-85251D49C1FB}"/>
              </a:ext>
            </a:extLst>
          </p:cNvPr>
          <p:cNvSpPr>
            <a:spLocks noGrp="1" noRot="1" noMove="1" noResize="1" noEditPoints="1" noAdjustHandles="1" noChangeArrowheads="1" noChangeShapeType="1"/>
          </p:cNvSpPr>
          <p:nvPr/>
        </p:nvSpPr>
        <p:spPr>
          <a:xfrm>
            <a:off x="7186998" y="2907894"/>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B9CA6F8A-7214-F72A-6161-F20A3465971C}"/>
              </a:ext>
            </a:extLst>
          </p:cNvPr>
          <p:cNvSpPr>
            <a:spLocks noGrp="1" noRot="1" noMove="1" noResize="1" noEditPoints="1" noAdjustHandles="1" noChangeArrowheads="1" noChangeShapeType="1"/>
          </p:cNvSpPr>
          <p:nvPr/>
        </p:nvSpPr>
        <p:spPr>
          <a:xfrm>
            <a:off x="7186998" y="3720495"/>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4F49E306-D82C-9A6F-1CD4-9145AF3D1DFD}"/>
              </a:ext>
            </a:extLst>
          </p:cNvPr>
          <p:cNvSpPr>
            <a:spLocks noGrp="1" noRot="1" noMove="1" noResize="1" noEditPoints="1" noAdjustHandles="1" noChangeArrowheads="1" noChangeShapeType="1"/>
          </p:cNvSpPr>
          <p:nvPr/>
        </p:nvSpPr>
        <p:spPr>
          <a:xfrm>
            <a:off x="7186998" y="4533096"/>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36E421EF-7021-CC9F-D1F4-B948DC32B500}"/>
              </a:ext>
            </a:extLst>
          </p:cNvPr>
          <p:cNvSpPr>
            <a:spLocks noGrp="1" noRot="1" noMove="1" noResize="1" noEditPoints="1" noAdjustHandles="1" noChangeArrowheads="1" noChangeShapeType="1"/>
          </p:cNvSpPr>
          <p:nvPr/>
        </p:nvSpPr>
        <p:spPr>
          <a:xfrm>
            <a:off x="4041073" y="5345697"/>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969DE08C-4474-1E7E-BC7C-26785B8046A2}"/>
              </a:ext>
            </a:extLst>
          </p:cNvPr>
          <p:cNvSpPr>
            <a:spLocks noGrp="1" noRot="1" noMove="1" noResize="1" noEditPoints="1" noAdjustHandles="1" noChangeArrowheads="1" noChangeShapeType="1"/>
          </p:cNvSpPr>
          <p:nvPr/>
        </p:nvSpPr>
        <p:spPr>
          <a:xfrm>
            <a:off x="4041073" y="6158299"/>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872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4BC63A4-319C-060C-7EB8-EABA0B97B469}"/>
              </a:ext>
            </a:extLst>
          </p:cNvPr>
          <p:cNvSpPr>
            <a:spLocks noGrp="1" noRot="1" noMove="1" noResize="1" noEditPoints="1" noAdjustHandles="1" noChangeArrowheads="1" noChangeShapeType="1"/>
          </p:cNvSpPr>
          <p:nvPr/>
        </p:nvSpPr>
        <p:spPr>
          <a:xfrm>
            <a:off x="895149" y="2907894"/>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7F0BB251-C83A-987D-F9AF-0EE5B293CCAC}"/>
              </a:ext>
            </a:extLst>
          </p:cNvPr>
          <p:cNvSpPr>
            <a:spLocks noGrp="1" noRot="1" noMove="1" noResize="1" noEditPoints="1" noAdjustHandles="1" noChangeArrowheads="1" noChangeShapeType="1"/>
          </p:cNvSpPr>
          <p:nvPr/>
        </p:nvSpPr>
        <p:spPr>
          <a:xfrm>
            <a:off x="4041073" y="2907894"/>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2F2D2B49-D00A-2E40-C306-E2F9E0EC4EDB}"/>
              </a:ext>
            </a:extLst>
          </p:cNvPr>
          <p:cNvSpPr>
            <a:spLocks noGrp="1" noRot="1" noMove="1" noResize="1" noEditPoints="1" noAdjustHandles="1" noChangeArrowheads="1" noChangeShapeType="1"/>
          </p:cNvSpPr>
          <p:nvPr/>
        </p:nvSpPr>
        <p:spPr>
          <a:xfrm>
            <a:off x="4041073" y="3720496"/>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3873599F-E200-6842-EE8A-BC505388414B}"/>
              </a:ext>
            </a:extLst>
          </p:cNvPr>
          <p:cNvSpPr>
            <a:spLocks noGrp="1" noRot="1" noMove="1" noResize="1" noEditPoints="1" noAdjustHandles="1" noChangeArrowheads="1" noChangeShapeType="1"/>
          </p:cNvSpPr>
          <p:nvPr/>
        </p:nvSpPr>
        <p:spPr>
          <a:xfrm>
            <a:off x="4041073" y="4535945"/>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B87C68AC-0D33-236A-16F3-85251D49C1FB}"/>
              </a:ext>
            </a:extLst>
          </p:cNvPr>
          <p:cNvSpPr>
            <a:spLocks noGrp="1" noRot="1" noMove="1" noResize="1" noEditPoints="1" noAdjustHandles="1" noChangeArrowheads="1" noChangeShapeType="1"/>
          </p:cNvSpPr>
          <p:nvPr/>
        </p:nvSpPr>
        <p:spPr>
          <a:xfrm>
            <a:off x="7186998" y="2907894"/>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B9CA6F8A-7214-F72A-6161-F20A3465971C}"/>
              </a:ext>
            </a:extLst>
          </p:cNvPr>
          <p:cNvSpPr>
            <a:spLocks noGrp="1" noRot="1" noMove="1" noResize="1" noEditPoints="1" noAdjustHandles="1" noChangeArrowheads="1" noChangeShapeType="1"/>
          </p:cNvSpPr>
          <p:nvPr/>
        </p:nvSpPr>
        <p:spPr>
          <a:xfrm>
            <a:off x="7186998" y="3720495"/>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4F49E306-D82C-9A6F-1CD4-9145AF3D1DFD}"/>
              </a:ext>
            </a:extLst>
          </p:cNvPr>
          <p:cNvSpPr>
            <a:spLocks noGrp="1" noRot="1" noMove="1" noResize="1" noEditPoints="1" noAdjustHandles="1" noChangeArrowheads="1" noChangeShapeType="1"/>
          </p:cNvSpPr>
          <p:nvPr/>
        </p:nvSpPr>
        <p:spPr>
          <a:xfrm>
            <a:off x="7186998" y="4533096"/>
            <a:ext cx="271676" cy="271676"/>
          </a:xfrm>
          <a:prstGeom prst="rect">
            <a:avLst/>
          </a:prstGeom>
          <a:solidFill>
            <a:schemeClr val="bg1"/>
          </a:solidFill>
          <a:ln w="12700">
            <a:solidFill>
              <a:srgbClr val="A32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9215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19930B30-D2E2-FCE0-500D-9911FE33CB17}"/>
              </a:ext>
            </a:extLst>
          </p:cNvPr>
          <p:cNvSpPr>
            <a:spLocks noGrp="1" noRot="1" noMove="1" noResize="1" noEditPoints="1" noAdjustHandles="1" noChangeArrowheads="1" noChangeShapeType="1"/>
          </p:cNvSpPr>
          <p:nvPr/>
        </p:nvSpPr>
        <p:spPr>
          <a:xfrm>
            <a:off x="1450909" y="2068517"/>
            <a:ext cx="8654379" cy="658608"/>
          </a:xfrm>
          <a:prstGeom prst="roundRect">
            <a:avLst>
              <a:gd name="adj" fmla="val 5782"/>
            </a:avLst>
          </a:prstGeom>
          <a:solidFill>
            <a:schemeClr val="bg2">
              <a:alpha val="69804"/>
            </a:scheme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Das ist für </a:t>
            </a:r>
            <a:r>
              <a:rPr lang="de-DE" sz="1600" b="1" dirty="0">
                <a:solidFill>
                  <a:schemeClr val="tx1"/>
                </a:solidFill>
                <a:latin typeface="Bahnschrift" panose="020B0502040204020203" pitchFamily="34" charset="0"/>
                <a:cs typeface="Helvetica" panose="020B0604020202020204" pitchFamily="34" charset="0"/>
              </a:rPr>
              <a:t>Manja</a:t>
            </a:r>
            <a:r>
              <a:rPr lang="de-DE" sz="1600" b="0" dirty="0">
                <a:solidFill>
                  <a:schemeClr val="tx1"/>
                </a:solidFill>
                <a:latin typeface="Bahnschrift" panose="020B0502040204020203" pitchFamily="34" charset="0"/>
                <a:cs typeface="Helvetica" panose="020B0604020202020204" pitchFamily="34" charset="0"/>
              </a:rPr>
              <a:t> gerade wichtig:</a:t>
            </a:r>
          </a:p>
        </p:txBody>
      </p:sp>
      <p:sp>
        <p:nvSpPr>
          <p:cNvPr id="10" name="Rechteck: abgerundete Ecken 9">
            <a:extLst>
              <a:ext uri="{FF2B5EF4-FFF2-40B4-BE49-F238E27FC236}">
                <a16:creationId xmlns:a16="http://schemas.microsoft.com/office/drawing/2014/main" id="{9F036BBB-C015-AFB2-1628-6220A8F60E82}"/>
              </a:ext>
            </a:extLst>
          </p:cNvPr>
          <p:cNvSpPr>
            <a:spLocks noGrp="1" noRot="1" noMove="1" noResize="1" noEditPoints="1" noAdjustHandles="1" noChangeArrowheads="1" noChangeShapeType="1"/>
          </p:cNvSpPr>
          <p:nvPr/>
        </p:nvSpPr>
        <p:spPr>
          <a:xfrm>
            <a:off x="1450909" y="3055204"/>
            <a:ext cx="8654379" cy="658608"/>
          </a:xfrm>
          <a:prstGeom prst="roundRect">
            <a:avLst>
              <a:gd name="adj" fmla="val 5782"/>
            </a:avLst>
          </a:prstGeom>
          <a:solidFill>
            <a:schemeClr val="bg2">
              <a:alpha val="69804"/>
            </a:scheme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Das ist für </a:t>
            </a:r>
            <a:r>
              <a:rPr lang="de-DE" sz="1600" b="1" dirty="0">
                <a:solidFill>
                  <a:schemeClr val="tx1"/>
                </a:solidFill>
                <a:latin typeface="Bahnschrift" panose="020B0502040204020203" pitchFamily="34" charset="0"/>
                <a:cs typeface="Helvetica" panose="020B0604020202020204" pitchFamily="34" charset="0"/>
              </a:rPr>
              <a:t>Pierre</a:t>
            </a:r>
            <a:r>
              <a:rPr lang="de-DE" sz="1600" b="0" dirty="0">
                <a:solidFill>
                  <a:schemeClr val="tx1"/>
                </a:solidFill>
                <a:latin typeface="Bahnschrift" panose="020B0502040204020203" pitchFamily="34" charset="0"/>
                <a:cs typeface="Helvetica" panose="020B0604020202020204" pitchFamily="34" charset="0"/>
              </a:rPr>
              <a:t> gerade wichtig:</a:t>
            </a:r>
          </a:p>
        </p:txBody>
      </p:sp>
      <p:sp>
        <p:nvSpPr>
          <p:cNvPr id="12" name="Rechteck: abgerundete Ecken 11">
            <a:extLst>
              <a:ext uri="{FF2B5EF4-FFF2-40B4-BE49-F238E27FC236}">
                <a16:creationId xmlns:a16="http://schemas.microsoft.com/office/drawing/2014/main" id="{DAE67831-8B92-AEF4-CC01-1002A17257BA}"/>
              </a:ext>
            </a:extLst>
          </p:cNvPr>
          <p:cNvSpPr>
            <a:spLocks noGrp="1" noRot="1" noMove="1" noResize="1" noEditPoints="1" noAdjustHandles="1" noChangeArrowheads="1" noChangeShapeType="1"/>
          </p:cNvSpPr>
          <p:nvPr/>
        </p:nvSpPr>
        <p:spPr>
          <a:xfrm>
            <a:off x="1450909" y="4041891"/>
            <a:ext cx="8654379" cy="658608"/>
          </a:xfrm>
          <a:prstGeom prst="roundRect">
            <a:avLst>
              <a:gd name="adj" fmla="val 5782"/>
            </a:avLst>
          </a:prstGeom>
          <a:solidFill>
            <a:schemeClr val="bg2">
              <a:alpha val="69804"/>
            </a:scheme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Das ist für </a:t>
            </a:r>
            <a:r>
              <a:rPr lang="de-DE" sz="1600" b="1" dirty="0" err="1">
                <a:solidFill>
                  <a:schemeClr val="tx1"/>
                </a:solidFill>
                <a:latin typeface="Bahnschrift" panose="020B0502040204020203" pitchFamily="34" charset="0"/>
                <a:cs typeface="Helvetica" panose="020B0604020202020204" pitchFamily="34" charset="0"/>
              </a:rPr>
              <a:t>Lucelia</a:t>
            </a:r>
            <a:r>
              <a:rPr lang="de-DE" sz="1600" b="0" dirty="0">
                <a:solidFill>
                  <a:schemeClr val="tx1"/>
                </a:solidFill>
                <a:latin typeface="Bahnschrift" panose="020B0502040204020203" pitchFamily="34" charset="0"/>
                <a:cs typeface="Helvetica" panose="020B0604020202020204" pitchFamily="34" charset="0"/>
              </a:rPr>
              <a:t> gerade wichtig:</a:t>
            </a:r>
          </a:p>
        </p:txBody>
      </p:sp>
      <p:sp>
        <p:nvSpPr>
          <p:cNvPr id="13" name="Rechteck: abgerundete Ecken 12">
            <a:extLst>
              <a:ext uri="{FF2B5EF4-FFF2-40B4-BE49-F238E27FC236}">
                <a16:creationId xmlns:a16="http://schemas.microsoft.com/office/drawing/2014/main" id="{C41152EA-A4D5-F8D1-F427-1D108137B811}"/>
              </a:ext>
            </a:extLst>
          </p:cNvPr>
          <p:cNvSpPr>
            <a:spLocks noGrp="1" noRot="1" noMove="1" noResize="1" noEditPoints="1" noAdjustHandles="1" noChangeArrowheads="1" noChangeShapeType="1"/>
          </p:cNvSpPr>
          <p:nvPr/>
        </p:nvSpPr>
        <p:spPr>
          <a:xfrm>
            <a:off x="1450909" y="5026925"/>
            <a:ext cx="8654379" cy="658608"/>
          </a:xfrm>
          <a:prstGeom prst="roundRect">
            <a:avLst>
              <a:gd name="adj" fmla="val 5782"/>
            </a:avLst>
          </a:prstGeom>
          <a:solidFill>
            <a:schemeClr val="bg2">
              <a:alpha val="69804"/>
            </a:scheme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Das ist für </a:t>
            </a:r>
            <a:r>
              <a:rPr lang="de-DE" sz="1600" b="1" dirty="0" err="1">
                <a:solidFill>
                  <a:schemeClr val="tx1"/>
                </a:solidFill>
                <a:latin typeface="Bahnschrift" panose="020B0502040204020203" pitchFamily="34" charset="0"/>
                <a:cs typeface="Helvetica" panose="020B0604020202020204" pitchFamily="34" charset="0"/>
              </a:rPr>
              <a:t>Tomke</a:t>
            </a:r>
            <a:r>
              <a:rPr lang="de-DE" sz="1600" b="0" dirty="0">
                <a:solidFill>
                  <a:schemeClr val="tx1"/>
                </a:solidFill>
                <a:latin typeface="Bahnschrift" panose="020B0502040204020203" pitchFamily="34" charset="0"/>
                <a:cs typeface="Helvetica" panose="020B0604020202020204" pitchFamily="34" charset="0"/>
              </a:rPr>
              <a:t> gerade wichtig:</a:t>
            </a:r>
          </a:p>
        </p:txBody>
      </p:sp>
      <p:sp>
        <p:nvSpPr>
          <p:cNvPr id="15" name="Rechteck: abgerundete Ecken 14">
            <a:extLst>
              <a:ext uri="{FF2B5EF4-FFF2-40B4-BE49-F238E27FC236}">
                <a16:creationId xmlns:a16="http://schemas.microsoft.com/office/drawing/2014/main" id="{2854618E-10B3-7587-A427-5099B7A20EE9}"/>
              </a:ext>
            </a:extLst>
          </p:cNvPr>
          <p:cNvSpPr>
            <a:spLocks noGrp="1" noRot="1" noMove="1" noResize="1" noEditPoints="1" noAdjustHandles="1" noChangeArrowheads="1" noChangeShapeType="1"/>
          </p:cNvSpPr>
          <p:nvPr/>
        </p:nvSpPr>
        <p:spPr>
          <a:xfrm>
            <a:off x="1450909" y="6011959"/>
            <a:ext cx="8654379" cy="658608"/>
          </a:xfrm>
          <a:prstGeom prst="roundRect">
            <a:avLst>
              <a:gd name="adj" fmla="val 5782"/>
            </a:avLst>
          </a:prstGeom>
          <a:solidFill>
            <a:schemeClr val="bg2">
              <a:alpha val="69804"/>
            </a:scheme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Das ist für </a:t>
            </a:r>
            <a:r>
              <a:rPr lang="de-DE" sz="1600" b="1" dirty="0">
                <a:solidFill>
                  <a:schemeClr val="tx1"/>
                </a:solidFill>
                <a:latin typeface="Bahnschrift" panose="020B0502040204020203" pitchFamily="34" charset="0"/>
                <a:cs typeface="Helvetica" panose="020B0604020202020204" pitchFamily="34" charset="0"/>
              </a:rPr>
              <a:t>Christian</a:t>
            </a:r>
            <a:r>
              <a:rPr lang="de-DE" sz="1600" b="0" dirty="0">
                <a:solidFill>
                  <a:schemeClr val="tx1"/>
                </a:solidFill>
                <a:latin typeface="Bahnschrift" panose="020B0502040204020203" pitchFamily="34" charset="0"/>
                <a:cs typeface="Helvetica" panose="020B0604020202020204" pitchFamily="34" charset="0"/>
              </a:rPr>
              <a:t> gerade wichtig:</a:t>
            </a:r>
          </a:p>
        </p:txBody>
      </p:sp>
    </p:spTree>
    <p:extLst>
      <p:ext uri="{BB962C8B-B14F-4D97-AF65-F5344CB8AC3E}">
        <p14:creationId xmlns:p14="http://schemas.microsoft.com/office/powerpoint/2010/main" val="224263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2430149C-B6BA-8BF6-D704-BD94E5EE4346}"/>
              </a:ext>
            </a:extLst>
          </p:cNvPr>
          <p:cNvSpPr>
            <a:spLocks noGrp="1" noRot="1" noMove="1" noResize="1" noEditPoints="1" noAdjustHandles="1" noChangeArrowheads="1" noChangeShapeType="1"/>
          </p:cNvSpPr>
          <p:nvPr/>
        </p:nvSpPr>
        <p:spPr>
          <a:xfrm>
            <a:off x="3166709" y="2936325"/>
            <a:ext cx="6941487" cy="658608"/>
          </a:xfrm>
          <a:prstGeom prst="roundRect">
            <a:avLst>
              <a:gd name="adj" fmla="val 5782"/>
            </a:avLst>
          </a:prstGeom>
          <a:solidFill>
            <a:schemeClr val="bg2">
              <a:alpha val="69804"/>
            </a:scheme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a:t>
            </a:r>
          </a:p>
        </p:txBody>
      </p:sp>
      <p:sp>
        <p:nvSpPr>
          <p:cNvPr id="9" name="Rechteck: abgerundete Ecken 8">
            <a:extLst>
              <a:ext uri="{FF2B5EF4-FFF2-40B4-BE49-F238E27FC236}">
                <a16:creationId xmlns:a16="http://schemas.microsoft.com/office/drawing/2014/main" id="{1630F665-5439-0B72-8FF3-46CBC9A87057}"/>
              </a:ext>
            </a:extLst>
          </p:cNvPr>
          <p:cNvSpPr>
            <a:spLocks noGrp="1" noRot="1" noMove="1" noResize="1" noEditPoints="1" noAdjustHandles="1" noChangeArrowheads="1" noChangeShapeType="1"/>
          </p:cNvSpPr>
          <p:nvPr/>
        </p:nvSpPr>
        <p:spPr>
          <a:xfrm>
            <a:off x="3166709" y="4383878"/>
            <a:ext cx="6941487" cy="658608"/>
          </a:xfrm>
          <a:prstGeom prst="roundRect">
            <a:avLst>
              <a:gd name="adj" fmla="val 5782"/>
            </a:avLst>
          </a:prstGeom>
          <a:solidFill>
            <a:schemeClr val="bg2">
              <a:alpha val="69804"/>
            </a:scheme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a:t>
            </a:r>
            <a:endParaRPr lang="de-DE" sz="1600" b="0" i="1" dirty="0">
              <a:solidFill>
                <a:schemeClr val="tx1"/>
              </a:solidFill>
              <a:latin typeface="Bahnschrift" panose="020B0502040204020203" pitchFamily="34" charset="0"/>
              <a:cs typeface="Helvetica" panose="020B0604020202020204" pitchFamily="34" charset="0"/>
            </a:endParaRPr>
          </a:p>
        </p:txBody>
      </p:sp>
      <p:sp>
        <p:nvSpPr>
          <p:cNvPr id="10" name="Rechteck: abgerundete Ecken 9">
            <a:extLst>
              <a:ext uri="{FF2B5EF4-FFF2-40B4-BE49-F238E27FC236}">
                <a16:creationId xmlns:a16="http://schemas.microsoft.com/office/drawing/2014/main" id="{5270C60A-219B-3DA0-988E-BC95411FFA53}"/>
              </a:ext>
            </a:extLst>
          </p:cNvPr>
          <p:cNvSpPr>
            <a:spLocks noGrp="1" noRot="1" noMove="1" noResize="1" noEditPoints="1" noAdjustHandles="1" noChangeArrowheads="1" noChangeShapeType="1"/>
          </p:cNvSpPr>
          <p:nvPr/>
        </p:nvSpPr>
        <p:spPr>
          <a:xfrm>
            <a:off x="3166709" y="5885783"/>
            <a:ext cx="6941487" cy="658608"/>
          </a:xfrm>
          <a:prstGeom prst="roundRect">
            <a:avLst>
              <a:gd name="adj" fmla="val 5782"/>
            </a:avLst>
          </a:prstGeom>
          <a:solidFill>
            <a:schemeClr val="bg2">
              <a:alpha val="69804"/>
            </a:scheme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a:t>
            </a:r>
            <a:endParaRPr lang="de-DE" sz="1600" b="0" i="1" dirty="0">
              <a:solidFill>
                <a:schemeClr val="tx1"/>
              </a:solidFill>
              <a:latin typeface="Bahnschrift" panose="020B0502040204020203" pitchFamily="34" charset="0"/>
              <a:cs typeface="Helvetica" panose="020B0604020202020204" pitchFamily="34" charset="0"/>
            </a:endParaRPr>
          </a:p>
        </p:txBody>
      </p:sp>
      <p:sp>
        <p:nvSpPr>
          <p:cNvPr id="216" name="Rechteck: abgerundete Ecken 215">
            <a:extLst>
              <a:ext uri="{FF2B5EF4-FFF2-40B4-BE49-F238E27FC236}">
                <a16:creationId xmlns:a16="http://schemas.microsoft.com/office/drawing/2014/main" id="{204D6041-1BB4-68AD-1B34-9EE2D553C16F}"/>
              </a:ext>
            </a:extLst>
          </p:cNvPr>
          <p:cNvSpPr>
            <a:spLocks noGrp="1" noRot="1" noMove="1" noResize="1" noEditPoints="1" noAdjustHandles="1" noChangeArrowheads="1" noChangeShapeType="1"/>
          </p:cNvSpPr>
          <p:nvPr/>
        </p:nvSpPr>
        <p:spPr>
          <a:xfrm>
            <a:off x="3166711" y="2310065"/>
            <a:ext cx="6941488"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1.</a:t>
            </a:r>
          </a:p>
        </p:txBody>
      </p:sp>
      <p:sp>
        <p:nvSpPr>
          <p:cNvPr id="4" name="Rechteck: abgerundete Ecken 3">
            <a:extLst>
              <a:ext uri="{FF2B5EF4-FFF2-40B4-BE49-F238E27FC236}">
                <a16:creationId xmlns:a16="http://schemas.microsoft.com/office/drawing/2014/main" id="{AA4B7806-F433-DF82-A199-B9A60C021268}"/>
              </a:ext>
            </a:extLst>
          </p:cNvPr>
          <p:cNvSpPr>
            <a:spLocks noGrp="1" noRot="1" noMove="1" noResize="1" noEditPoints="1" noAdjustHandles="1" noChangeArrowheads="1" noChangeShapeType="1"/>
          </p:cNvSpPr>
          <p:nvPr/>
        </p:nvSpPr>
        <p:spPr>
          <a:xfrm>
            <a:off x="3166711" y="3757618"/>
            <a:ext cx="6941488"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2. </a:t>
            </a:r>
          </a:p>
        </p:txBody>
      </p:sp>
      <p:sp>
        <p:nvSpPr>
          <p:cNvPr id="6" name="Rechteck: abgerundete Ecken 5">
            <a:extLst>
              <a:ext uri="{FF2B5EF4-FFF2-40B4-BE49-F238E27FC236}">
                <a16:creationId xmlns:a16="http://schemas.microsoft.com/office/drawing/2014/main" id="{5CC69ADD-65AC-8E12-E78D-1C96B88D004F}"/>
              </a:ext>
            </a:extLst>
          </p:cNvPr>
          <p:cNvSpPr>
            <a:spLocks noGrp="1" noRot="1" noMove="1" noResize="1" noEditPoints="1" noAdjustHandles="1" noChangeArrowheads="1" noChangeShapeType="1"/>
          </p:cNvSpPr>
          <p:nvPr/>
        </p:nvSpPr>
        <p:spPr>
          <a:xfrm>
            <a:off x="3166711" y="5259523"/>
            <a:ext cx="6941487" cy="518447"/>
          </a:xfrm>
          <a:prstGeom prst="roundRect">
            <a:avLst>
              <a:gd name="adj" fmla="val 5782"/>
            </a:avLst>
          </a:prstGeom>
          <a:solidFill>
            <a:srgbClr val="A32E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Bahnschrift" panose="020B0502040204020203" pitchFamily="34" charset="0"/>
                <a:cs typeface="Helvetica" panose="020B0604020202020204" pitchFamily="34" charset="0"/>
              </a:rPr>
              <a:t>3. </a:t>
            </a:r>
          </a:p>
        </p:txBody>
      </p:sp>
    </p:spTree>
    <p:extLst>
      <p:ext uri="{BB962C8B-B14F-4D97-AF65-F5344CB8AC3E}">
        <p14:creationId xmlns:p14="http://schemas.microsoft.com/office/powerpoint/2010/main" val="2126728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016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987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57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23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781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586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184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458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252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594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763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572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642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49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62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F756F6C4-AA4D-3953-75DF-99253B13F225}"/>
              </a:ext>
            </a:extLst>
          </p:cNvPr>
          <p:cNvSpPr>
            <a:spLocks noGrp="1" noRot="1" noMove="1" noResize="1" noEditPoints="1" noAdjustHandles="1" noChangeArrowheads="1" noChangeShapeType="1"/>
          </p:cNvSpPr>
          <p:nvPr/>
        </p:nvSpPr>
        <p:spPr>
          <a:xfrm>
            <a:off x="895149" y="2002055"/>
            <a:ext cx="4063645" cy="4819159"/>
          </a:xfrm>
          <a:prstGeom prst="roundRect">
            <a:avLst>
              <a:gd name="adj" fmla="val 4489"/>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a:solidFill>
                  <a:srgbClr val="91D14C"/>
                </a:solidFill>
                <a:latin typeface="Bahnschrift" panose="020B0502040204020203" pitchFamily="34" charset="0"/>
                <a:cs typeface="Helvetica" panose="020B0604020202020204" pitchFamily="34" charset="0"/>
              </a:rPr>
              <a:t>Das ist uns vom Workshop in Erinnerung geblieben: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bg1"/>
              </a:solidFill>
              <a:latin typeface="Bahnschrift" panose="020B0502040204020203" pitchFamily="34" charset="0"/>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a:solidFill>
                  <a:schemeClr val="tx1"/>
                </a:solidFill>
                <a:latin typeface="Bahnschrift" panose="020B0502040204020203" pitchFamily="34" charset="0"/>
                <a:cs typeface="Helvetica" panose="020B0604020202020204" pitchFamily="34" charset="0"/>
              </a:rPr>
              <a:t>…</a:t>
            </a:r>
          </a:p>
        </p:txBody>
      </p:sp>
      <p:sp>
        <p:nvSpPr>
          <p:cNvPr id="3" name="Rechteck: abgerundete Ecken 2">
            <a:extLst>
              <a:ext uri="{FF2B5EF4-FFF2-40B4-BE49-F238E27FC236}">
                <a16:creationId xmlns:a16="http://schemas.microsoft.com/office/drawing/2014/main" id="{7A74B3C6-407B-3700-F49E-C823416C3A3F}"/>
              </a:ext>
            </a:extLst>
          </p:cNvPr>
          <p:cNvSpPr>
            <a:spLocks noGrp="1" noRot="1" noMove="1" noResize="1" noEditPoints="1" noAdjustHandles="1" noChangeArrowheads="1" noChangeShapeType="1"/>
          </p:cNvSpPr>
          <p:nvPr/>
        </p:nvSpPr>
        <p:spPr>
          <a:xfrm>
            <a:off x="5733019" y="2002054"/>
            <a:ext cx="4063645" cy="4819159"/>
          </a:xfrm>
          <a:prstGeom prst="roundRect">
            <a:avLst>
              <a:gd name="adj" fmla="val 3971"/>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a:solidFill>
                  <a:srgbClr val="91D14C"/>
                </a:solidFill>
                <a:latin typeface="Bahnschrift" panose="020B0502040204020203" pitchFamily="34" charset="0"/>
                <a:cs typeface="Helvetica" panose="020B0604020202020204" pitchFamily="34" charset="0"/>
              </a:rPr>
              <a:t>Darüber wollen wir noch mehr erfahren: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bg1"/>
              </a:solidFill>
              <a:latin typeface="Bahnschrift" panose="020B0502040204020203" pitchFamily="34" charset="0"/>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a:solidFill>
                  <a:schemeClr val="tx1"/>
                </a:solidFill>
                <a:latin typeface="Bahnschrift" panose="020B0502040204020203" pitchFamily="34" charset="0"/>
                <a:cs typeface="Helvetica" panose="020B0604020202020204" pitchFamily="34" charset="0"/>
              </a:rPr>
              <a:t>…</a:t>
            </a:r>
          </a:p>
        </p:txBody>
      </p:sp>
    </p:spTree>
    <p:extLst>
      <p:ext uri="{BB962C8B-B14F-4D97-AF65-F5344CB8AC3E}">
        <p14:creationId xmlns:p14="http://schemas.microsoft.com/office/powerpoint/2010/main" val="1060718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221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33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312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9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668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376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407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377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70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01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38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674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448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a:extLst>
              <a:ext uri="{FF2B5EF4-FFF2-40B4-BE49-F238E27FC236}">
                <a16:creationId xmlns:a16="http://schemas.microsoft.com/office/drawing/2014/main" id="{BD674650-584D-12E8-161A-E594A13B1D5A}"/>
              </a:ext>
            </a:extLst>
          </p:cNvPr>
          <p:cNvSpPr>
            <a:spLocks noGrp="1" noRot="1" noMove="1" noResize="1" noEditPoints="1" noAdjustHandles="1" noChangeArrowheads="1" noChangeShapeType="1"/>
          </p:cNvSpPr>
          <p:nvPr/>
        </p:nvSpPr>
        <p:spPr>
          <a:xfrm>
            <a:off x="1458532" y="2308676"/>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21F26C7F-5AA9-0B9A-C1F2-A9E75C018206}"/>
              </a:ext>
            </a:extLst>
          </p:cNvPr>
          <p:cNvSpPr>
            <a:spLocks noGrp="1" noRot="1" noMove="1" noResize="1" noEditPoints="1" noAdjustHandles="1" noChangeArrowheads="1" noChangeShapeType="1"/>
          </p:cNvSpPr>
          <p:nvPr/>
        </p:nvSpPr>
        <p:spPr>
          <a:xfrm>
            <a:off x="3198035" y="2308676"/>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3E4B45A8-421D-AE16-A545-3C89269CEB1E}"/>
              </a:ext>
            </a:extLst>
          </p:cNvPr>
          <p:cNvSpPr>
            <a:spLocks noGrp="1" noRot="1" noMove="1" noResize="1" noEditPoints="1" noAdjustHandles="1" noChangeArrowheads="1" noChangeShapeType="1"/>
          </p:cNvSpPr>
          <p:nvPr/>
        </p:nvSpPr>
        <p:spPr>
          <a:xfrm>
            <a:off x="4968180" y="2308676"/>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13507A78-EF30-EF12-D2B7-867282B077CD}"/>
              </a:ext>
            </a:extLst>
          </p:cNvPr>
          <p:cNvSpPr>
            <a:spLocks noGrp="1" noRot="1" noMove="1" noResize="1" noEditPoints="1" noAdjustHandles="1" noChangeArrowheads="1" noChangeShapeType="1"/>
          </p:cNvSpPr>
          <p:nvPr/>
        </p:nvSpPr>
        <p:spPr>
          <a:xfrm>
            <a:off x="6661604" y="2308676"/>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C9621B9C-B547-1E5B-3118-6C2287FDCA2A}"/>
              </a:ext>
            </a:extLst>
          </p:cNvPr>
          <p:cNvSpPr>
            <a:spLocks noGrp="1" noRot="1" noMove="1" noResize="1" noEditPoints="1" noAdjustHandles="1" noChangeArrowheads="1" noChangeShapeType="1"/>
          </p:cNvSpPr>
          <p:nvPr/>
        </p:nvSpPr>
        <p:spPr>
          <a:xfrm>
            <a:off x="8419064" y="2308676"/>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83CDAA31-4F11-94A3-B01A-4425EFC8C15A}"/>
              </a:ext>
            </a:extLst>
          </p:cNvPr>
          <p:cNvSpPr>
            <a:spLocks noGrp="1" noRot="1" noMove="1" noResize="1" noEditPoints="1" noAdjustHandles="1" noChangeArrowheads="1" noChangeShapeType="1"/>
          </p:cNvSpPr>
          <p:nvPr/>
        </p:nvSpPr>
        <p:spPr>
          <a:xfrm>
            <a:off x="1458532" y="3262161"/>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8C0F84F1-FCC3-7403-AB9E-1F665F7A577D}"/>
              </a:ext>
            </a:extLst>
          </p:cNvPr>
          <p:cNvSpPr>
            <a:spLocks noGrp="1" noRot="1" noMove="1" noResize="1" noEditPoints="1" noAdjustHandles="1" noChangeArrowheads="1" noChangeShapeType="1"/>
          </p:cNvSpPr>
          <p:nvPr/>
        </p:nvSpPr>
        <p:spPr>
          <a:xfrm>
            <a:off x="3198035" y="3262161"/>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B5EDEC64-82BE-29DC-4246-DA6D37254088}"/>
              </a:ext>
            </a:extLst>
          </p:cNvPr>
          <p:cNvSpPr>
            <a:spLocks noGrp="1" noRot="1" noMove="1" noResize="1" noEditPoints="1" noAdjustHandles="1" noChangeArrowheads="1" noChangeShapeType="1"/>
          </p:cNvSpPr>
          <p:nvPr/>
        </p:nvSpPr>
        <p:spPr>
          <a:xfrm>
            <a:off x="4968180" y="3262161"/>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86301CD8-5E53-F1D0-1FCA-934982B83425}"/>
              </a:ext>
            </a:extLst>
          </p:cNvPr>
          <p:cNvSpPr>
            <a:spLocks noGrp="1" noRot="1" noMove="1" noResize="1" noEditPoints="1" noAdjustHandles="1" noChangeArrowheads="1" noChangeShapeType="1"/>
          </p:cNvSpPr>
          <p:nvPr/>
        </p:nvSpPr>
        <p:spPr>
          <a:xfrm>
            <a:off x="6661604" y="3262161"/>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356BA335-A685-BE9D-D185-8D3A1674CAE3}"/>
              </a:ext>
            </a:extLst>
          </p:cNvPr>
          <p:cNvSpPr>
            <a:spLocks noGrp="1" noRot="1" noMove="1" noResize="1" noEditPoints="1" noAdjustHandles="1" noChangeArrowheads="1" noChangeShapeType="1"/>
          </p:cNvSpPr>
          <p:nvPr/>
        </p:nvSpPr>
        <p:spPr>
          <a:xfrm>
            <a:off x="8419064" y="3262161"/>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1A91F126-21D2-F10E-428A-F433D58F34C7}"/>
              </a:ext>
            </a:extLst>
          </p:cNvPr>
          <p:cNvSpPr>
            <a:spLocks noGrp="1" noRot="1" noMove="1" noResize="1" noEditPoints="1" noAdjustHandles="1" noChangeArrowheads="1" noChangeShapeType="1"/>
          </p:cNvSpPr>
          <p:nvPr/>
        </p:nvSpPr>
        <p:spPr>
          <a:xfrm>
            <a:off x="1458532" y="4225148"/>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a:extLst>
              <a:ext uri="{FF2B5EF4-FFF2-40B4-BE49-F238E27FC236}">
                <a16:creationId xmlns:a16="http://schemas.microsoft.com/office/drawing/2014/main" id="{C8987F77-35D3-4E37-EBF1-C609F46443D6}"/>
              </a:ext>
            </a:extLst>
          </p:cNvPr>
          <p:cNvSpPr>
            <a:spLocks noGrp="1" noRot="1" noMove="1" noResize="1" noEditPoints="1" noAdjustHandles="1" noChangeArrowheads="1" noChangeShapeType="1"/>
          </p:cNvSpPr>
          <p:nvPr/>
        </p:nvSpPr>
        <p:spPr>
          <a:xfrm>
            <a:off x="3198035" y="4225148"/>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7C105ED9-86E9-2764-E51B-698239E78071}"/>
              </a:ext>
            </a:extLst>
          </p:cNvPr>
          <p:cNvSpPr>
            <a:spLocks noGrp="1" noRot="1" noMove="1" noResize="1" noEditPoints="1" noAdjustHandles="1" noChangeArrowheads="1" noChangeShapeType="1"/>
          </p:cNvSpPr>
          <p:nvPr/>
        </p:nvSpPr>
        <p:spPr>
          <a:xfrm>
            <a:off x="4968180" y="4225148"/>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04E7D237-CDAF-3E12-3CD9-218EC14A6748}"/>
              </a:ext>
            </a:extLst>
          </p:cNvPr>
          <p:cNvSpPr>
            <a:spLocks noGrp="1" noRot="1" noMove="1" noResize="1" noEditPoints="1" noAdjustHandles="1" noChangeArrowheads="1" noChangeShapeType="1"/>
          </p:cNvSpPr>
          <p:nvPr/>
        </p:nvSpPr>
        <p:spPr>
          <a:xfrm>
            <a:off x="6661604" y="4225148"/>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37D9CBD5-E430-C6A7-5D42-A7F474C9DF8A}"/>
              </a:ext>
            </a:extLst>
          </p:cNvPr>
          <p:cNvSpPr>
            <a:spLocks noGrp="1" noRot="1" noMove="1" noResize="1" noEditPoints="1" noAdjustHandles="1" noChangeArrowheads="1" noChangeShapeType="1"/>
          </p:cNvSpPr>
          <p:nvPr/>
        </p:nvSpPr>
        <p:spPr>
          <a:xfrm>
            <a:off x="8419064" y="4225148"/>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7D731AB9-8CE0-07DE-2886-D29FD3E7A744}"/>
              </a:ext>
            </a:extLst>
          </p:cNvPr>
          <p:cNvSpPr>
            <a:spLocks noGrp="1" noRot="1" noMove="1" noResize="1" noEditPoints="1" noAdjustHandles="1" noChangeArrowheads="1" noChangeShapeType="1"/>
          </p:cNvSpPr>
          <p:nvPr/>
        </p:nvSpPr>
        <p:spPr>
          <a:xfrm>
            <a:off x="1458532" y="5228274"/>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489BFD6E-DFEE-4BB9-B65A-FB56CB0956BC}"/>
              </a:ext>
            </a:extLst>
          </p:cNvPr>
          <p:cNvSpPr>
            <a:spLocks noGrp="1" noRot="1" noMove="1" noResize="1" noEditPoints="1" noAdjustHandles="1" noChangeArrowheads="1" noChangeShapeType="1"/>
          </p:cNvSpPr>
          <p:nvPr/>
        </p:nvSpPr>
        <p:spPr>
          <a:xfrm>
            <a:off x="3198035" y="5228274"/>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6A1F8F63-7550-1758-6AA1-85CEA882C3D7}"/>
              </a:ext>
            </a:extLst>
          </p:cNvPr>
          <p:cNvSpPr>
            <a:spLocks noGrp="1" noRot="1" noMove="1" noResize="1" noEditPoints="1" noAdjustHandles="1" noChangeArrowheads="1" noChangeShapeType="1"/>
          </p:cNvSpPr>
          <p:nvPr/>
        </p:nvSpPr>
        <p:spPr>
          <a:xfrm>
            <a:off x="4968180" y="5228274"/>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6A53B37B-56E9-2549-0CFD-BCC2CF9749D8}"/>
              </a:ext>
            </a:extLst>
          </p:cNvPr>
          <p:cNvSpPr>
            <a:spLocks noGrp="1" noRot="1" noMove="1" noResize="1" noEditPoints="1" noAdjustHandles="1" noChangeArrowheads="1" noChangeShapeType="1"/>
          </p:cNvSpPr>
          <p:nvPr/>
        </p:nvSpPr>
        <p:spPr>
          <a:xfrm>
            <a:off x="6661604" y="5228274"/>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908C9125-DBD3-0240-7A49-8D3DA30B048D}"/>
              </a:ext>
            </a:extLst>
          </p:cNvPr>
          <p:cNvSpPr>
            <a:spLocks noGrp="1" noRot="1" noMove="1" noResize="1" noEditPoints="1" noAdjustHandles="1" noChangeArrowheads="1" noChangeShapeType="1"/>
          </p:cNvSpPr>
          <p:nvPr/>
        </p:nvSpPr>
        <p:spPr>
          <a:xfrm>
            <a:off x="8419064" y="5228274"/>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FAB65D6D-959F-B94C-CC38-A4A591B25E48}"/>
              </a:ext>
            </a:extLst>
          </p:cNvPr>
          <p:cNvSpPr>
            <a:spLocks noGrp="1" noRot="1" noMove="1" noResize="1" noEditPoints="1" noAdjustHandles="1" noChangeArrowheads="1" noChangeShapeType="1"/>
          </p:cNvSpPr>
          <p:nvPr/>
        </p:nvSpPr>
        <p:spPr>
          <a:xfrm>
            <a:off x="1458532" y="6217439"/>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EE2068A1-352B-BA49-6D2C-5430AB4669FC}"/>
              </a:ext>
            </a:extLst>
          </p:cNvPr>
          <p:cNvSpPr>
            <a:spLocks noGrp="1" noRot="1" noMove="1" noResize="1" noEditPoints="1" noAdjustHandles="1" noChangeArrowheads="1" noChangeShapeType="1"/>
          </p:cNvSpPr>
          <p:nvPr/>
        </p:nvSpPr>
        <p:spPr>
          <a:xfrm>
            <a:off x="3198035" y="6217439"/>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a:extLst>
              <a:ext uri="{FF2B5EF4-FFF2-40B4-BE49-F238E27FC236}">
                <a16:creationId xmlns:a16="http://schemas.microsoft.com/office/drawing/2014/main" id="{4FBFE264-E06C-AC2C-B305-5A83AF99882E}"/>
              </a:ext>
            </a:extLst>
          </p:cNvPr>
          <p:cNvSpPr>
            <a:spLocks noGrp="1" noRot="1" noMove="1" noResize="1" noEditPoints="1" noAdjustHandles="1" noChangeArrowheads="1" noChangeShapeType="1"/>
          </p:cNvSpPr>
          <p:nvPr/>
        </p:nvSpPr>
        <p:spPr>
          <a:xfrm>
            <a:off x="4968180" y="6217439"/>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a:extLst>
              <a:ext uri="{FF2B5EF4-FFF2-40B4-BE49-F238E27FC236}">
                <a16:creationId xmlns:a16="http://schemas.microsoft.com/office/drawing/2014/main" id="{814B7CB4-945A-8E4E-6953-1401DC6A2DFF}"/>
              </a:ext>
            </a:extLst>
          </p:cNvPr>
          <p:cNvSpPr>
            <a:spLocks noGrp="1" noRot="1" noMove="1" noResize="1" noEditPoints="1" noAdjustHandles="1" noChangeArrowheads="1" noChangeShapeType="1"/>
          </p:cNvSpPr>
          <p:nvPr/>
        </p:nvSpPr>
        <p:spPr>
          <a:xfrm>
            <a:off x="6661604" y="6217439"/>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a:extLst>
              <a:ext uri="{FF2B5EF4-FFF2-40B4-BE49-F238E27FC236}">
                <a16:creationId xmlns:a16="http://schemas.microsoft.com/office/drawing/2014/main" id="{804187B7-F294-AEC4-312E-A173DEAEC4F1}"/>
              </a:ext>
            </a:extLst>
          </p:cNvPr>
          <p:cNvSpPr>
            <a:spLocks noGrp="1" noRot="1" noMove="1" noResize="1" noEditPoints="1" noAdjustHandles="1" noChangeArrowheads="1" noChangeShapeType="1"/>
          </p:cNvSpPr>
          <p:nvPr/>
        </p:nvSpPr>
        <p:spPr>
          <a:xfrm>
            <a:off x="8419064" y="6217439"/>
            <a:ext cx="370102" cy="370102"/>
          </a:xfrm>
          <a:prstGeom prst="ellipse">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4120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D8B8A785-0463-212A-009D-EDA1A43741DB}"/>
              </a:ext>
            </a:extLst>
          </p:cNvPr>
          <p:cNvSpPr>
            <a:spLocks noGrp="1" noRot="1" noMove="1" noResize="1" noEditPoints="1" noAdjustHandles="1" noChangeArrowheads="1" noChangeShapeType="1"/>
          </p:cNvSpPr>
          <p:nvPr/>
        </p:nvSpPr>
        <p:spPr>
          <a:xfrm>
            <a:off x="3166709" y="2936325"/>
            <a:ext cx="6941487" cy="658608"/>
          </a:xfrm>
          <a:prstGeom prst="roundRect">
            <a:avLst>
              <a:gd name="adj" fmla="val 5782"/>
            </a:avLst>
          </a:prstGeom>
          <a:solidFill>
            <a:schemeClr val="bg2">
              <a:alpha val="69804"/>
            </a:scheme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a:t>
            </a:r>
          </a:p>
        </p:txBody>
      </p:sp>
      <p:sp>
        <p:nvSpPr>
          <p:cNvPr id="3" name="Rechteck: abgerundete Ecken 2">
            <a:extLst>
              <a:ext uri="{FF2B5EF4-FFF2-40B4-BE49-F238E27FC236}">
                <a16:creationId xmlns:a16="http://schemas.microsoft.com/office/drawing/2014/main" id="{D3644011-4FCB-093F-A35F-612C9A5D5AD3}"/>
              </a:ext>
            </a:extLst>
          </p:cNvPr>
          <p:cNvSpPr>
            <a:spLocks noGrp="1" noRot="1" noMove="1" noResize="1" noEditPoints="1" noAdjustHandles="1" noChangeArrowheads="1" noChangeShapeType="1"/>
          </p:cNvSpPr>
          <p:nvPr/>
        </p:nvSpPr>
        <p:spPr>
          <a:xfrm>
            <a:off x="3166709" y="4383878"/>
            <a:ext cx="6941487" cy="658608"/>
          </a:xfrm>
          <a:prstGeom prst="roundRect">
            <a:avLst>
              <a:gd name="adj" fmla="val 5782"/>
            </a:avLst>
          </a:prstGeom>
          <a:solidFill>
            <a:schemeClr val="bg2">
              <a:alpha val="69804"/>
            </a:scheme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a:t>
            </a:r>
            <a:endParaRPr lang="de-DE" sz="1600" b="0" i="1" dirty="0">
              <a:solidFill>
                <a:schemeClr val="tx1"/>
              </a:solidFill>
              <a:latin typeface="Bahnschrift" panose="020B0502040204020203"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C3D703F5-014A-4904-78CF-9587FD0C3B9F}"/>
              </a:ext>
            </a:extLst>
          </p:cNvPr>
          <p:cNvSpPr>
            <a:spLocks noGrp="1" noRot="1" noMove="1" noResize="1" noEditPoints="1" noAdjustHandles="1" noChangeArrowheads="1" noChangeShapeType="1"/>
          </p:cNvSpPr>
          <p:nvPr/>
        </p:nvSpPr>
        <p:spPr>
          <a:xfrm>
            <a:off x="3166709" y="5885783"/>
            <a:ext cx="6941487" cy="658608"/>
          </a:xfrm>
          <a:prstGeom prst="roundRect">
            <a:avLst>
              <a:gd name="adj" fmla="val 5782"/>
            </a:avLst>
          </a:prstGeom>
          <a:solidFill>
            <a:schemeClr val="bg2">
              <a:alpha val="69804"/>
            </a:schemeClr>
          </a:solidFill>
          <a:ln w="952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ahnschrift" panose="020B0502040204020203" pitchFamily="34" charset="0"/>
                <a:cs typeface="Helvetica" panose="020B0604020202020204" pitchFamily="34" charset="0"/>
              </a:rPr>
              <a:t>…</a:t>
            </a:r>
            <a:endParaRPr lang="de-DE" sz="1600" b="0" i="1" dirty="0">
              <a:solidFill>
                <a:schemeClr val="tx1"/>
              </a:solidFill>
              <a:latin typeface="Bahnschrift" panose="020B0502040204020203" pitchFamily="34" charset="0"/>
              <a:cs typeface="Helvetica" panose="020B0604020202020204" pitchFamily="34" charset="0"/>
            </a:endParaRPr>
          </a:p>
        </p:txBody>
      </p:sp>
      <p:sp>
        <p:nvSpPr>
          <p:cNvPr id="5" name="Rechteck: abgerundete Ecken 4">
            <a:extLst>
              <a:ext uri="{FF2B5EF4-FFF2-40B4-BE49-F238E27FC236}">
                <a16:creationId xmlns:a16="http://schemas.microsoft.com/office/drawing/2014/main" id="{3F2994E1-5BA0-8338-785F-D08FA4AC8180}"/>
              </a:ext>
            </a:extLst>
          </p:cNvPr>
          <p:cNvSpPr>
            <a:spLocks noGrp="1" noRot="1" noMove="1" noResize="1" noEditPoints="1" noAdjustHandles="1" noChangeArrowheads="1" noChangeShapeType="1"/>
          </p:cNvSpPr>
          <p:nvPr/>
        </p:nvSpPr>
        <p:spPr>
          <a:xfrm>
            <a:off x="3166711" y="2310065"/>
            <a:ext cx="6941488" cy="518447"/>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1.</a:t>
            </a:r>
          </a:p>
        </p:txBody>
      </p:sp>
      <p:sp>
        <p:nvSpPr>
          <p:cNvPr id="6" name="Rechteck: abgerundete Ecken 5">
            <a:extLst>
              <a:ext uri="{FF2B5EF4-FFF2-40B4-BE49-F238E27FC236}">
                <a16:creationId xmlns:a16="http://schemas.microsoft.com/office/drawing/2014/main" id="{73ABF259-36CA-E222-B38C-5C599909FC1E}"/>
              </a:ext>
            </a:extLst>
          </p:cNvPr>
          <p:cNvSpPr>
            <a:spLocks noGrp="1" noRot="1" noMove="1" noResize="1" noEditPoints="1" noAdjustHandles="1" noChangeArrowheads="1" noChangeShapeType="1"/>
          </p:cNvSpPr>
          <p:nvPr/>
        </p:nvSpPr>
        <p:spPr>
          <a:xfrm>
            <a:off x="3166711" y="3757618"/>
            <a:ext cx="6941488" cy="518447"/>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2. </a:t>
            </a:r>
          </a:p>
        </p:txBody>
      </p:sp>
      <p:sp>
        <p:nvSpPr>
          <p:cNvPr id="7" name="Rechteck: abgerundete Ecken 6">
            <a:extLst>
              <a:ext uri="{FF2B5EF4-FFF2-40B4-BE49-F238E27FC236}">
                <a16:creationId xmlns:a16="http://schemas.microsoft.com/office/drawing/2014/main" id="{E99EDCAE-8F76-1A21-8AE8-9D7C3E120ADF}"/>
              </a:ext>
            </a:extLst>
          </p:cNvPr>
          <p:cNvSpPr>
            <a:spLocks noGrp="1" noRot="1" noMove="1" noResize="1" noEditPoints="1" noAdjustHandles="1" noChangeArrowheads="1" noChangeShapeType="1"/>
          </p:cNvSpPr>
          <p:nvPr/>
        </p:nvSpPr>
        <p:spPr>
          <a:xfrm>
            <a:off x="3166711" y="5259523"/>
            <a:ext cx="6941487" cy="518447"/>
          </a:xfrm>
          <a:prstGeom prst="roundRect">
            <a:avLst>
              <a:gd name="adj" fmla="val 578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Bahnschrift" panose="020B0502040204020203" pitchFamily="34" charset="0"/>
                <a:cs typeface="Helvetica" panose="020B0604020202020204" pitchFamily="34" charset="0"/>
              </a:rPr>
              <a:t>3. </a:t>
            </a:r>
          </a:p>
        </p:txBody>
      </p:sp>
    </p:spTree>
    <p:extLst>
      <p:ext uri="{BB962C8B-B14F-4D97-AF65-F5344CB8AC3E}">
        <p14:creationId xmlns:p14="http://schemas.microsoft.com/office/powerpoint/2010/main" val="354474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30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41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26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6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502238"/>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e3e585-18c1-444e-a2b2-7bdbe51b187b">
      <Terms xmlns="http://schemas.microsoft.com/office/infopath/2007/PartnerControls"/>
    </lcf76f155ced4ddcb4097134ff3c332f>
    <TaxCatchAll xmlns="436f5ecc-5095-4337-8a5c-a427a102b955" xsi:nil="true"/>
  </documentManagement>
</p:properties>
</file>

<file path=customXml/itemProps1.xml><?xml version="1.0" encoding="utf-8"?>
<ds:datastoreItem xmlns:ds="http://schemas.openxmlformats.org/officeDocument/2006/customXml" ds:itemID="{86572744-5765-44F0-B14E-5C0121B54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9808E2-4832-4417-BFC6-6654D3A66755}">
  <ds:schemaRefs>
    <ds:schemaRef ds:uri="http://schemas.microsoft.com/sharepoint/v3/contenttype/forms"/>
  </ds:schemaRefs>
</ds:datastoreItem>
</file>

<file path=customXml/itemProps3.xml><?xml version="1.0" encoding="utf-8"?>
<ds:datastoreItem xmlns:ds="http://schemas.openxmlformats.org/officeDocument/2006/customXml" ds:itemID="{A3C08F55-355C-4A67-8283-FDBD86EE182E}">
  <ds:schemaRefs>
    <ds:schemaRef ds:uri="http://purl.org/dc/elements/1.1/"/>
    <ds:schemaRef ds:uri="http://schemas.microsoft.com/office/infopath/2007/PartnerControls"/>
    <ds:schemaRef ds:uri="14e3e585-18c1-444e-a2b2-7bdbe51b187b"/>
    <ds:schemaRef ds:uri="http://schemas.microsoft.com/office/2006/documentManagement/types"/>
    <ds:schemaRef ds:uri="http://schemas.microsoft.com/office/2006/metadata/properties"/>
    <ds:schemaRef ds:uri="http://schemas.openxmlformats.org/package/2006/metadata/core-properties"/>
    <ds:schemaRef ds:uri="http://purl.org/dc/terms/"/>
    <ds:schemaRef ds:uri="436f5ecc-5095-4337-8a5c-a427a102b95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75</Words>
  <Application>Microsoft Office PowerPoint</Application>
  <PresentationFormat>Benutzerdefiniert</PresentationFormat>
  <Paragraphs>27</Paragraphs>
  <Slides>43</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43</vt:i4>
      </vt:variant>
    </vt:vector>
  </HeadingPairs>
  <TitlesOfParts>
    <vt:vector size="48" baseType="lpstr">
      <vt:lpstr>Arial</vt:lpstr>
      <vt:lpstr>Bahnschrift</vt:lpstr>
      <vt:lpstr>Calibri</vt:lpstr>
      <vt:lpstr>Inter</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Dirk Ahrends</cp:lastModifiedBy>
  <cp:revision>4</cp:revision>
  <dcterms:modified xsi:type="dcterms:W3CDTF">2024-10-07T14:21:48Z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0x01010008BA7B89BE078A48A6AD3D2A71A87705</vt:lpwstr>
  </property>
</Properties>
</file>