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38"/>
  </p:notesMasterIdLst>
  <p:sldIdLst>
    <p:sldId id="278" r:id="rId5"/>
    <p:sldId id="320" r:id="rId6"/>
    <p:sldId id="314" r:id="rId7"/>
    <p:sldId id="294" r:id="rId8"/>
    <p:sldId id="295" r:id="rId9"/>
    <p:sldId id="279" r:id="rId10"/>
    <p:sldId id="280" r:id="rId11"/>
    <p:sldId id="318" r:id="rId12"/>
    <p:sldId id="323" r:id="rId13"/>
    <p:sldId id="324" r:id="rId14"/>
    <p:sldId id="325" r:id="rId15"/>
    <p:sldId id="326" r:id="rId16"/>
    <p:sldId id="327" r:id="rId17"/>
    <p:sldId id="328" r:id="rId18"/>
    <p:sldId id="329" r:id="rId19"/>
    <p:sldId id="330" r:id="rId20"/>
    <p:sldId id="297" r:id="rId21"/>
    <p:sldId id="275" r:id="rId22"/>
    <p:sldId id="282" r:id="rId23"/>
    <p:sldId id="283" r:id="rId24"/>
    <p:sldId id="285" r:id="rId25"/>
    <p:sldId id="286" r:id="rId26"/>
    <p:sldId id="288" r:id="rId27"/>
    <p:sldId id="289" r:id="rId28"/>
    <p:sldId id="290" r:id="rId29"/>
    <p:sldId id="291" r:id="rId30"/>
    <p:sldId id="292" r:id="rId31"/>
    <p:sldId id="293" r:id="rId32"/>
    <p:sldId id="287" r:id="rId33"/>
    <p:sldId id="348" r:id="rId34"/>
    <p:sldId id="349" r:id="rId35"/>
    <p:sldId id="338" r:id="rId36"/>
    <p:sldId id="316" r:id="rId37"/>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lassenmaterial" id="{33CE9CC4-6952-4709-A5C3-805833D66570}">
          <p14:sldIdLst>
            <p14:sldId id="278"/>
            <p14:sldId id="320"/>
            <p14:sldId id="314"/>
            <p14:sldId id="294"/>
            <p14:sldId id="295"/>
            <p14:sldId id="279"/>
            <p14:sldId id="280"/>
            <p14:sldId id="318"/>
            <p14:sldId id="323"/>
            <p14:sldId id="324"/>
            <p14:sldId id="325"/>
            <p14:sldId id="326"/>
            <p14:sldId id="327"/>
            <p14:sldId id="328"/>
            <p14:sldId id="329"/>
            <p14:sldId id="330"/>
            <p14:sldId id="297"/>
            <p14:sldId id="275"/>
            <p14:sldId id="282"/>
            <p14:sldId id="283"/>
            <p14:sldId id="285"/>
            <p14:sldId id="286"/>
            <p14:sldId id="288"/>
            <p14:sldId id="289"/>
            <p14:sldId id="290"/>
            <p14:sldId id="291"/>
            <p14:sldId id="292"/>
            <p14:sldId id="293"/>
            <p14:sldId id="287"/>
            <p14:sldId id="348"/>
            <p14:sldId id="349"/>
            <p14:sldId id="338"/>
            <p14:sldId id="31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D14C"/>
    <a:srgbClr val="FFFFFF"/>
    <a:srgbClr val="8FD04C"/>
    <a:srgbClr val="CDE9FF"/>
    <a:srgbClr val="F2F2F2"/>
    <a:srgbClr val="FF99AF"/>
    <a:srgbClr val="4650DF"/>
    <a:srgbClr val="A1CA7C"/>
    <a:srgbClr val="B066FF"/>
    <a:srgbClr val="41B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84" autoAdjust="0"/>
    <p:restoredTop sz="94660"/>
  </p:normalViewPr>
  <p:slideViewPr>
    <p:cSldViewPr snapToGrid="0">
      <p:cViewPr varScale="1">
        <p:scale>
          <a:sx n="61" d="100"/>
          <a:sy n="61" d="100"/>
        </p:scale>
        <p:origin x="122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ziska Händschel" userId="e2149472-3187-4d00-b16a-a19eff6fc04a" providerId="ADAL" clId="{3E2CF42C-CB9F-44B8-99D5-37CAD5C4989A}"/>
    <pc:docChg chg="undo custSel modMainMaster">
      <pc:chgData name="Franziska Händschel" userId="e2149472-3187-4d00-b16a-a19eff6fc04a" providerId="ADAL" clId="{3E2CF42C-CB9F-44B8-99D5-37CAD5C4989A}" dt="2024-04-22T08:55:14.413" v="50" actId="20577"/>
      <pc:docMkLst>
        <pc:docMk/>
      </pc:docMkLst>
      <pc:sldMasterChg chg="modSldLayout">
        <pc:chgData name="Franziska Händschel" userId="e2149472-3187-4d00-b16a-a19eff6fc04a" providerId="ADAL" clId="{3E2CF42C-CB9F-44B8-99D5-37CAD5C4989A}" dt="2024-04-22T08:55:14.413" v="50" actId="20577"/>
        <pc:sldMasterMkLst>
          <pc:docMk/>
          <pc:sldMasterMk cId="2120382524" sldId="2147483663"/>
        </pc:sldMasterMkLst>
        <pc:sldLayoutChg chg="delSp mod">
          <pc:chgData name="Franziska Händschel" userId="e2149472-3187-4d00-b16a-a19eff6fc04a" providerId="ADAL" clId="{3E2CF42C-CB9F-44B8-99D5-37CAD5C4989A}" dt="2024-04-22T08:52:10.187" v="3" actId="478"/>
          <pc:sldLayoutMkLst>
            <pc:docMk/>
            <pc:sldMasterMk cId="2120382524" sldId="2147483663"/>
            <pc:sldLayoutMk cId="145038216" sldId="2147483664"/>
          </pc:sldLayoutMkLst>
          <pc:spChg chg="del">
            <ac:chgData name="Franziska Händschel" userId="e2149472-3187-4d00-b16a-a19eff6fc04a" providerId="ADAL" clId="{3E2CF42C-CB9F-44B8-99D5-37CAD5C4989A}" dt="2024-04-22T08:52:06.138" v="0" actId="478"/>
            <ac:spMkLst>
              <pc:docMk/>
              <pc:sldMasterMk cId="2120382524" sldId="2147483663"/>
              <pc:sldLayoutMk cId="145038216" sldId="2147483664"/>
              <ac:spMk id="27" creationId="{9F49B4C3-E027-AA51-C8D7-A49454AE6EBA}"/>
            </ac:spMkLst>
          </pc:spChg>
          <pc:spChg chg="del">
            <ac:chgData name="Franziska Händschel" userId="e2149472-3187-4d00-b16a-a19eff6fc04a" providerId="ADAL" clId="{3E2CF42C-CB9F-44B8-99D5-37CAD5C4989A}" dt="2024-04-22T08:52:08.840" v="2" actId="478"/>
            <ac:spMkLst>
              <pc:docMk/>
              <pc:sldMasterMk cId="2120382524" sldId="2147483663"/>
              <pc:sldLayoutMk cId="145038216" sldId="2147483664"/>
              <ac:spMk id="28" creationId="{91060E9A-A1D9-2BEA-F713-074C534C91C9}"/>
            </ac:spMkLst>
          </pc:spChg>
          <pc:picChg chg="del">
            <ac:chgData name="Franziska Händschel" userId="e2149472-3187-4d00-b16a-a19eff6fc04a" providerId="ADAL" clId="{3E2CF42C-CB9F-44B8-99D5-37CAD5C4989A}" dt="2024-04-22T08:52:07.581" v="1" actId="478"/>
            <ac:picMkLst>
              <pc:docMk/>
              <pc:sldMasterMk cId="2120382524" sldId="2147483663"/>
              <pc:sldLayoutMk cId="145038216" sldId="2147483664"/>
              <ac:picMk id="10" creationId="{AE8155C3-0B79-E614-9E31-D17147600F3F}"/>
            </ac:picMkLst>
          </pc:picChg>
          <pc:picChg chg="del">
            <ac:chgData name="Franziska Händschel" userId="e2149472-3187-4d00-b16a-a19eff6fc04a" providerId="ADAL" clId="{3E2CF42C-CB9F-44B8-99D5-37CAD5C4989A}" dt="2024-04-22T08:52:10.187" v="3" actId="478"/>
            <ac:picMkLst>
              <pc:docMk/>
              <pc:sldMasterMk cId="2120382524" sldId="2147483663"/>
              <pc:sldLayoutMk cId="145038216" sldId="2147483664"/>
              <ac:picMk id="11" creationId="{64CAF2F8-A75F-36C4-EE5E-B4D65DFCDDD7}"/>
            </ac:picMkLst>
          </pc:picChg>
        </pc:sldLayoutChg>
        <pc:sldLayoutChg chg="addSp delSp mod">
          <pc:chgData name="Franziska Händschel" userId="e2149472-3187-4d00-b16a-a19eff6fc04a" providerId="ADAL" clId="{3E2CF42C-CB9F-44B8-99D5-37CAD5C4989A}" dt="2024-04-22T08:54:44.673" v="44" actId="478"/>
          <pc:sldLayoutMkLst>
            <pc:docMk/>
            <pc:sldMasterMk cId="2120382524" sldId="2147483663"/>
            <pc:sldLayoutMk cId="2073084252" sldId="2147483682"/>
          </pc:sldLayoutMkLst>
          <pc:spChg chg="add del">
            <ac:chgData name="Franziska Händschel" userId="e2149472-3187-4d00-b16a-a19eff6fc04a" providerId="ADAL" clId="{3E2CF42C-CB9F-44B8-99D5-37CAD5C4989A}" dt="2024-04-22T08:54:44.673" v="44" actId="478"/>
            <ac:spMkLst>
              <pc:docMk/>
              <pc:sldMasterMk cId="2120382524" sldId="2147483663"/>
              <pc:sldLayoutMk cId="2073084252" sldId="2147483682"/>
              <ac:spMk id="45" creationId="{18270803-2423-5E82-4D92-1EA2AB10445F}"/>
            </ac:spMkLst>
          </pc:spChg>
          <pc:spChg chg="add del">
            <ac:chgData name="Franziska Händschel" userId="e2149472-3187-4d00-b16a-a19eff6fc04a" providerId="ADAL" clId="{3E2CF42C-CB9F-44B8-99D5-37CAD5C4989A}" dt="2024-04-22T08:54:43.518" v="43" actId="478"/>
            <ac:spMkLst>
              <pc:docMk/>
              <pc:sldMasterMk cId="2120382524" sldId="2147483663"/>
              <pc:sldLayoutMk cId="2073084252" sldId="2147483682"/>
              <ac:spMk id="48" creationId="{C3BB5FC0-0B08-B534-04F6-E57AB5A124A3}"/>
            </ac:spMkLst>
          </pc:spChg>
          <pc:picChg chg="add del">
            <ac:chgData name="Franziska Händschel" userId="e2149472-3187-4d00-b16a-a19eff6fc04a" providerId="ADAL" clId="{3E2CF42C-CB9F-44B8-99D5-37CAD5C4989A}" dt="2024-04-22T08:54:39.949" v="41" actId="478"/>
            <ac:picMkLst>
              <pc:docMk/>
              <pc:sldMasterMk cId="2120382524" sldId="2147483663"/>
              <pc:sldLayoutMk cId="2073084252" sldId="2147483682"/>
              <ac:picMk id="47" creationId="{AED80F65-245B-81D1-0472-A946C49F5152}"/>
            </ac:picMkLst>
          </pc:picChg>
          <pc:picChg chg="add del">
            <ac:chgData name="Franziska Händschel" userId="e2149472-3187-4d00-b16a-a19eff6fc04a" providerId="ADAL" clId="{3E2CF42C-CB9F-44B8-99D5-37CAD5C4989A}" dt="2024-04-22T08:54:41.193" v="42" actId="478"/>
            <ac:picMkLst>
              <pc:docMk/>
              <pc:sldMasterMk cId="2120382524" sldId="2147483663"/>
              <pc:sldLayoutMk cId="2073084252" sldId="2147483682"/>
              <ac:picMk id="50" creationId="{0CC7C125-E437-5AAE-BD87-E95AEA311B77}"/>
            </ac:picMkLst>
          </pc:picChg>
        </pc:sldLayoutChg>
        <pc:sldLayoutChg chg="modSp mod">
          <pc:chgData name="Franziska Händschel" userId="e2149472-3187-4d00-b16a-a19eff6fc04a" providerId="ADAL" clId="{3E2CF42C-CB9F-44B8-99D5-37CAD5C4989A}" dt="2024-04-22T08:54:52.063" v="45" actId="20577"/>
          <pc:sldLayoutMkLst>
            <pc:docMk/>
            <pc:sldMasterMk cId="2120382524" sldId="2147483663"/>
            <pc:sldLayoutMk cId="4254925381" sldId="2147483687"/>
          </pc:sldLayoutMkLst>
          <pc:spChg chg="mod">
            <ac:chgData name="Franziska Händschel" userId="e2149472-3187-4d00-b16a-a19eff6fc04a" providerId="ADAL" clId="{3E2CF42C-CB9F-44B8-99D5-37CAD5C4989A}" dt="2024-04-22T08:54:52.063" v="45" actId="20577"/>
            <ac:spMkLst>
              <pc:docMk/>
              <pc:sldMasterMk cId="2120382524" sldId="2147483663"/>
              <pc:sldLayoutMk cId="4254925381" sldId="2147483687"/>
              <ac:spMk id="8" creationId="{E3BE313A-163E-D661-52B0-42C675323AC2}"/>
            </ac:spMkLst>
          </pc:spChg>
        </pc:sldLayoutChg>
        <pc:sldLayoutChg chg="modSp mod">
          <pc:chgData name="Franziska Händschel" userId="e2149472-3187-4d00-b16a-a19eff6fc04a" providerId="ADAL" clId="{3E2CF42C-CB9F-44B8-99D5-37CAD5C4989A}" dt="2024-04-22T08:54:56.599" v="46" actId="20577"/>
          <pc:sldLayoutMkLst>
            <pc:docMk/>
            <pc:sldMasterMk cId="2120382524" sldId="2147483663"/>
            <pc:sldLayoutMk cId="47778398" sldId="2147483688"/>
          </pc:sldLayoutMkLst>
          <pc:spChg chg="mod">
            <ac:chgData name="Franziska Händschel" userId="e2149472-3187-4d00-b16a-a19eff6fc04a" providerId="ADAL" clId="{3E2CF42C-CB9F-44B8-99D5-37CAD5C4989A}" dt="2024-04-22T08:54:56.599" v="46" actId="20577"/>
            <ac:spMkLst>
              <pc:docMk/>
              <pc:sldMasterMk cId="2120382524" sldId="2147483663"/>
              <pc:sldLayoutMk cId="47778398" sldId="2147483688"/>
              <ac:spMk id="2" creationId="{22759141-6FBC-2D36-FA7F-46CF57D72FCD}"/>
            </ac:spMkLst>
          </pc:spChg>
        </pc:sldLayoutChg>
        <pc:sldLayoutChg chg="modSp mod">
          <pc:chgData name="Franziska Händschel" userId="e2149472-3187-4d00-b16a-a19eff6fc04a" providerId="ADAL" clId="{3E2CF42C-CB9F-44B8-99D5-37CAD5C4989A}" dt="2024-04-22T08:55:06.279" v="48" actId="20577"/>
          <pc:sldLayoutMkLst>
            <pc:docMk/>
            <pc:sldMasterMk cId="2120382524" sldId="2147483663"/>
            <pc:sldLayoutMk cId="1247226356" sldId="2147483690"/>
          </pc:sldLayoutMkLst>
          <pc:spChg chg="mod">
            <ac:chgData name="Franziska Händschel" userId="e2149472-3187-4d00-b16a-a19eff6fc04a" providerId="ADAL" clId="{3E2CF42C-CB9F-44B8-99D5-37CAD5C4989A}" dt="2024-04-22T08:55:06.279" v="48" actId="20577"/>
            <ac:spMkLst>
              <pc:docMk/>
              <pc:sldMasterMk cId="2120382524" sldId="2147483663"/>
              <pc:sldLayoutMk cId="1247226356" sldId="2147483690"/>
              <ac:spMk id="2" creationId="{2690BEA0-B1A9-68E8-DF2F-4079B5247040}"/>
            </ac:spMkLst>
          </pc:spChg>
        </pc:sldLayoutChg>
        <pc:sldLayoutChg chg="modSp mod">
          <pc:chgData name="Franziska Händschel" userId="e2149472-3187-4d00-b16a-a19eff6fc04a" providerId="ADAL" clId="{3E2CF42C-CB9F-44B8-99D5-37CAD5C4989A}" dt="2024-04-22T08:55:10.259" v="49" actId="20577"/>
          <pc:sldLayoutMkLst>
            <pc:docMk/>
            <pc:sldMasterMk cId="2120382524" sldId="2147483663"/>
            <pc:sldLayoutMk cId="4028078523" sldId="2147483691"/>
          </pc:sldLayoutMkLst>
          <pc:spChg chg="mod">
            <ac:chgData name="Franziska Händschel" userId="e2149472-3187-4d00-b16a-a19eff6fc04a" providerId="ADAL" clId="{3E2CF42C-CB9F-44B8-99D5-37CAD5C4989A}" dt="2024-04-22T08:55:10.259" v="49" actId="20577"/>
            <ac:spMkLst>
              <pc:docMk/>
              <pc:sldMasterMk cId="2120382524" sldId="2147483663"/>
              <pc:sldLayoutMk cId="4028078523" sldId="2147483691"/>
              <ac:spMk id="2" creationId="{8896B56E-8C34-AE7A-643B-10B13E516CD9}"/>
            </ac:spMkLst>
          </pc:spChg>
        </pc:sldLayoutChg>
        <pc:sldLayoutChg chg="modSp mod">
          <pc:chgData name="Franziska Händschel" userId="e2149472-3187-4d00-b16a-a19eff6fc04a" providerId="ADAL" clId="{3E2CF42C-CB9F-44B8-99D5-37CAD5C4989A}" dt="2024-04-22T08:55:14.413" v="50" actId="20577"/>
          <pc:sldLayoutMkLst>
            <pc:docMk/>
            <pc:sldMasterMk cId="2120382524" sldId="2147483663"/>
            <pc:sldLayoutMk cId="2420861523" sldId="2147483692"/>
          </pc:sldLayoutMkLst>
          <pc:spChg chg="mod">
            <ac:chgData name="Franziska Händschel" userId="e2149472-3187-4d00-b16a-a19eff6fc04a" providerId="ADAL" clId="{3E2CF42C-CB9F-44B8-99D5-37CAD5C4989A}" dt="2024-04-22T08:55:14.413" v="50" actId="20577"/>
            <ac:spMkLst>
              <pc:docMk/>
              <pc:sldMasterMk cId="2120382524" sldId="2147483663"/>
              <pc:sldLayoutMk cId="2420861523" sldId="2147483692"/>
              <ac:spMk id="2" creationId="{6D077131-DA43-88A9-A8BB-F449CF133634}"/>
            </ac:spMkLst>
          </pc:spChg>
        </pc:sldLayoutChg>
        <pc:sldLayoutChg chg="modSp mod">
          <pc:chgData name="Franziska Händschel" userId="e2149472-3187-4d00-b16a-a19eff6fc04a" providerId="ADAL" clId="{3E2CF42C-CB9F-44B8-99D5-37CAD5C4989A}" dt="2024-04-22T08:55:02.267" v="47" actId="20577"/>
          <pc:sldLayoutMkLst>
            <pc:docMk/>
            <pc:sldMasterMk cId="2120382524" sldId="2147483663"/>
            <pc:sldLayoutMk cId="1174653670" sldId="2147483693"/>
          </pc:sldLayoutMkLst>
          <pc:spChg chg="mod">
            <ac:chgData name="Franziska Händschel" userId="e2149472-3187-4d00-b16a-a19eff6fc04a" providerId="ADAL" clId="{3E2CF42C-CB9F-44B8-99D5-37CAD5C4989A}" dt="2024-04-22T08:55:02.267" v="47" actId="20577"/>
            <ac:spMkLst>
              <pc:docMk/>
              <pc:sldMasterMk cId="2120382524" sldId="2147483663"/>
              <pc:sldLayoutMk cId="1174653670" sldId="2147483693"/>
              <ac:spMk id="14" creationId="{5E2495E0-F4B1-4E98-27B5-B30A4938B4A5}"/>
            </ac:spMkLst>
          </pc:spChg>
        </pc:sldLayoutChg>
        <pc:sldLayoutChg chg="modSp mod">
          <pc:chgData name="Franziska Händschel" userId="e2149472-3187-4d00-b16a-a19eff6fc04a" providerId="ADAL" clId="{3E2CF42C-CB9F-44B8-99D5-37CAD5C4989A}" dt="2024-04-22T08:54:12.393" v="37" actId="20577"/>
          <pc:sldLayoutMkLst>
            <pc:docMk/>
            <pc:sldMasterMk cId="2120382524" sldId="2147483663"/>
            <pc:sldLayoutMk cId="2752697381" sldId="2147483723"/>
          </pc:sldLayoutMkLst>
          <pc:spChg chg="mod">
            <ac:chgData name="Franziska Händschel" userId="e2149472-3187-4d00-b16a-a19eff6fc04a" providerId="ADAL" clId="{3E2CF42C-CB9F-44B8-99D5-37CAD5C4989A}" dt="2024-04-22T08:54:12.393" v="37" actId="20577"/>
            <ac:spMkLst>
              <pc:docMk/>
              <pc:sldMasterMk cId="2120382524" sldId="2147483663"/>
              <pc:sldLayoutMk cId="2752697381" sldId="2147483723"/>
              <ac:spMk id="2" creationId="{6D077131-DA43-88A9-A8BB-F449CF133634}"/>
            </ac:spMkLst>
          </pc:spChg>
        </pc:sldLayoutChg>
        <pc:sldLayoutChg chg="modSp mod">
          <pc:chgData name="Franziska Händschel" userId="e2149472-3187-4d00-b16a-a19eff6fc04a" providerId="ADAL" clId="{3E2CF42C-CB9F-44B8-99D5-37CAD5C4989A}" dt="2024-04-22T08:54:29.633" v="40" actId="20577"/>
          <pc:sldLayoutMkLst>
            <pc:docMk/>
            <pc:sldMasterMk cId="2120382524" sldId="2147483663"/>
            <pc:sldLayoutMk cId="2404644564" sldId="2147483729"/>
          </pc:sldLayoutMkLst>
          <pc:spChg chg="mod">
            <ac:chgData name="Franziska Händschel" userId="e2149472-3187-4d00-b16a-a19eff6fc04a" providerId="ADAL" clId="{3E2CF42C-CB9F-44B8-99D5-37CAD5C4989A}" dt="2024-04-22T08:54:29.633" v="40" actId="20577"/>
            <ac:spMkLst>
              <pc:docMk/>
              <pc:sldMasterMk cId="2120382524" sldId="2147483663"/>
              <pc:sldLayoutMk cId="2404644564" sldId="2147483729"/>
              <ac:spMk id="2" creationId="{6D077131-DA43-88A9-A8BB-F449CF133634}"/>
            </ac:spMkLst>
          </pc:spChg>
        </pc:sldLayoutChg>
      </pc:sldMasterChg>
    </pc:docChg>
  </pc:docChgLst>
  <pc:docChgLst>
    <pc:chgData name="Franziska Händschel" userId="e2149472-3187-4d00-b16a-a19eff6fc04a" providerId="ADAL" clId="{56C55289-CEB7-4796-A342-FC2DC204E228}"/>
    <pc:docChg chg="undo custSel delSld modSld modMainMaster delSection modSection">
      <pc:chgData name="Franziska Händschel" userId="e2149472-3187-4d00-b16a-a19eff6fc04a" providerId="ADAL" clId="{56C55289-CEB7-4796-A342-FC2DC204E228}" dt="2024-01-18T19:31:24.670" v="153" actId="34135"/>
      <pc:docMkLst>
        <pc:docMk/>
      </pc:docMkLst>
      <pc:sldChg chg="del">
        <pc:chgData name="Franziska Händschel" userId="e2149472-3187-4d00-b16a-a19eff6fc04a" providerId="ADAL" clId="{56C55289-CEB7-4796-A342-FC2DC204E228}" dt="2024-01-18T17:56:43.268" v="0" actId="47"/>
        <pc:sldMkLst>
          <pc:docMk/>
          <pc:sldMk cId="2089067474" sldId="281"/>
        </pc:sldMkLst>
      </pc:sldChg>
      <pc:sldChg chg="del">
        <pc:chgData name="Franziska Händschel" userId="e2149472-3187-4d00-b16a-a19eff6fc04a" providerId="ADAL" clId="{56C55289-CEB7-4796-A342-FC2DC204E228}" dt="2024-01-18T17:56:43.268" v="0" actId="47"/>
        <pc:sldMkLst>
          <pc:docMk/>
          <pc:sldMk cId="3155422422" sldId="299"/>
        </pc:sldMkLst>
      </pc:sldChg>
      <pc:sldChg chg="del">
        <pc:chgData name="Franziska Händschel" userId="e2149472-3187-4d00-b16a-a19eff6fc04a" providerId="ADAL" clId="{56C55289-CEB7-4796-A342-FC2DC204E228}" dt="2024-01-18T17:56:43.268" v="0" actId="47"/>
        <pc:sldMkLst>
          <pc:docMk/>
          <pc:sldMk cId="2557648584" sldId="300"/>
        </pc:sldMkLst>
      </pc:sldChg>
      <pc:sldChg chg="del">
        <pc:chgData name="Franziska Händschel" userId="e2149472-3187-4d00-b16a-a19eff6fc04a" providerId="ADAL" clId="{56C55289-CEB7-4796-A342-FC2DC204E228}" dt="2024-01-18T17:56:43.268" v="0" actId="47"/>
        <pc:sldMkLst>
          <pc:docMk/>
          <pc:sldMk cId="2523654775" sldId="301"/>
        </pc:sldMkLst>
      </pc:sldChg>
      <pc:sldChg chg="del">
        <pc:chgData name="Franziska Händschel" userId="e2149472-3187-4d00-b16a-a19eff6fc04a" providerId="ADAL" clId="{56C55289-CEB7-4796-A342-FC2DC204E228}" dt="2024-01-18T17:56:43.268" v="0" actId="47"/>
        <pc:sldMkLst>
          <pc:docMk/>
          <pc:sldMk cId="3108537950" sldId="302"/>
        </pc:sldMkLst>
      </pc:sldChg>
      <pc:sldChg chg="del">
        <pc:chgData name="Franziska Händschel" userId="e2149472-3187-4d00-b16a-a19eff6fc04a" providerId="ADAL" clId="{56C55289-CEB7-4796-A342-FC2DC204E228}" dt="2024-01-18T17:56:43.268" v="0" actId="47"/>
        <pc:sldMkLst>
          <pc:docMk/>
          <pc:sldMk cId="1271838438" sldId="303"/>
        </pc:sldMkLst>
      </pc:sldChg>
      <pc:sldChg chg="del">
        <pc:chgData name="Franziska Händschel" userId="e2149472-3187-4d00-b16a-a19eff6fc04a" providerId="ADAL" clId="{56C55289-CEB7-4796-A342-FC2DC204E228}" dt="2024-01-18T17:56:43.268" v="0" actId="47"/>
        <pc:sldMkLst>
          <pc:docMk/>
          <pc:sldMk cId="2913327345" sldId="304"/>
        </pc:sldMkLst>
      </pc:sldChg>
      <pc:sldChg chg="del">
        <pc:chgData name="Franziska Händschel" userId="e2149472-3187-4d00-b16a-a19eff6fc04a" providerId="ADAL" clId="{56C55289-CEB7-4796-A342-FC2DC204E228}" dt="2024-01-18T17:56:43.268" v="0" actId="47"/>
        <pc:sldMkLst>
          <pc:docMk/>
          <pc:sldMk cId="2733318170" sldId="305"/>
        </pc:sldMkLst>
      </pc:sldChg>
      <pc:sldChg chg="del">
        <pc:chgData name="Franziska Händschel" userId="e2149472-3187-4d00-b16a-a19eff6fc04a" providerId="ADAL" clId="{56C55289-CEB7-4796-A342-FC2DC204E228}" dt="2024-01-18T17:56:43.268" v="0" actId="47"/>
        <pc:sldMkLst>
          <pc:docMk/>
          <pc:sldMk cId="83178343" sldId="306"/>
        </pc:sldMkLst>
      </pc:sldChg>
      <pc:sldChg chg="del">
        <pc:chgData name="Franziska Händschel" userId="e2149472-3187-4d00-b16a-a19eff6fc04a" providerId="ADAL" clId="{56C55289-CEB7-4796-A342-FC2DC204E228}" dt="2024-01-18T17:56:43.268" v="0" actId="47"/>
        <pc:sldMkLst>
          <pc:docMk/>
          <pc:sldMk cId="1917562845" sldId="309"/>
        </pc:sldMkLst>
      </pc:sldChg>
      <pc:sldChg chg="del">
        <pc:chgData name="Franziska Händschel" userId="e2149472-3187-4d00-b16a-a19eff6fc04a" providerId="ADAL" clId="{56C55289-CEB7-4796-A342-FC2DC204E228}" dt="2024-01-18T17:56:43.268" v="0" actId="47"/>
        <pc:sldMkLst>
          <pc:docMk/>
          <pc:sldMk cId="1541542178" sldId="310"/>
        </pc:sldMkLst>
      </pc:sldChg>
      <pc:sldChg chg="del">
        <pc:chgData name="Franziska Händschel" userId="e2149472-3187-4d00-b16a-a19eff6fc04a" providerId="ADAL" clId="{56C55289-CEB7-4796-A342-FC2DC204E228}" dt="2024-01-18T17:56:43.268" v="0" actId="47"/>
        <pc:sldMkLst>
          <pc:docMk/>
          <pc:sldMk cId="1741037716" sldId="311"/>
        </pc:sldMkLst>
      </pc:sldChg>
      <pc:sldChg chg="del">
        <pc:chgData name="Franziska Händschel" userId="e2149472-3187-4d00-b16a-a19eff6fc04a" providerId="ADAL" clId="{56C55289-CEB7-4796-A342-FC2DC204E228}" dt="2024-01-18T17:56:43.268" v="0" actId="47"/>
        <pc:sldMkLst>
          <pc:docMk/>
          <pc:sldMk cId="1662828201" sldId="312"/>
        </pc:sldMkLst>
      </pc:sldChg>
      <pc:sldChg chg="del">
        <pc:chgData name="Franziska Händschel" userId="e2149472-3187-4d00-b16a-a19eff6fc04a" providerId="ADAL" clId="{56C55289-CEB7-4796-A342-FC2DC204E228}" dt="2024-01-18T17:56:45.311" v="1" actId="47"/>
        <pc:sldMkLst>
          <pc:docMk/>
          <pc:sldMk cId="3709740208" sldId="313"/>
        </pc:sldMkLst>
      </pc:sldChg>
      <pc:sldChg chg="del">
        <pc:chgData name="Franziska Händschel" userId="e2149472-3187-4d00-b16a-a19eff6fc04a" providerId="ADAL" clId="{56C55289-CEB7-4796-A342-FC2DC204E228}" dt="2024-01-18T17:56:43.268" v="0" actId="47"/>
        <pc:sldMkLst>
          <pc:docMk/>
          <pc:sldMk cId="3265285676" sldId="315"/>
        </pc:sldMkLst>
      </pc:sldChg>
      <pc:sldChg chg="del">
        <pc:chgData name="Franziska Händschel" userId="e2149472-3187-4d00-b16a-a19eff6fc04a" providerId="ADAL" clId="{56C55289-CEB7-4796-A342-FC2DC204E228}" dt="2024-01-18T17:56:45.311" v="1" actId="47"/>
        <pc:sldMkLst>
          <pc:docMk/>
          <pc:sldMk cId="2117206163" sldId="317"/>
        </pc:sldMkLst>
      </pc:sldChg>
      <pc:sldChg chg="del">
        <pc:chgData name="Franziska Händschel" userId="e2149472-3187-4d00-b16a-a19eff6fc04a" providerId="ADAL" clId="{56C55289-CEB7-4796-A342-FC2DC204E228}" dt="2024-01-18T17:56:43.268" v="0" actId="47"/>
        <pc:sldMkLst>
          <pc:docMk/>
          <pc:sldMk cId="3500899235" sldId="321"/>
        </pc:sldMkLst>
      </pc:sldChg>
      <pc:sldChg chg="del">
        <pc:chgData name="Franziska Händschel" userId="e2149472-3187-4d00-b16a-a19eff6fc04a" providerId="ADAL" clId="{56C55289-CEB7-4796-A342-FC2DC204E228}" dt="2024-01-18T17:56:43.268" v="0" actId="47"/>
        <pc:sldMkLst>
          <pc:docMk/>
          <pc:sldMk cId="2245902718" sldId="322"/>
        </pc:sldMkLst>
      </pc:sldChg>
      <pc:sldChg chg="del">
        <pc:chgData name="Franziska Händschel" userId="e2149472-3187-4d00-b16a-a19eff6fc04a" providerId="ADAL" clId="{56C55289-CEB7-4796-A342-FC2DC204E228}" dt="2024-01-18T17:56:43.268" v="0" actId="47"/>
        <pc:sldMkLst>
          <pc:docMk/>
          <pc:sldMk cId="3272490412" sldId="331"/>
        </pc:sldMkLst>
      </pc:sldChg>
      <pc:sldChg chg="del">
        <pc:chgData name="Franziska Händschel" userId="e2149472-3187-4d00-b16a-a19eff6fc04a" providerId="ADAL" clId="{56C55289-CEB7-4796-A342-FC2DC204E228}" dt="2024-01-18T17:56:43.268" v="0" actId="47"/>
        <pc:sldMkLst>
          <pc:docMk/>
          <pc:sldMk cId="229584274" sldId="332"/>
        </pc:sldMkLst>
      </pc:sldChg>
      <pc:sldChg chg="del">
        <pc:chgData name="Franziska Händschel" userId="e2149472-3187-4d00-b16a-a19eff6fc04a" providerId="ADAL" clId="{56C55289-CEB7-4796-A342-FC2DC204E228}" dt="2024-01-18T17:56:43.268" v="0" actId="47"/>
        <pc:sldMkLst>
          <pc:docMk/>
          <pc:sldMk cId="2795263871" sldId="333"/>
        </pc:sldMkLst>
      </pc:sldChg>
      <pc:sldChg chg="del">
        <pc:chgData name="Franziska Händschel" userId="e2149472-3187-4d00-b16a-a19eff6fc04a" providerId="ADAL" clId="{56C55289-CEB7-4796-A342-FC2DC204E228}" dt="2024-01-18T17:56:43.268" v="0" actId="47"/>
        <pc:sldMkLst>
          <pc:docMk/>
          <pc:sldMk cId="2272422066" sldId="334"/>
        </pc:sldMkLst>
      </pc:sldChg>
      <pc:sldChg chg="del">
        <pc:chgData name="Franziska Händschel" userId="e2149472-3187-4d00-b16a-a19eff6fc04a" providerId="ADAL" clId="{56C55289-CEB7-4796-A342-FC2DC204E228}" dt="2024-01-18T17:56:43.268" v="0" actId="47"/>
        <pc:sldMkLst>
          <pc:docMk/>
          <pc:sldMk cId="1318654535" sldId="335"/>
        </pc:sldMkLst>
      </pc:sldChg>
      <pc:sldChg chg="del">
        <pc:chgData name="Franziska Händschel" userId="e2149472-3187-4d00-b16a-a19eff6fc04a" providerId="ADAL" clId="{56C55289-CEB7-4796-A342-FC2DC204E228}" dt="2024-01-18T17:56:43.268" v="0" actId="47"/>
        <pc:sldMkLst>
          <pc:docMk/>
          <pc:sldMk cId="2515977607" sldId="336"/>
        </pc:sldMkLst>
      </pc:sldChg>
      <pc:sldChg chg="del">
        <pc:chgData name="Franziska Händschel" userId="e2149472-3187-4d00-b16a-a19eff6fc04a" providerId="ADAL" clId="{56C55289-CEB7-4796-A342-FC2DC204E228}" dt="2024-01-18T17:56:43.268" v="0" actId="47"/>
        <pc:sldMkLst>
          <pc:docMk/>
          <pc:sldMk cId="3031890232" sldId="337"/>
        </pc:sldMkLst>
      </pc:sldChg>
      <pc:sldChg chg="del">
        <pc:chgData name="Franziska Händschel" userId="e2149472-3187-4d00-b16a-a19eff6fc04a" providerId="ADAL" clId="{56C55289-CEB7-4796-A342-FC2DC204E228}" dt="2024-01-18T17:56:43.268" v="0" actId="47"/>
        <pc:sldMkLst>
          <pc:docMk/>
          <pc:sldMk cId="3013825725" sldId="340"/>
        </pc:sldMkLst>
      </pc:sldChg>
      <pc:sldChg chg="del">
        <pc:chgData name="Franziska Händschel" userId="e2149472-3187-4d00-b16a-a19eff6fc04a" providerId="ADAL" clId="{56C55289-CEB7-4796-A342-FC2DC204E228}" dt="2024-01-18T17:56:43.268" v="0" actId="47"/>
        <pc:sldMkLst>
          <pc:docMk/>
          <pc:sldMk cId="908319566" sldId="341"/>
        </pc:sldMkLst>
      </pc:sldChg>
      <pc:sldChg chg="del">
        <pc:chgData name="Franziska Händschel" userId="e2149472-3187-4d00-b16a-a19eff6fc04a" providerId="ADAL" clId="{56C55289-CEB7-4796-A342-FC2DC204E228}" dt="2024-01-18T17:56:43.268" v="0" actId="47"/>
        <pc:sldMkLst>
          <pc:docMk/>
          <pc:sldMk cId="636843346" sldId="342"/>
        </pc:sldMkLst>
      </pc:sldChg>
      <pc:sldChg chg="del">
        <pc:chgData name="Franziska Händschel" userId="e2149472-3187-4d00-b16a-a19eff6fc04a" providerId="ADAL" clId="{56C55289-CEB7-4796-A342-FC2DC204E228}" dt="2024-01-18T17:56:43.268" v="0" actId="47"/>
        <pc:sldMkLst>
          <pc:docMk/>
          <pc:sldMk cId="1558732631" sldId="343"/>
        </pc:sldMkLst>
      </pc:sldChg>
      <pc:sldChg chg="del">
        <pc:chgData name="Franziska Händschel" userId="e2149472-3187-4d00-b16a-a19eff6fc04a" providerId="ADAL" clId="{56C55289-CEB7-4796-A342-FC2DC204E228}" dt="2024-01-18T17:56:43.268" v="0" actId="47"/>
        <pc:sldMkLst>
          <pc:docMk/>
          <pc:sldMk cId="3696732851" sldId="344"/>
        </pc:sldMkLst>
      </pc:sldChg>
      <pc:sldChg chg="del">
        <pc:chgData name="Franziska Händschel" userId="e2149472-3187-4d00-b16a-a19eff6fc04a" providerId="ADAL" clId="{56C55289-CEB7-4796-A342-FC2DC204E228}" dt="2024-01-18T17:56:43.268" v="0" actId="47"/>
        <pc:sldMkLst>
          <pc:docMk/>
          <pc:sldMk cId="2874184663" sldId="345"/>
        </pc:sldMkLst>
      </pc:sldChg>
      <pc:sldChg chg="del">
        <pc:chgData name="Franziska Händschel" userId="e2149472-3187-4d00-b16a-a19eff6fc04a" providerId="ADAL" clId="{56C55289-CEB7-4796-A342-FC2DC204E228}" dt="2024-01-18T17:56:43.268" v="0" actId="47"/>
        <pc:sldMkLst>
          <pc:docMk/>
          <pc:sldMk cId="1388738764" sldId="346"/>
        </pc:sldMkLst>
      </pc:sldChg>
      <pc:sldChg chg="del">
        <pc:chgData name="Franziska Händschel" userId="e2149472-3187-4d00-b16a-a19eff6fc04a" providerId="ADAL" clId="{56C55289-CEB7-4796-A342-FC2DC204E228}" dt="2024-01-18T17:56:43.268" v="0" actId="47"/>
        <pc:sldMkLst>
          <pc:docMk/>
          <pc:sldMk cId="3679175303" sldId="347"/>
        </pc:sldMkLst>
      </pc:sldChg>
      <pc:sldChg chg="addSp delSp modSp mod">
        <pc:chgData name="Franziska Händschel" userId="e2149472-3187-4d00-b16a-a19eff6fc04a" providerId="ADAL" clId="{56C55289-CEB7-4796-A342-FC2DC204E228}" dt="2024-01-18T19:31:24.670" v="153" actId="34135"/>
        <pc:sldMkLst>
          <pc:docMk/>
          <pc:sldMk cId="3414228254" sldId="348"/>
        </pc:sldMkLst>
        <pc:spChg chg="add mod">
          <ac:chgData name="Franziska Händschel" userId="e2149472-3187-4d00-b16a-a19eff6fc04a" providerId="ADAL" clId="{56C55289-CEB7-4796-A342-FC2DC204E228}" dt="2024-01-18T19:31:24.670" v="153" actId="34135"/>
          <ac:spMkLst>
            <pc:docMk/>
            <pc:sldMk cId="3414228254" sldId="348"/>
            <ac:spMk id="3" creationId="{C23990CE-B8E0-185C-FF66-38F1B3088494}"/>
          </ac:spMkLst>
        </pc:spChg>
        <pc:spChg chg="add mod">
          <ac:chgData name="Franziska Händschel" userId="e2149472-3187-4d00-b16a-a19eff6fc04a" providerId="ADAL" clId="{56C55289-CEB7-4796-A342-FC2DC204E228}" dt="2024-01-18T19:31:24.670" v="153" actId="34135"/>
          <ac:spMkLst>
            <pc:docMk/>
            <pc:sldMk cId="3414228254" sldId="348"/>
            <ac:spMk id="4" creationId="{71382803-F15E-9058-A10D-395437E8C922}"/>
          </ac:spMkLst>
        </pc:spChg>
        <pc:picChg chg="add del mod">
          <ac:chgData name="Franziska Händschel" userId="e2149472-3187-4d00-b16a-a19eff6fc04a" providerId="ADAL" clId="{56C55289-CEB7-4796-A342-FC2DC204E228}" dt="2024-01-18T19:30:54.062" v="147" actId="21"/>
          <ac:picMkLst>
            <pc:docMk/>
            <pc:sldMk cId="3414228254" sldId="348"/>
            <ac:picMk id="6" creationId="{EAF07798-8E60-3C4B-EE13-4E2681448425}"/>
          </ac:picMkLst>
        </pc:picChg>
      </pc:sldChg>
      <pc:sldChg chg="del">
        <pc:chgData name="Franziska Händschel" userId="e2149472-3187-4d00-b16a-a19eff6fc04a" providerId="ADAL" clId="{56C55289-CEB7-4796-A342-FC2DC204E228}" dt="2024-01-18T17:56:43.268" v="0" actId="47"/>
        <pc:sldMkLst>
          <pc:docMk/>
          <pc:sldMk cId="1805715857" sldId="350"/>
        </pc:sldMkLst>
      </pc:sldChg>
      <pc:sldMasterChg chg="delSldLayout modSldLayout">
        <pc:chgData name="Franziska Händschel" userId="e2149472-3187-4d00-b16a-a19eff6fc04a" providerId="ADAL" clId="{56C55289-CEB7-4796-A342-FC2DC204E228}" dt="2024-01-18T19:31:12.719" v="152" actId="1582"/>
        <pc:sldMasterMkLst>
          <pc:docMk/>
          <pc:sldMasterMk cId="2120382524" sldId="2147483663"/>
        </pc:sldMasterMkLst>
        <pc:sldLayoutChg chg="del">
          <pc:chgData name="Franziska Händschel" userId="e2149472-3187-4d00-b16a-a19eff6fc04a" providerId="ADAL" clId="{56C55289-CEB7-4796-A342-FC2DC204E228}" dt="2024-01-18T17:56:53.940" v="2" actId="2696"/>
          <pc:sldLayoutMkLst>
            <pc:docMk/>
            <pc:sldMasterMk cId="2120382524" sldId="2147483663"/>
            <pc:sldLayoutMk cId="446873358" sldId="2147483680"/>
          </pc:sldLayoutMkLst>
        </pc:sldLayoutChg>
        <pc:sldLayoutChg chg="del">
          <pc:chgData name="Franziska Händschel" userId="e2149472-3187-4d00-b16a-a19eff6fc04a" providerId="ADAL" clId="{56C55289-CEB7-4796-A342-FC2DC204E228}" dt="2024-01-18T17:56:53.995" v="7" actId="2696"/>
          <pc:sldLayoutMkLst>
            <pc:docMk/>
            <pc:sldMasterMk cId="2120382524" sldId="2147483663"/>
            <pc:sldLayoutMk cId="435304831" sldId="2147483702"/>
          </pc:sldLayoutMkLst>
        </pc:sldLayoutChg>
        <pc:sldLayoutChg chg="del">
          <pc:chgData name="Franziska Händschel" userId="e2149472-3187-4d00-b16a-a19eff6fc04a" providerId="ADAL" clId="{56C55289-CEB7-4796-A342-FC2DC204E228}" dt="2024-01-18T17:56:54.149" v="18" actId="2696"/>
          <pc:sldLayoutMkLst>
            <pc:docMk/>
            <pc:sldMasterMk cId="2120382524" sldId="2147483663"/>
            <pc:sldLayoutMk cId="1841293328" sldId="2147483703"/>
          </pc:sldLayoutMkLst>
        </pc:sldLayoutChg>
        <pc:sldLayoutChg chg="del">
          <pc:chgData name="Franziska Händschel" userId="e2149472-3187-4d00-b16a-a19eff6fc04a" providerId="ADAL" clId="{56C55289-CEB7-4796-A342-FC2DC204E228}" dt="2024-01-18T17:56:54.165" v="20" actId="2696"/>
          <pc:sldLayoutMkLst>
            <pc:docMk/>
            <pc:sldMasterMk cId="2120382524" sldId="2147483663"/>
            <pc:sldLayoutMk cId="1564640168" sldId="2147483704"/>
          </pc:sldLayoutMkLst>
        </pc:sldLayoutChg>
        <pc:sldLayoutChg chg="del">
          <pc:chgData name="Franziska Händschel" userId="e2149472-3187-4d00-b16a-a19eff6fc04a" providerId="ADAL" clId="{56C55289-CEB7-4796-A342-FC2DC204E228}" dt="2024-01-18T17:56:54.186" v="22" actId="2696"/>
          <pc:sldLayoutMkLst>
            <pc:docMk/>
            <pc:sldMasterMk cId="2120382524" sldId="2147483663"/>
            <pc:sldLayoutMk cId="1166409106" sldId="2147483705"/>
          </pc:sldLayoutMkLst>
        </pc:sldLayoutChg>
        <pc:sldLayoutChg chg="del">
          <pc:chgData name="Franziska Händschel" userId="e2149472-3187-4d00-b16a-a19eff6fc04a" providerId="ADAL" clId="{56C55289-CEB7-4796-A342-FC2DC204E228}" dt="2024-01-18T17:56:54.175" v="21" actId="2696"/>
          <pc:sldLayoutMkLst>
            <pc:docMk/>
            <pc:sldMasterMk cId="2120382524" sldId="2147483663"/>
            <pc:sldLayoutMk cId="2028449640" sldId="2147483706"/>
          </pc:sldLayoutMkLst>
        </pc:sldLayoutChg>
        <pc:sldLayoutChg chg="del">
          <pc:chgData name="Franziska Händschel" userId="e2149472-3187-4d00-b16a-a19eff6fc04a" providerId="ADAL" clId="{56C55289-CEB7-4796-A342-FC2DC204E228}" dt="2024-01-18T17:56:54.186" v="23" actId="2696"/>
          <pc:sldLayoutMkLst>
            <pc:docMk/>
            <pc:sldMasterMk cId="2120382524" sldId="2147483663"/>
            <pc:sldLayoutMk cId="3479312970" sldId="2147483707"/>
          </pc:sldLayoutMkLst>
        </pc:sldLayoutChg>
        <pc:sldLayoutChg chg="del">
          <pc:chgData name="Franziska Händschel" userId="e2149472-3187-4d00-b16a-a19eff6fc04a" providerId="ADAL" clId="{56C55289-CEB7-4796-A342-FC2DC204E228}" dt="2024-01-18T17:56:54.195" v="24" actId="2696"/>
          <pc:sldLayoutMkLst>
            <pc:docMk/>
            <pc:sldMasterMk cId="2120382524" sldId="2147483663"/>
            <pc:sldLayoutMk cId="2803257756" sldId="2147483708"/>
          </pc:sldLayoutMkLst>
        </pc:sldLayoutChg>
        <pc:sldLayoutChg chg="del">
          <pc:chgData name="Franziska Händschel" userId="e2149472-3187-4d00-b16a-a19eff6fc04a" providerId="ADAL" clId="{56C55289-CEB7-4796-A342-FC2DC204E228}" dt="2024-01-18T17:56:54.160" v="19" actId="2696"/>
          <pc:sldLayoutMkLst>
            <pc:docMk/>
            <pc:sldMasterMk cId="2120382524" sldId="2147483663"/>
            <pc:sldLayoutMk cId="1728599521" sldId="2147483709"/>
          </pc:sldLayoutMkLst>
        </pc:sldLayoutChg>
        <pc:sldLayoutChg chg="del">
          <pc:chgData name="Franziska Händschel" userId="e2149472-3187-4d00-b16a-a19eff6fc04a" providerId="ADAL" clId="{56C55289-CEB7-4796-A342-FC2DC204E228}" dt="2024-01-18T17:56:54.206" v="25" actId="2696"/>
          <pc:sldLayoutMkLst>
            <pc:docMk/>
            <pc:sldMasterMk cId="2120382524" sldId="2147483663"/>
            <pc:sldLayoutMk cId="1624603948" sldId="2147483711"/>
          </pc:sldLayoutMkLst>
        </pc:sldLayoutChg>
        <pc:sldLayoutChg chg="del">
          <pc:chgData name="Franziska Händschel" userId="e2149472-3187-4d00-b16a-a19eff6fc04a" providerId="ADAL" clId="{56C55289-CEB7-4796-A342-FC2DC204E228}" dt="2024-01-18T17:56:54.215" v="26" actId="2696"/>
          <pc:sldLayoutMkLst>
            <pc:docMk/>
            <pc:sldMasterMk cId="2120382524" sldId="2147483663"/>
            <pc:sldLayoutMk cId="2401825459" sldId="2147483712"/>
          </pc:sldLayoutMkLst>
        </pc:sldLayoutChg>
        <pc:sldLayoutChg chg="del">
          <pc:chgData name="Franziska Händschel" userId="e2149472-3187-4d00-b16a-a19eff6fc04a" providerId="ADAL" clId="{56C55289-CEB7-4796-A342-FC2DC204E228}" dt="2024-01-18T17:56:54.235" v="27" actId="2696"/>
          <pc:sldLayoutMkLst>
            <pc:docMk/>
            <pc:sldMasterMk cId="2120382524" sldId="2147483663"/>
            <pc:sldLayoutMk cId="1616493279" sldId="2147483713"/>
          </pc:sldLayoutMkLst>
        </pc:sldLayoutChg>
        <pc:sldLayoutChg chg="del">
          <pc:chgData name="Franziska Händschel" userId="e2149472-3187-4d00-b16a-a19eff6fc04a" providerId="ADAL" clId="{56C55289-CEB7-4796-A342-FC2DC204E228}" dt="2024-01-18T17:56:54.255" v="28" actId="2696"/>
          <pc:sldLayoutMkLst>
            <pc:docMk/>
            <pc:sldMasterMk cId="2120382524" sldId="2147483663"/>
            <pc:sldLayoutMk cId="1155625992" sldId="2147483714"/>
          </pc:sldLayoutMkLst>
        </pc:sldLayoutChg>
        <pc:sldLayoutChg chg="del">
          <pc:chgData name="Franziska Händschel" userId="e2149472-3187-4d00-b16a-a19eff6fc04a" providerId="ADAL" clId="{56C55289-CEB7-4796-A342-FC2DC204E228}" dt="2024-01-18T17:56:54.305" v="34" actId="2696"/>
          <pc:sldLayoutMkLst>
            <pc:docMk/>
            <pc:sldMasterMk cId="2120382524" sldId="2147483663"/>
            <pc:sldLayoutMk cId="3093232998" sldId="2147483716"/>
          </pc:sldLayoutMkLst>
        </pc:sldLayoutChg>
        <pc:sldLayoutChg chg="del">
          <pc:chgData name="Franziska Händschel" userId="e2149472-3187-4d00-b16a-a19eff6fc04a" providerId="ADAL" clId="{56C55289-CEB7-4796-A342-FC2DC204E228}" dt="2024-01-18T17:56:53.965" v="4" actId="2696"/>
          <pc:sldLayoutMkLst>
            <pc:docMk/>
            <pc:sldMasterMk cId="2120382524" sldId="2147483663"/>
            <pc:sldLayoutMk cId="1570556972" sldId="2147483718"/>
          </pc:sldLayoutMkLst>
        </pc:sldLayoutChg>
        <pc:sldLayoutChg chg="del">
          <pc:chgData name="Franziska Händschel" userId="e2149472-3187-4d00-b16a-a19eff6fc04a" providerId="ADAL" clId="{56C55289-CEB7-4796-A342-FC2DC204E228}" dt="2024-01-18T17:56:54.315" v="35" actId="2696"/>
          <pc:sldLayoutMkLst>
            <pc:docMk/>
            <pc:sldMasterMk cId="2120382524" sldId="2147483663"/>
            <pc:sldLayoutMk cId="1212160226" sldId="2147483720"/>
          </pc:sldLayoutMkLst>
        </pc:sldLayoutChg>
        <pc:sldLayoutChg chg="del">
          <pc:chgData name="Franziska Händschel" userId="e2149472-3187-4d00-b16a-a19eff6fc04a" providerId="ADAL" clId="{56C55289-CEB7-4796-A342-FC2DC204E228}" dt="2024-01-18T17:56:53.975" v="5" actId="2696"/>
          <pc:sldLayoutMkLst>
            <pc:docMk/>
            <pc:sldMasterMk cId="2120382524" sldId="2147483663"/>
            <pc:sldLayoutMk cId="440844970" sldId="2147483726"/>
          </pc:sldLayoutMkLst>
        </pc:sldLayoutChg>
        <pc:sldLayoutChg chg="del">
          <pc:chgData name="Franziska Händschel" userId="e2149472-3187-4d00-b16a-a19eff6fc04a" providerId="ADAL" clId="{56C55289-CEB7-4796-A342-FC2DC204E228}" dt="2024-01-18T17:56:53.985" v="6" actId="2696"/>
          <pc:sldLayoutMkLst>
            <pc:docMk/>
            <pc:sldMasterMk cId="2120382524" sldId="2147483663"/>
            <pc:sldLayoutMk cId="1744681559" sldId="2147483727"/>
          </pc:sldLayoutMkLst>
        </pc:sldLayoutChg>
        <pc:sldLayoutChg chg="del">
          <pc:chgData name="Franziska Händschel" userId="e2149472-3187-4d00-b16a-a19eff6fc04a" providerId="ADAL" clId="{56C55289-CEB7-4796-A342-FC2DC204E228}" dt="2024-01-18T17:56:54.005" v="8" actId="2696"/>
          <pc:sldLayoutMkLst>
            <pc:docMk/>
            <pc:sldMasterMk cId="2120382524" sldId="2147483663"/>
            <pc:sldLayoutMk cId="1571239921" sldId="2147483733"/>
          </pc:sldLayoutMkLst>
        </pc:sldLayoutChg>
        <pc:sldLayoutChg chg="del">
          <pc:chgData name="Franziska Händschel" userId="e2149472-3187-4d00-b16a-a19eff6fc04a" providerId="ADAL" clId="{56C55289-CEB7-4796-A342-FC2DC204E228}" dt="2024-01-18T17:56:54.065" v="9" actId="2696"/>
          <pc:sldLayoutMkLst>
            <pc:docMk/>
            <pc:sldMasterMk cId="2120382524" sldId="2147483663"/>
            <pc:sldLayoutMk cId="1519423194" sldId="2147483734"/>
          </pc:sldLayoutMkLst>
        </pc:sldLayoutChg>
        <pc:sldLayoutChg chg="del">
          <pc:chgData name="Franziska Händschel" userId="e2149472-3187-4d00-b16a-a19eff6fc04a" providerId="ADAL" clId="{56C55289-CEB7-4796-A342-FC2DC204E228}" dt="2024-01-18T17:56:54.075" v="10" actId="2696"/>
          <pc:sldLayoutMkLst>
            <pc:docMk/>
            <pc:sldMasterMk cId="2120382524" sldId="2147483663"/>
            <pc:sldLayoutMk cId="6948030" sldId="2147483735"/>
          </pc:sldLayoutMkLst>
        </pc:sldLayoutChg>
        <pc:sldLayoutChg chg="del">
          <pc:chgData name="Franziska Händschel" userId="e2149472-3187-4d00-b16a-a19eff6fc04a" providerId="ADAL" clId="{56C55289-CEB7-4796-A342-FC2DC204E228}" dt="2024-01-18T17:56:54.075" v="11" actId="2696"/>
          <pc:sldLayoutMkLst>
            <pc:docMk/>
            <pc:sldMasterMk cId="2120382524" sldId="2147483663"/>
            <pc:sldLayoutMk cId="317347228" sldId="2147483736"/>
          </pc:sldLayoutMkLst>
        </pc:sldLayoutChg>
        <pc:sldLayoutChg chg="del">
          <pc:chgData name="Franziska Händschel" userId="e2149472-3187-4d00-b16a-a19eff6fc04a" providerId="ADAL" clId="{56C55289-CEB7-4796-A342-FC2DC204E228}" dt="2024-01-18T17:56:54.087" v="12" actId="2696"/>
          <pc:sldLayoutMkLst>
            <pc:docMk/>
            <pc:sldMasterMk cId="2120382524" sldId="2147483663"/>
            <pc:sldLayoutMk cId="3527177014" sldId="2147483737"/>
          </pc:sldLayoutMkLst>
        </pc:sldLayoutChg>
        <pc:sldLayoutChg chg="del">
          <pc:chgData name="Franziska Händschel" userId="e2149472-3187-4d00-b16a-a19eff6fc04a" providerId="ADAL" clId="{56C55289-CEB7-4796-A342-FC2DC204E228}" dt="2024-01-18T17:56:54.100" v="13" actId="2696"/>
          <pc:sldLayoutMkLst>
            <pc:docMk/>
            <pc:sldMasterMk cId="2120382524" sldId="2147483663"/>
            <pc:sldLayoutMk cId="2188440833" sldId="2147483738"/>
          </pc:sldLayoutMkLst>
        </pc:sldLayoutChg>
        <pc:sldLayoutChg chg="del">
          <pc:chgData name="Franziska Händschel" userId="e2149472-3187-4d00-b16a-a19eff6fc04a" providerId="ADAL" clId="{56C55289-CEB7-4796-A342-FC2DC204E228}" dt="2024-01-18T17:56:54.105" v="14" actId="2696"/>
          <pc:sldLayoutMkLst>
            <pc:docMk/>
            <pc:sldMasterMk cId="2120382524" sldId="2147483663"/>
            <pc:sldLayoutMk cId="589622603" sldId="2147483739"/>
          </pc:sldLayoutMkLst>
        </pc:sldLayoutChg>
        <pc:sldLayoutChg chg="del">
          <pc:chgData name="Franziska Händschel" userId="e2149472-3187-4d00-b16a-a19eff6fc04a" providerId="ADAL" clId="{56C55289-CEB7-4796-A342-FC2DC204E228}" dt="2024-01-18T17:56:54.275" v="31" actId="2696"/>
          <pc:sldLayoutMkLst>
            <pc:docMk/>
            <pc:sldMasterMk cId="2120382524" sldId="2147483663"/>
            <pc:sldLayoutMk cId="4197407388" sldId="2147483741"/>
          </pc:sldLayoutMkLst>
        </pc:sldLayoutChg>
        <pc:sldLayoutChg chg="del">
          <pc:chgData name="Franziska Händschel" userId="e2149472-3187-4d00-b16a-a19eff6fc04a" providerId="ADAL" clId="{56C55289-CEB7-4796-A342-FC2DC204E228}" dt="2024-01-18T17:56:54.285" v="32" actId="2696"/>
          <pc:sldLayoutMkLst>
            <pc:docMk/>
            <pc:sldMasterMk cId="2120382524" sldId="2147483663"/>
            <pc:sldLayoutMk cId="1213293241" sldId="2147483742"/>
          </pc:sldLayoutMkLst>
        </pc:sldLayoutChg>
        <pc:sldLayoutChg chg="del">
          <pc:chgData name="Franziska Händschel" userId="e2149472-3187-4d00-b16a-a19eff6fc04a" providerId="ADAL" clId="{56C55289-CEB7-4796-A342-FC2DC204E228}" dt="2024-01-18T17:56:54.295" v="33" actId="2696"/>
          <pc:sldLayoutMkLst>
            <pc:docMk/>
            <pc:sldMasterMk cId="2120382524" sldId="2147483663"/>
            <pc:sldLayoutMk cId="1645099392" sldId="2147483743"/>
          </pc:sldLayoutMkLst>
        </pc:sldLayoutChg>
        <pc:sldLayoutChg chg="del">
          <pc:chgData name="Franziska Händschel" userId="e2149472-3187-4d00-b16a-a19eff6fc04a" providerId="ADAL" clId="{56C55289-CEB7-4796-A342-FC2DC204E228}" dt="2024-01-18T17:56:54.266" v="30" actId="2696"/>
          <pc:sldLayoutMkLst>
            <pc:docMk/>
            <pc:sldMasterMk cId="2120382524" sldId="2147483663"/>
            <pc:sldLayoutMk cId="15653534" sldId="2147483745"/>
          </pc:sldLayoutMkLst>
        </pc:sldLayoutChg>
        <pc:sldLayoutChg chg="del">
          <pc:chgData name="Franziska Händschel" userId="e2149472-3187-4d00-b16a-a19eff6fc04a" providerId="ADAL" clId="{56C55289-CEB7-4796-A342-FC2DC204E228}" dt="2024-01-18T17:56:53.956" v="3" actId="2696"/>
          <pc:sldLayoutMkLst>
            <pc:docMk/>
            <pc:sldMasterMk cId="2120382524" sldId="2147483663"/>
            <pc:sldLayoutMk cId="3118502932" sldId="2147483810"/>
          </pc:sldLayoutMkLst>
        </pc:sldLayoutChg>
        <pc:sldLayoutChg chg="del">
          <pc:chgData name="Franziska Händschel" userId="e2149472-3187-4d00-b16a-a19eff6fc04a" providerId="ADAL" clId="{56C55289-CEB7-4796-A342-FC2DC204E228}" dt="2024-01-18T17:56:54.122" v="15" actId="2696"/>
          <pc:sldLayoutMkLst>
            <pc:docMk/>
            <pc:sldMasterMk cId="2120382524" sldId="2147483663"/>
            <pc:sldLayoutMk cId="1731864602" sldId="2147483811"/>
          </pc:sldLayoutMkLst>
        </pc:sldLayoutChg>
        <pc:sldLayoutChg chg="del">
          <pc:chgData name="Franziska Händschel" userId="e2149472-3187-4d00-b16a-a19eff6fc04a" providerId="ADAL" clId="{56C55289-CEB7-4796-A342-FC2DC204E228}" dt="2024-01-18T17:56:54.125" v="16" actId="2696"/>
          <pc:sldLayoutMkLst>
            <pc:docMk/>
            <pc:sldMasterMk cId="2120382524" sldId="2147483663"/>
            <pc:sldLayoutMk cId="2016403574" sldId="2147483812"/>
          </pc:sldLayoutMkLst>
        </pc:sldLayoutChg>
        <pc:sldLayoutChg chg="del">
          <pc:chgData name="Franziska Händschel" userId="e2149472-3187-4d00-b16a-a19eff6fc04a" providerId="ADAL" clId="{56C55289-CEB7-4796-A342-FC2DC204E228}" dt="2024-01-18T17:56:54.140" v="17" actId="2696"/>
          <pc:sldLayoutMkLst>
            <pc:docMk/>
            <pc:sldMasterMk cId="2120382524" sldId="2147483663"/>
            <pc:sldLayoutMk cId="349492733" sldId="2147483813"/>
          </pc:sldLayoutMkLst>
        </pc:sldLayoutChg>
        <pc:sldLayoutChg chg="addSp delSp modSp mod">
          <pc:chgData name="Franziska Händschel" userId="e2149472-3187-4d00-b16a-a19eff6fc04a" providerId="ADAL" clId="{56C55289-CEB7-4796-A342-FC2DC204E228}" dt="2024-01-18T19:31:12.719" v="152" actId="1582"/>
          <pc:sldLayoutMkLst>
            <pc:docMk/>
            <pc:sldMasterMk cId="2120382524" sldId="2147483663"/>
            <pc:sldLayoutMk cId="2849300458" sldId="2147483814"/>
          </pc:sldLayoutMkLst>
          <pc:spChg chg="mod">
            <ac:chgData name="Franziska Händschel" userId="e2149472-3187-4d00-b16a-a19eff6fc04a" providerId="ADAL" clId="{56C55289-CEB7-4796-A342-FC2DC204E228}" dt="2024-01-18T19:22:58.229" v="54"/>
            <ac:spMkLst>
              <pc:docMk/>
              <pc:sldMasterMk cId="2120382524" sldId="2147483663"/>
              <pc:sldLayoutMk cId="2849300458" sldId="2147483814"/>
              <ac:spMk id="8" creationId="{7C5D1F52-6767-4B01-6D22-FACB2468EC76}"/>
            </ac:spMkLst>
          </pc:spChg>
          <pc:spChg chg="del">
            <ac:chgData name="Franziska Händschel" userId="e2149472-3187-4d00-b16a-a19eff6fc04a" providerId="ADAL" clId="{56C55289-CEB7-4796-A342-FC2DC204E228}" dt="2024-01-18T19:22:20.608" v="49" actId="478"/>
            <ac:spMkLst>
              <pc:docMk/>
              <pc:sldMasterMk cId="2120382524" sldId="2147483663"/>
              <pc:sldLayoutMk cId="2849300458" sldId="2147483814"/>
              <ac:spMk id="9" creationId="{4E1AF124-A5F4-924F-8E25-B0E6FA824FEB}"/>
            </ac:spMkLst>
          </pc:spChg>
          <pc:spChg chg="mod">
            <ac:chgData name="Franziska Händschel" userId="e2149472-3187-4d00-b16a-a19eff6fc04a" providerId="ADAL" clId="{56C55289-CEB7-4796-A342-FC2DC204E228}" dt="2024-01-18T19:23:27.805" v="107" actId="1076"/>
            <ac:spMkLst>
              <pc:docMk/>
              <pc:sldMasterMk cId="2120382524" sldId="2147483663"/>
              <pc:sldLayoutMk cId="2849300458" sldId="2147483814"/>
              <ac:spMk id="10" creationId="{D3554C67-B7ED-505A-A3DA-4859D58A1C4A}"/>
            </ac:spMkLst>
          </pc:spChg>
          <pc:spChg chg="add mod">
            <ac:chgData name="Franziska Händschel" userId="e2149472-3187-4d00-b16a-a19eff6fc04a" providerId="ADAL" clId="{56C55289-CEB7-4796-A342-FC2DC204E228}" dt="2024-01-18T19:23:24.448" v="106" actId="14100"/>
            <ac:spMkLst>
              <pc:docMk/>
              <pc:sldMasterMk cId="2120382524" sldId="2147483663"/>
              <pc:sldLayoutMk cId="2849300458" sldId="2147483814"/>
              <ac:spMk id="11" creationId="{0B43E2EC-BFEC-DCD6-51C5-4D6A6C136C4B}"/>
            </ac:spMkLst>
          </pc:spChg>
          <pc:spChg chg="add mod">
            <ac:chgData name="Franziska Händschel" userId="e2149472-3187-4d00-b16a-a19eff6fc04a" providerId="ADAL" clId="{56C55289-CEB7-4796-A342-FC2DC204E228}" dt="2024-01-18T19:23:47.086" v="134" actId="20577"/>
            <ac:spMkLst>
              <pc:docMk/>
              <pc:sldMasterMk cId="2120382524" sldId="2147483663"/>
              <pc:sldLayoutMk cId="2849300458" sldId="2147483814"/>
              <ac:spMk id="12" creationId="{FD690828-2EFD-5D2C-A678-B7BBF5AF8523}"/>
            </ac:spMkLst>
          </pc:spChg>
          <pc:picChg chg="add del mod">
            <ac:chgData name="Franziska Händschel" userId="e2149472-3187-4d00-b16a-a19eff6fc04a" providerId="ADAL" clId="{56C55289-CEB7-4796-A342-FC2DC204E228}" dt="2024-01-18T19:22:18.554" v="48" actId="21"/>
            <ac:picMkLst>
              <pc:docMk/>
              <pc:sldMasterMk cId="2120382524" sldId="2147483663"/>
              <pc:sldLayoutMk cId="2849300458" sldId="2147483814"/>
              <ac:picMk id="5" creationId="{C5CFBD16-1352-509A-B364-33ACCE8F9D1B}"/>
            </ac:picMkLst>
          </pc:picChg>
          <pc:picChg chg="add mod">
            <ac:chgData name="Franziska Händschel" userId="e2149472-3187-4d00-b16a-a19eff6fc04a" providerId="ADAL" clId="{56C55289-CEB7-4796-A342-FC2DC204E228}" dt="2024-01-18T19:22:33.845" v="52" actId="1582"/>
            <ac:picMkLst>
              <pc:docMk/>
              <pc:sldMasterMk cId="2120382524" sldId="2147483663"/>
              <pc:sldLayoutMk cId="2849300458" sldId="2147483814"/>
              <ac:picMk id="6" creationId="{D3A70782-B3C6-FCD9-40B7-D372B28101EE}"/>
            </ac:picMkLst>
          </pc:picChg>
          <pc:picChg chg="add mod">
            <ac:chgData name="Franziska Händschel" userId="e2149472-3187-4d00-b16a-a19eff6fc04a" providerId="ADAL" clId="{56C55289-CEB7-4796-A342-FC2DC204E228}" dt="2024-01-18T19:31:12.719" v="152" actId="1582"/>
            <ac:picMkLst>
              <pc:docMk/>
              <pc:sldMasterMk cId="2120382524" sldId="2147483663"/>
              <pc:sldLayoutMk cId="2849300458" sldId="2147483814"/>
              <ac:picMk id="13" creationId="{EFDB9D1F-0934-A925-A8C4-5EA7C64419B9}"/>
            </ac:picMkLst>
          </pc:picChg>
        </pc:sldLayoutChg>
        <pc:sldLayoutChg chg="del">
          <pc:chgData name="Franziska Händschel" userId="e2149472-3187-4d00-b16a-a19eff6fc04a" providerId="ADAL" clId="{56C55289-CEB7-4796-A342-FC2DC204E228}" dt="2024-01-18T17:56:54.266" v="29" actId="2696"/>
          <pc:sldLayoutMkLst>
            <pc:docMk/>
            <pc:sldMasterMk cId="2120382524" sldId="2147483663"/>
            <pc:sldLayoutMk cId="2302115033" sldId="214748381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9C0408-E563-4282-AA09-4DC6E176CA63}" type="datetimeFigureOut">
              <a:rPr lang="de-DE" smtClean="0"/>
              <a:t>22.04.2024</a:t>
            </a:fld>
            <a:endParaRPr lang="de-DE"/>
          </a:p>
        </p:txBody>
      </p:sp>
      <p:sp>
        <p:nvSpPr>
          <p:cNvPr id="4" name="Folienbildplatzhalt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4CCAE-46F2-4D4F-96D3-076690B5BFB8}" type="slidenum">
              <a:rPr lang="de-DE" smtClean="0"/>
              <a:t>‹Nr.›</a:t>
            </a:fld>
            <a:endParaRPr lang="de-DE"/>
          </a:p>
        </p:txBody>
      </p:sp>
    </p:spTree>
    <p:extLst>
      <p:ext uri="{BB962C8B-B14F-4D97-AF65-F5344CB8AC3E}">
        <p14:creationId xmlns:p14="http://schemas.microsoft.com/office/powerpoint/2010/main" val="2283298094"/>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6188" y="1143000"/>
            <a:ext cx="4365625"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FE4CCAE-46F2-4D4F-96D3-076690B5BFB8}" type="slidenum">
              <a:rPr lang="de-DE" smtClean="0"/>
              <a:t>6</a:t>
            </a:fld>
            <a:endParaRPr lang="de-DE"/>
          </a:p>
        </p:txBody>
      </p:sp>
    </p:spTree>
    <p:extLst>
      <p:ext uri="{BB962C8B-B14F-4D97-AF65-F5344CB8AC3E}">
        <p14:creationId xmlns:p14="http://schemas.microsoft.com/office/powerpoint/2010/main" val="2716906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6188" y="1143000"/>
            <a:ext cx="4365625"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FE4CCAE-46F2-4D4F-96D3-076690B5BFB8}" type="slidenum">
              <a:rPr lang="de-DE" smtClean="0"/>
              <a:t>7</a:t>
            </a:fld>
            <a:endParaRPr lang="de-DE"/>
          </a:p>
        </p:txBody>
      </p:sp>
    </p:spTree>
    <p:extLst>
      <p:ext uri="{BB962C8B-B14F-4D97-AF65-F5344CB8AC3E}">
        <p14:creationId xmlns:p14="http://schemas.microsoft.com/office/powerpoint/2010/main" val="3426946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6188" y="1143000"/>
            <a:ext cx="4365625"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FE4CCAE-46F2-4D4F-96D3-076690B5BFB8}" type="slidenum">
              <a:rPr lang="de-DE" smtClean="0"/>
              <a:t>18</a:t>
            </a:fld>
            <a:endParaRPr lang="de-DE"/>
          </a:p>
        </p:txBody>
      </p:sp>
    </p:spTree>
    <p:extLst>
      <p:ext uri="{BB962C8B-B14F-4D97-AF65-F5344CB8AC3E}">
        <p14:creationId xmlns:p14="http://schemas.microsoft.com/office/powerpoint/2010/main" val="3144743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6188" y="1143000"/>
            <a:ext cx="4365625"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FE4CCAE-46F2-4D4F-96D3-076690B5BFB8}" type="slidenum">
              <a:rPr lang="de-DE" smtClean="0"/>
              <a:t>19</a:t>
            </a:fld>
            <a:endParaRPr lang="de-DE"/>
          </a:p>
        </p:txBody>
      </p:sp>
    </p:spTree>
    <p:extLst>
      <p:ext uri="{BB962C8B-B14F-4D97-AF65-F5344CB8AC3E}">
        <p14:creationId xmlns:p14="http://schemas.microsoft.com/office/powerpoint/2010/main" val="2100388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6188" y="1143000"/>
            <a:ext cx="4365625"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FE4CCAE-46F2-4D4F-96D3-076690B5BFB8}" type="slidenum">
              <a:rPr lang="de-DE" smtClean="0"/>
              <a:t>20</a:t>
            </a:fld>
            <a:endParaRPr lang="de-DE"/>
          </a:p>
        </p:txBody>
      </p:sp>
    </p:spTree>
    <p:extLst>
      <p:ext uri="{BB962C8B-B14F-4D97-AF65-F5344CB8AC3E}">
        <p14:creationId xmlns:p14="http://schemas.microsoft.com/office/powerpoint/2010/main" val="9499255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5" Type="http://schemas.openxmlformats.org/officeDocument/2006/relationships/image" Target="../media/image29.png"/><Relationship Id="rId4" Type="http://schemas.openxmlformats.org/officeDocument/2006/relationships/image" Target="../media/image2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5" Type="http://schemas.openxmlformats.org/officeDocument/2006/relationships/image" Target="../media/image29.png"/><Relationship Id="rId4" Type="http://schemas.openxmlformats.org/officeDocument/2006/relationships/image" Target="../media/image28.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26.png"/><Relationship Id="rId5" Type="http://schemas.openxmlformats.org/officeDocument/2006/relationships/image" Target="../media/image29.png"/><Relationship Id="rId4" Type="http://schemas.openxmlformats.org/officeDocument/2006/relationships/image" Target="../media/image2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Master" Target="../slideMasters/slideMaster1.xml"/><Relationship Id="rId5" Type="http://schemas.openxmlformats.org/officeDocument/2006/relationships/image" Target="../media/image26.png"/><Relationship Id="rId4"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36.png"/><Relationship Id="rId5" Type="http://schemas.openxmlformats.org/officeDocument/2006/relationships/image" Target="../media/image26.png"/><Relationship Id="rId4" Type="http://schemas.openxmlformats.org/officeDocument/2006/relationships/image" Target="../media/image2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3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jpeg"/><Relationship Id="rId3" Type="http://schemas.openxmlformats.org/officeDocument/2006/relationships/image" Target="../media/image16.png"/><Relationship Id="rId7" Type="http://schemas.openxmlformats.org/officeDocument/2006/relationships/image" Target="../media/image18.jpeg"/><Relationship Id="rId12" Type="http://schemas.openxmlformats.org/officeDocument/2006/relationships/image" Target="../media/image22.jpe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7.jpeg"/><Relationship Id="rId11" Type="http://schemas.openxmlformats.org/officeDocument/2006/relationships/image" Target="../media/image21.jpeg"/><Relationship Id="rId5" Type="http://schemas.openxmlformats.org/officeDocument/2006/relationships/image" Target="../media/image11.svg"/><Relationship Id="rId10" Type="http://schemas.openxmlformats.org/officeDocument/2006/relationships/image" Target="../media/image20.jpeg"/><Relationship Id="rId4" Type="http://schemas.openxmlformats.org/officeDocument/2006/relationships/image" Target="../media/image10.png"/><Relationship Id="rId9" Type="http://schemas.microsoft.com/office/2007/relationships/hdphoto" Target="../media/hdphoto1.wdp"/><Relationship Id="rId14" Type="http://schemas.openxmlformats.org/officeDocument/2006/relationships/image" Target="../media/image24.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blatt | Klassenmaterial">
    <p:spTree>
      <p:nvGrpSpPr>
        <p:cNvPr id="1" name=""/>
        <p:cNvGrpSpPr/>
        <p:nvPr/>
      </p:nvGrpSpPr>
      <p:grpSpPr>
        <a:xfrm>
          <a:off x="0" y="0"/>
          <a:ext cx="0" cy="0"/>
          <a:chOff x="0" y="0"/>
          <a:chExt cx="0" cy="0"/>
        </a:xfrm>
      </p:grpSpPr>
      <p:pic>
        <p:nvPicPr>
          <p:cNvPr id="3" name="Google Shape;16;p111">
            <a:extLst>
              <a:ext uri="{FF2B5EF4-FFF2-40B4-BE49-F238E27FC236}">
                <a16:creationId xmlns:a16="http://schemas.microsoft.com/office/drawing/2014/main" id="{8E5AEDFB-B29F-16D9-A791-D78EFADB28A1}"/>
              </a:ext>
            </a:extLst>
          </p:cNvPr>
          <p:cNvPicPr preferRelativeResize="0"/>
          <p:nvPr userDrawn="1"/>
        </p:nvPicPr>
        <p:blipFill rotWithShape="1">
          <a:blip r:embed="rId2">
            <a:alphaModFix/>
          </a:blip>
          <a:srcRect r="15539"/>
          <a:stretch/>
        </p:blipFill>
        <p:spPr>
          <a:xfrm>
            <a:off x="0" y="1"/>
            <a:ext cx="10691814" cy="7559674"/>
          </a:xfrm>
          <a:prstGeom prst="rect">
            <a:avLst/>
          </a:prstGeom>
          <a:noFill/>
          <a:ln>
            <a:noFill/>
          </a:ln>
        </p:spPr>
      </p:pic>
      <p:grpSp>
        <p:nvGrpSpPr>
          <p:cNvPr id="5" name="Gruppieren 4">
            <a:extLst>
              <a:ext uri="{FF2B5EF4-FFF2-40B4-BE49-F238E27FC236}">
                <a16:creationId xmlns:a16="http://schemas.microsoft.com/office/drawing/2014/main" id="{2BAA9D63-67B0-79DA-3718-BEB986193C3F}"/>
              </a:ext>
            </a:extLst>
          </p:cNvPr>
          <p:cNvGrpSpPr/>
          <p:nvPr userDrawn="1"/>
        </p:nvGrpSpPr>
        <p:grpSpPr>
          <a:xfrm>
            <a:off x="7053580" y="0"/>
            <a:ext cx="3376246" cy="1899323"/>
            <a:chOff x="8412480" y="0"/>
            <a:chExt cx="3376246" cy="1899323"/>
          </a:xfrm>
        </p:grpSpPr>
        <p:sp>
          <p:nvSpPr>
            <p:cNvPr id="6" name="Google Shape;186;p2">
              <a:extLst>
                <a:ext uri="{FF2B5EF4-FFF2-40B4-BE49-F238E27FC236}">
                  <a16:creationId xmlns:a16="http://schemas.microsoft.com/office/drawing/2014/main" id="{9AB00991-70A2-2228-3C77-1A0F1F1E55F1}"/>
                </a:ext>
              </a:extLst>
            </p:cNvPr>
            <p:cNvSpPr/>
            <p:nvPr/>
          </p:nvSpPr>
          <p:spPr>
            <a:xfrm>
              <a:off x="8412480" y="499403"/>
              <a:ext cx="3376246" cy="879231"/>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Bahnschrift" panose="020B0502040204020203" pitchFamily="34" charset="0"/>
                <a:ea typeface="Calibri"/>
                <a:cs typeface="Calibri"/>
                <a:sym typeface="Calibri"/>
              </a:endParaRPr>
            </a:p>
          </p:txBody>
        </p:sp>
        <p:pic>
          <p:nvPicPr>
            <p:cNvPr id="7" name="Google Shape;187;p2">
              <a:extLst>
                <a:ext uri="{FF2B5EF4-FFF2-40B4-BE49-F238E27FC236}">
                  <a16:creationId xmlns:a16="http://schemas.microsoft.com/office/drawing/2014/main" id="{C661D7DE-A590-C824-FA4F-CBA3FD360CDC}"/>
                </a:ext>
              </a:extLst>
            </p:cNvPr>
            <p:cNvPicPr preferRelativeResize="0"/>
            <p:nvPr/>
          </p:nvPicPr>
          <p:blipFill rotWithShape="1">
            <a:blip r:embed="rId3">
              <a:alphaModFix/>
            </a:blip>
            <a:srcRect/>
            <a:stretch/>
          </p:blipFill>
          <p:spPr>
            <a:xfrm>
              <a:off x="8412480" y="0"/>
              <a:ext cx="3376246" cy="1899323"/>
            </a:xfrm>
            <a:prstGeom prst="rect">
              <a:avLst/>
            </a:prstGeom>
            <a:noFill/>
            <a:ln>
              <a:noFill/>
            </a:ln>
          </p:spPr>
        </p:pic>
      </p:grpSp>
      <p:grpSp>
        <p:nvGrpSpPr>
          <p:cNvPr id="15" name="Gruppieren 14">
            <a:extLst>
              <a:ext uri="{FF2B5EF4-FFF2-40B4-BE49-F238E27FC236}">
                <a16:creationId xmlns:a16="http://schemas.microsoft.com/office/drawing/2014/main" id="{500970D0-4486-758B-5659-74E0F2A92FC2}"/>
              </a:ext>
            </a:extLst>
          </p:cNvPr>
          <p:cNvGrpSpPr/>
          <p:nvPr userDrawn="1"/>
        </p:nvGrpSpPr>
        <p:grpSpPr>
          <a:xfrm>
            <a:off x="668216" y="2024322"/>
            <a:ext cx="9148884" cy="1899759"/>
            <a:chOff x="668216" y="3730010"/>
            <a:chExt cx="11251716" cy="2336410"/>
          </a:xfrm>
        </p:grpSpPr>
        <p:sp>
          <p:nvSpPr>
            <p:cNvPr id="10" name="Google Shape;183;p2">
              <a:extLst>
                <a:ext uri="{FF2B5EF4-FFF2-40B4-BE49-F238E27FC236}">
                  <a16:creationId xmlns:a16="http://schemas.microsoft.com/office/drawing/2014/main" id="{4ABADE99-6DAF-96A1-68D1-BA98A25093B2}"/>
                </a:ext>
              </a:extLst>
            </p:cNvPr>
            <p:cNvSpPr txBox="1"/>
            <p:nvPr userDrawn="1"/>
          </p:nvSpPr>
          <p:spPr>
            <a:xfrm>
              <a:off x="3297417" y="4003373"/>
              <a:ext cx="6748874" cy="1003641"/>
            </a:xfrm>
            <a:prstGeom prst="rect">
              <a:avLst/>
            </a:prstGeom>
            <a:noFill/>
            <a:ln>
              <a:noFill/>
            </a:ln>
            <a:effectLst>
              <a:outerShdw blurRad="292100" dist="38100" dir="2700000" algn="tl" rotWithShape="0">
                <a:srgbClr val="000000">
                  <a:alpha val="21960"/>
                </a:srgbClr>
              </a:outerShdw>
            </a:effectLst>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6000"/>
                <a:buFont typeface="Arial"/>
                <a:buNone/>
              </a:pPr>
              <a:r>
                <a:rPr lang="de-DE" sz="4800" b="1">
                  <a:solidFill>
                    <a:schemeClr val="lt1"/>
                  </a:solidFill>
                  <a:latin typeface="Bahnschrift" panose="020B0502040204020203" pitchFamily="34" charset="0"/>
                  <a:sym typeface="Arial"/>
                </a:rPr>
                <a:t>Deep Dive</a:t>
              </a:r>
              <a:endParaRPr sz="1400">
                <a:latin typeface="Bahnschrift" panose="020B0502040204020203" pitchFamily="34" charset="0"/>
              </a:endParaRPr>
            </a:p>
          </p:txBody>
        </p:sp>
        <p:sp>
          <p:nvSpPr>
            <p:cNvPr id="11" name="Google Shape;184;p2">
              <a:extLst>
                <a:ext uri="{FF2B5EF4-FFF2-40B4-BE49-F238E27FC236}">
                  <a16:creationId xmlns:a16="http://schemas.microsoft.com/office/drawing/2014/main" id="{138FB444-A6F0-0336-96B5-916BBEB44F4F}"/>
                </a:ext>
              </a:extLst>
            </p:cNvPr>
            <p:cNvSpPr txBox="1"/>
            <p:nvPr userDrawn="1"/>
          </p:nvSpPr>
          <p:spPr>
            <a:xfrm>
              <a:off x="3297417" y="4694568"/>
              <a:ext cx="8622515" cy="1003641"/>
            </a:xfrm>
            <a:prstGeom prst="rect">
              <a:avLst/>
            </a:prstGeom>
            <a:noFill/>
            <a:ln>
              <a:noFill/>
            </a:ln>
            <a:effectLst>
              <a:outerShdw blurRad="292100" dist="38100" dir="2700000" algn="tl" rotWithShape="0">
                <a:srgbClr val="000000">
                  <a:alpha val="21960"/>
                </a:srgbClr>
              </a:outerShdw>
            </a:effectLst>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8800"/>
                <a:buFont typeface="Arial"/>
                <a:buNone/>
              </a:pPr>
              <a:r>
                <a:rPr lang="de-DE" sz="7200" b="1">
                  <a:solidFill>
                    <a:schemeClr val="lt1"/>
                  </a:solidFill>
                  <a:latin typeface="Bahnschrift" panose="020B0502040204020203" pitchFamily="34" charset="0"/>
                  <a:sym typeface="Arial"/>
                </a:rPr>
                <a:t>Finanzen</a:t>
              </a:r>
              <a:endParaRPr sz="1400">
                <a:latin typeface="Bahnschrift" panose="020B0502040204020203" pitchFamily="34" charset="0"/>
              </a:endParaRPr>
            </a:p>
          </p:txBody>
        </p:sp>
        <p:sp>
          <p:nvSpPr>
            <p:cNvPr id="12" name="Google Shape;185;p2">
              <a:extLst>
                <a:ext uri="{FF2B5EF4-FFF2-40B4-BE49-F238E27FC236}">
                  <a16:creationId xmlns:a16="http://schemas.microsoft.com/office/drawing/2014/main" id="{2B33B139-43A5-347F-D31D-C28D36869643}"/>
                </a:ext>
              </a:extLst>
            </p:cNvPr>
            <p:cNvSpPr/>
            <p:nvPr userDrawn="1"/>
          </p:nvSpPr>
          <p:spPr>
            <a:xfrm>
              <a:off x="668216" y="3730010"/>
              <a:ext cx="2336410" cy="2336410"/>
            </a:xfrm>
            <a:prstGeom prst="ellipse">
              <a:avLst/>
            </a:prstGeom>
            <a:solidFill>
              <a:schemeClr val="l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Bahnschrift" panose="020B0502040204020203" pitchFamily="34" charset="0"/>
                <a:ea typeface="Calibri"/>
                <a:cs typeface="Calibri"/>
                <a:sym typeface="Calibri"/>
              </a:endParaRPr>
            </a:p>
          </p:txBody>
        </p:sp>
        <p:pic>
          <p:nvPicPr>
            <p:cNvPr id="13" name="Google Shape;188;p2">
              <a:extLst>
                <a:ext uri="{FF2B5EF4-FFF2-40B4-BE49-F238E27FC236}">
                  <a16:creationId xmlns:a16="http://schemas.microsoft.com/office/drawing/2014/main" id="{2E996498-EF35-C397-43FA-C59DEA955CF8}"/>
                </a:ext>
              </a:extLst>
            </p:cNvPr>
            <p:cNvPicPr preferRelativeResize="0"/>
            <p:nvPr userDrawn="1"/>
          </p:nvPicPr>
          <p:blipFill rotWithShape="1">
            <a:blip r:embed="rId4">
              <a:alphaModFix/>
            </a:blip>
            <a:srcRect/>
            <a:stretch/>
          </p:blipFill>
          <p:spPr>
            <a:xfrm>
              <a:off x="1036426" y="4318000"/>
              <a:ext cx="1664629" cy="1055106"/>
            </a:xfrm>
            <a:prstGeom prst="rect">
              <a:avLst/>
            </a:prstGeom>
            <a:noFill/>
            <a:ln>
              <a:noFill/>
            </a:ln>
          </p:spPr>
        </p:pic>
      </p:grpSp>
      <p:sp>
        <p:nvSpPr>
          <p:cNvPr id="14" name="Freihandform: Form 13">
            <a:extLst>
              <a:ext uri="{FF2B5EF4-FFF2-40B4-BE49-F238E27FC236}">
                <a16:creationId xmlns:a16="http://schemas.microsoft.com/office/drawing/2014/main" id="{F2B1C175-34DA-44DC-D2E9-7BB698559257}"/>
              </a:ext>
            </a:extLst>
          </p:cNvPr>
          <p:cNvSpPr/>
          <p:nvPr userDrawn="1"/>
        </p:nvSpPr>
        <p:spPr>
          <a:xfrm>
            <a:off x="6183334" y="3924082"/>
            <a:ext cx="4508480" cy="3635594"/>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Inter" panose="020B0502030000000004" pitchFamily="34" charset="0"/>
              <a:ea typeface="Inter" panose="020B0502030000000004" pitchFamily="34" charset="0"/>
              <a:cs typeface="Inter" panose="020B0502030000000004" pitchFamily="34" charset="0"/>
            </a:endParaRPr>
          </a:p>
        </p:txBody>
      </p:sp>
      <p:pic>
        <p:nvPicPr>
          <p:cNvPr id="9" name="Grafik 8">
            <a:extLst>
              <a:ext uri="{FF2B5EF4-FFF2-40B4-BE49-F238E27FC236}">
                <a16:creationId xmlns:a16="http://schemas.microsoft.com/office/drawing/2014/main" id="{7604F997-5687-8FF6-3F7B-2A73835C4155}"/>
              </a:ext>
            </a:extLst>
          </p:cNvPr>
          <p:cNvPicPr>
            <a:picLocks noChangeAspect="1"/>
          </p:cNvPicPr>
          <p:nvPr userDrawn="1"/>
        </p:nvPicPr>
        <p:blipFill>
          <a:blip r:embed="rId5"/>
          <a:stretch>
            <a:fillRect/>
          </a:stretch>
        </p:blipFill>
        <p:spPr>
          <a:xfrm>
            <a:off x="7053580" y="6063616"/>
            <a:ext cx="3376246" cy="486832"/>
          </a:xfrm>
          <a:prstGeom prst="rect">
            <a:avLst/>
          </a:prstGeom>
        </p:spPr>
      </p:pic>
      <p:sp>
        <p:nvSpPr>
          <p:cNvPr id="16" name="Google Shape;183;p2">
            <a:extLst>
              <a:ext uri="{FF2B5EF4-FFF2-40B4-BE49-F238E27FC236}">
                <a16:creationId xmlns:a16="http://schemas.microsoft.com/office/drawing/2014/main" id="{10E22ECC-9A04-DE32-5766-0DCF255EAEDD}"/>
              </a:ext>
            </a:extLst>
          </p:cNvPr>
          <p:cNvSpPr txBox="1"/>
          <p:nvPr userDrawn="1"/>
        </p:nvSpPr>
        <p:spPr>
          <a:xfrm>
            <a:off x="7167042" y="5403466"/>
            <a:ext cx="3149321" cy="510451"/>
          </a:xfrm>
          <a:prstGeom prst="rect">
            <a:avLst/>
          </a:prstGeom>
          <a:noFill/>
          <a:ln>
            <a:noFill/>
          </a:ln>
          <a:effectLst/>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6000"/>
              <a:buFont typeface="Arial"/>
              <a:buNone/>
            </a:pPr>
            <a:r>
              <a:rPr lang="de-DE" sz="2000" b="1">
                <a:solidFill>
                  <a:schemeClr val="tx1"/>
                </a:solidFill>
                <a:effectLst/>
                <a:latin typeface="Bahnschrift" panose="020B0502040204020203" pitchFamily="34" charset="0"/>
                <a:cs typeface="helvetica" panose="020B0604020202020204" pitchFamily="34" charset="0"/>
                <a:sym typeface="Arial"/>
              </a:rPr>
              <a:t>In Zusammenarbeit mit</a:t>
            </a:r>
            <a:endParaRPr sz="2000">
              <a:solidFill>
                <a:schemeClr val="tx1"/>
              </a:solidFill>
              <a:effectLst/>
              <a:latin typeface="Bahnschrift" panose="020B0502040204020203" pitchFamily="34" charset="0"/>
              <a:cs typeface="helvetica" panose="020B0604020202020204" pitchFamily="34" charset="0"/>
            </a:endParaRPr>
          </a:p>
        </p:txBody>
      </p:sp>
      <p:sp>
        <p:nvSpPr>
          <p:cNvPr id="27" name="Rechteck: abgerundete Ecken 26">
            <a:extLst>
              <a:ext uri="{FF2B5EF4-FFF2-40B4-BE49-F238E27FC236}">
                <a16:creationId xmlns:a16="http://schemas.microsoft.com/office/drawing/2014/main" id="{78AADB32-82ED-6B31-B0A7-114CB20FE87B}"/>
              </a:ext>
            </a:extLst>
          </p:cNvPr>
          <p:cNvSpPr/>
          <p:nvPr userDrawn="1"/>
        </p:nvSpPr>
        <p:spPr>
          <a:xfrm>
            <a:off x="668216" y="4402182"/>
            <a:ext cx="3394841" cy="1093929"/>
          </a:xfrm>
          <a:prstGeom prst="roundRect">
            <a:avLst>
              <a:gd name="adj" fmla="val 50000"/>
            </a:avLst>
          </a:prstGeom>
          <a:solidFill>
            <a:srgbClr val="8FD0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a:latin typeface="Bahnschrift" panose="020B0502040204020203" pitchFamily="34" charset="0"/>
              </a:rPr>
              <a:t>Klassenmaterial</a:t>
            </a:r>
          </a:p>
        </p:txBody>
      </p:sp>
      <p:pic>
        <p:nvPicPr>
          <p:cNvPr id="8" name="Grafik 7">
            <a:extLst>
              <a:ext uri="{FF2B5EF4-FFF2-40B4-BE49-F238E27FC236}">
                <a16:creationId xmlns:a16="http://schemas.microsoft.com/office/drawing/2014/main" id="{FD0A20D1-1C02-68B4-8A9A-BA2AC4C80073}"/>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20293" y="4980419"/>
            <a:ext cx="1685925" cy="2609850"/>
          </a:xfrm>
          <a:prstGeom prst="rect">
            <a:avLst/>
          </a:prstGeom>
        </p:spPr>
      </p:pic>
    </p:spTree>
    <p:extLst>
      <p:ext uri="{BB962C8B-B14F-4D97-AF65-F5344CB8AC3E}">
        <p14:creationId xmlns:p14="http://schemas.microsoft.com/office/powerpoint/2010/main" val="284155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2 3/3">
    <p:spTree>
      <p:nvGrpSpPr>
        <p:cNvPr id="1" name=""/>
        <p:cNvGrpSpPr/>
        <p:nvPr/>
      </p:nvGrpSpPr>
      <p:grpSpPr>
        <a:xfrm>
          <a:off x="0" y="0"/>
          <a:ext cx="0" cy="0"/>
          <a:chOff x="0" y="0"/>
          <a:chExt cx="0" cy="0"/>
        </a:xfrm>
      </p:grpSpPr>
      <p:sp>
        <p:nvSpPr>
          <p:cNvPr id="5" name="Freihandform: Form 4">
            <a:extLst>
              <a:ext uri="{FF2B5EF4-FFF2-40B4-BE49-F238E27FC236}">
                <a16:creationId xmlns:a16="http://schemas.microsoft.com/office/drawing/2014/main" id="{8845DD77-C8A3-D11B-5338-89CC1C193892}"/>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FF99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2" name="Rechteck: abgerundete Ecken 1">
            <a:extLst>
              <a:ext uri="{FF2B5EF4-FFF2-40B4-BE49-F238E27FC236}">
                <a16:creationId xmlns:a16="http://schemas.microsoft.com/office/drawing/2014/main" id="{6D077131-DA43-88A9-A8BB-F449CF133634}"/>
              </a:ext>
            </a:extLst>
          </p:cNvPr>
          <p:cNvSpPr>
            <a:spLocks/>
          </p:cNvSpPr>
          <p:nvPr userDrawn="1"/>
        </p:nvSpPr>
        <p:spPr>
          <a:xfrm>
            <a:off x="583614" y="1876927"/>
            <a:ext cx="9524585" cy="523781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400" b="1" dirty="0">
                <a:solidFill>
                  <a:schemeClr val="tx1"/>
                </a:solidFill>
                <a:latin typeface="Bahnschrift" panose="020B0502040204020203" pitchFamily="34" charset="0"/>
                <a:cs typeface="Helvetica" panose="020B0604020202020204" pitchFamily="34" charset="0"/>
              </a:rPr>
              <a:t>Das kostet’s</a:t>
            </a:r>
          </a:p>
          <a:p>
            <a:endParaRPr lang="de-DE" sz="1400" b="0" dirty="0">
              <a:solidFill>
                <a:schemeClr val="tx1"/>
              </a:solidFill>
              <a:latin typeface="Bahnschrift" panose="020B0502040204020203" pitchFamily="34" charset="0"/>
              <a:cs typeface="Helvetica" panose="020B0604020202020204" pitchFamily="34" charset="0"/>
            </a:endParaRPr>
          </a:p>
          <a:p>
            <a:r>
              <a:rPr lang="de-DE" sz="1400" b="0" dirty="0">
                <a:solidFill>
                  <a:schemeClr val="tx1"/>
                </a:solidFill>
                <a:latin typeface="Bahnschrift" panose="020B0502040204020203" pitchFamily="34" charset="0"/>
                <a:cs typeface="Helvetica" panose="020B0604020202020204" pitchFamily="34" charset="0"/>
              </a:rPr>
              <a:t>„Auf Rechnung zu bezahlen, ist für Dich kostenlos. Wartest Du aber zu lang und lässt die Rechnungsfrist verstreichen, wird es schwieriger. Der Anbieter wird Dir zunächst eine Mahnung schicken. Wenn Du darauf nicht reagierst, kann er ein Inkassounternehmen einschalten. Dann wird es schnell teuer. […] </a:t>
            </a:r>
          </a:p>
          <a:p>
            <a:endParaRPr lang="de-DE" sz="1400" b="0" dirty="0">
              <a:solidFill>
                <a:schemeClr val="tx1"/>
              </a:solidFill>
              <a:latin typeface="Bahnschrift" panose="020B0502040204020203" pitchFamily="34" charset="0"/>
              <a:cs typeface="Helvetica" panose="020B0604020202020204" pitchFamily="34" charset="0"/>
            </a:endParaRPr>
          </a:p>
          <a:p>
            <a:r>
              <a:rPr lang="de-DE" sz="1400" b="0" dirty="0">
                <a:solidFill>
                  <a:schemeClr val="tx1"/>
                </a:solidFill>
                <a:latin typeface="Bahnschrift" panose="020B0502040204020203" pitchFamily="34" charset="0"/>
                <a:cs typeface="Helvetica" panose="020B0604020202020204" pitchFamily="34" charset="0"/>
              </a:rPr>
              <a:t>Auch der Ratenkauf ist eine Möglichkeit, um ,Buy </a:t>
            </a:r>
            <a:r>
              <a:rPr lang="de-DE" sz="1400" b="0" dirty="0" err="1">
                <a:solidFill>
                  <a:schemeClr val="tx1"/>
                </a:solidFill>
                <a:latin typeface="Bahnschrift" panose="020B0502040204020203" pitchFamily="34" charset="0"/>
                <a:cs typeface="Helvetica" panose="020B0604020202020204" pitchFamily="34" charset="0"/>
              </a:rPr>
              <a:t>now</a:t>
            </a:r>
            <a:r>
              <a:rPr lang="de-DE" sz="1400" b="0" dirty="0">
                <a:solidFill>
                  <a:schemeClr val="tx1"/>
                </a:solidFill>
                <a:latin typeface="Bahnschrift" panose="020B0502040204020203" pitchFamily="34" charset="0"/>
                <a:cs typeface="Helvetica" panose="020B0604020202020204" pitchFamily="34" charset="0"/>
              </a:rPr>
              <a:t>, </a:t>
            </a:r>
            <a:r>
              <a:rPr lang="de-DE" sz="1400" b="0" dirty="0" err="1">
                <a:solidFill>
                  <a:schemeClr val="tx1"/>
                </a:solidFill>
                <a:latin typeface="Bahnschrift" panose="020B0502040204020203" pitchFamily="34" charset="0"/>
                <a:cs typeface="Helvetica" panose="020B0604020202020204" pitchFamily="34" charset="0"/>
              </a:rPr>
              <a:t>pay</a:t>
            </a:r>
            <a:r>
              <a:rPr lang="de-DE" sz="1400" b="0" dirty="0">
                <a:solidFill>
                  <a:schemeClr val="tx1"/>
                </a:solidFill>
                <a:latin typeface="Bahnschrift" panose="020B0502040204020203" pitchFamily="34" charset="0"/>
                <a:cs typeface="Helvetica" panose="020B0604020202020204" pitchFamily="34" charset="0"/>
              </a:rPr>
              <a:t> </a:t>
            </a:r>
            <a:r>
              <a:rPr lang="de-DE" sz="1400" b="0" dirty="0" err="1">
                <a:solidFill>
                  <a:schemeClr val="tx1"/>
                </a:solidFill>
                <a:latin typeface="Bahnschrift" panose="020B0502040204020203" pitchFamily="34" charset="0"/>
                <a:cs typeface="Helvetica" panose="020B0604020202020204" pitchFamily="34" charset="0"/>
              </a:rPr>
              <a:t>later</a:t>
            </a:r>
            <a:r>
              <a:rPr lang="de-DE" sz="1400" b="0" dirty="0">
                <a:solidFill>
                  <a:schemeClr val="tx1"/>
                </a:solidFill>
                <a:latin typeface="Bahnschrift" panose="020B0502040204020203" pitchFamily="34" charset="0"/>
                <a:cs typeface="Helvetica" panose="020B0604020202020204" pitchFamily="34" charset="0"/>
              </a:rPr>
              <a:t>‘ zu nutzen. Die Ware wird geliefert oder Du nimmst sie direkt im Laden mit und Du zahlst sie nach und nach ab. Dabei fallen oft Zinsen an. Wie hoch diese sind, hängt vom jeweiligen Anbieter ab.“</a:t>
            </a:r>
          </a:p>
          <a:p>
            <a:r>
              <a:rPr lang="de-DE" sz="1400" b="0" dirty="0">
                <a:solidFill>
                  <a:schemeClr val="tx1"/>
                </a:solidFill>
                <a:latin typeface="Bahnschrift" panose="020B0502040204020203" pitchFamily="34" charset="0"/>
                <a:cs typeface="Helvetica" panose="020B0604020202020204" pitchFamily="34" charset="0"/>
              </a:rPr>
              <a:t> </a:t>
            </a:r>
          </a:p>
          <a:p>
            <a:r>
              <a:rPr lang="de-DE" sz="1400" b="1" dirty="0">
                <a:solidFill>
                  <a:schemeClr val="tx1"/>
                </a:solidFill>
                <a:latin typeface="Bahnschrift" panose="020B0502040204020203" pitchFamily="34" charset="0"/>
                <a:cs typeface="Helvetica" panose="020B0604020202020204" pitchFamily="34" charset="0"/>
              </a:rPr>
              <a:t>Das solltest Du beachten</a:t>
            </a:r>
          </a:p>
          <a:p>
            <a:endParaRPr lang="de-DE" sz="1400" b="0" dirty="0">
              <a:solidFill>
                <a:schemeClr val="tx1"/>
              </a:solidFill>
              <a:latin typeface="Bahnschrift" panose="020B0502040204020203" pitchFamily="34" charset="0"/>
              <a:cs typeface="Helvetica" panose="020B0604020202020204" pitchFamily="34" charset="0"/>
            </a:endParaRPr>
          </a:p>
          <a:p>
            <a:r>
              <a:rPr lang="de-DE" sz="1400" b="0" dirty="0">
                <a:solidFill>
                  <a:schemeClr val="tx1"/>
                </a:solidFill>
                <a:latin typeface="Bahnschrift" panose="020B0502040204020203" pitchFamily="34" charset="0"/>
                <a:cs typeface="Helvetica" panose="020B0604020202020204" pitchFamily="34" charset="0"/>
              </a:rPr>
              <a:t>„Du solltest […] nicht zu viele Dinge bei unterschiedlichen Anbietern auf Rechnung kaufen. Das wird schnell unübersichtlich und Du vergisst womöglich, wann welche Zahlung fällig ist. Oder Du verlierst ganz den Überblick und bemerkst gar nicht, dass Du zu viel ausgibst und die ganzen Einkäufe gar nicht bezahlen kannst. Eine Excel-Liste oder Notizen im Kalender können Dir helfen, sollten aber kein Grund sein, zahlreiche offene Rechnungen zu haben. </a:t>
            </a:r>
          </a:p>
          <a:p>
            <a:endParaRPr lang="de-DE" sz="1400" b="0" dirty="0">
              <a:solidFill>
                <a:schemeClr val="tx1"/>
              </a:solidFill>
              <a:latin typeface="Bahnschrift" panose="020B0502040204020203" pitchFamily="34" charset="0"/>
              <a:cs typeface="Helvetica" panose="020B0604020202020204" pitchFamily="34" charset="0"/>
            </a:endParaRPr>
          </a:p>
          <a:p>
            <a:r>
              <a:rPr lang="de-DE" sz="1400" b="0" dirty="0">
                <a:solidFill>
                  <a:schemeClr val="tx1"/>
                </a:solidFill>
                <a:latin typeface="Bahnschrift" panose="020B0502040204020203" pitchFamily="34" charset="0"/>
                <a:cs typeface="Helvetica" panose="020B0604020202020204" pitchFamily="34" charset="0"/>
              </a:rPr>
              <a:t>Wir raten davon ab, Konsumgüter wie Spielkonsolen, Kleidung oder einen Fernseher über einen verzinsten Ratenkauf zu finanzieren. Du verschuldest Dich für Dinge, die Du nicht unbedingt brauchst. Größere Geschäfte machen viel Reklame, die Dir Ratenkäufe schmackhaft machen soll.“</a:t>
            </a:r>
          </a:p>
          <a:p>
            <a:endParaRPr lang="de-DE" sz="1400" b="0" dirty="0">
              <a:solidFill>
                <a:schemeClr val="tx1"/>
              </a:solidFill>
              <a:latin typeface="Bahnschrift" panose="020B0502040204020203" pitchFamily="34" charset="0"/>
              <a:cs typeface="Helvetica" panose="020B0604020202020204" pitchFamily="34" charset="0"/>
            </a:endParaRPr>
          </a:p>
          <a:p>
            <a:r>
              <a:rPr lang="de-DE" sz="1400" b="0" i="1" dirty="0">
                <a:solidFill>
                  <a:schemeClr val="tx1"/>
                </a:solidFill>
                <a:latin typeface="Bahnschrift" panose="020B0502040204020203" pitchFamily="34" charset="0"/>
                <a:cs typeface="Helvetica" panose="020B0604020202020204" pitchFamily="34" charset="0"/>
              </a:rPr>
              <a:t>Die zitierten Textabschnitte stammen aus dem Finanztip-Beitrag „Buy </a:t>
            </a:r>
            <a:r>
              <a:rPr lang="de-DE" sz="1400" b="0" i="1" dirty="0" err="1">
                <a:solidFill>
                  <a:schemeClr val="tx1"/>
                </a:solidFill>
                <a:latin typeface="Bahnschrift" panose="020B0502040204020203" pitchFamily="34" charset="0"/>
                <a:cs typeface="Helvetica" panose="020B0604020202020204" pitchFamily="34" charset="0"/>
              </a:rPr>
              <a:t>Now</a:t>
            </a:r>
            <a:r>
              <a:rPr lang="de-DE" sz="1400" b="0" i="1" dirty="0">
                <a:solidFill>
                  <a:schemeClr val="tx1"/>
                </a:solidFill>
                <a:latin typeface="Bahnschrift" panose="020B0502040204020203" pitchFamily="34" charset="0"/>
                <a:cs typeface="Helvetica" panose="020B0604020202020204" pitchFamily="34" charset="0"/>
              </a:rPr>
              <a:t>, Pay </a:t>
            </a:r>
            <a:r>
              <a:rPr lang="de-DE" sz="1400" b="0" i="1" dirty="0" err="1">
                <a:solidFill>
                  <a:schemeClr val="tx1"/>
                </a:solidFill>
                <a:latin typeface="Bahnschrift" panose="020B0502040204020203" pitchFamily="34" charset="0"/>
                <a:cs typeface="Helvetica" panose="020B0604020202020204" pitchFamily="34" charset="0"/>
              </a:rPr>
              <a:t>Later</a:t>
            </a:r>
            <a:r>
              <a:rPr lang="de-DE" sz="1400" b="0" i="1" dirty="0">
                <a:solidFill>
                  <a:schemeClr val="tx1"/>
                </a:solidFill>
                <a:latin typeface="Bahnschrift" panose="020B0502040204020203" pitchFamily="34" charset="0"/>
                <a:cs typeface="Helvetica" panose="020B0604020202020204" pitchFamily="34" charset="0"/>
              </a:rPr>
              <a:t>: So bezahlst Du per Rechnung oder Raten“, abgerufen am 11.12.2023. </a:t>
            </a:r>
            <a:r>
              <a:rPr lang="de-DE" sz="1400" b="0" i="0" dirty="0">
                <a:solidFill>
                  <a:schemeClr val="tx1"/>
                </a:solidFill>
                <a:latin typeface="Bahnschrift" panose="020B0502040204020203" pitchFamily="34" charset="0"/>
                <a:cs typeface="Helvetica" panose="020B0604020202020204" pitchFamily="34" charset="0"/>
              </a:rPr>
              <a:t>[https://www.finanztip.de/online-banking/buy-now-pay-later/]</a:t>
            </a:r>
          </a:p>
          <a:p>
            <a:endParaRPr lang="de-DE" sz="1400" b="0" i="1" dirty="0">
              <a:solidFill>
                <a:schemeClr val="tx1"/>
              </a:solidFill>
              <a:latin typeface="Bahnschrift" panose="020B0502040204020203" pitchFamily="34" charset="0"/>
              <a:cs typeface="Helvetica" panose="020B0604020202020204" pitchFamily="34" charset="0"/>
            </a:endParaRPr>
          </a:p>
        </p:txBody>
      </p:sp>
      <p:sp>
        <p:nvSpPr>
          <p:cNvPr id="4" name="Google Shape;389;p14">
            <a:extLst>
              <a:ext uri="{FF2B5EF4-FFF2-40B4-BE49-F238E27FC236}">
                <a16:creationId xmlns:a16="http://schemas.microsoft.com/office/drawing/2014/main" id="{A1A34CF0-E905-964A-C2AB-314F4EAB7042}"/>
              </a:ext>
            </a:extLst>
          </p:cNvPr>
          <p:cNvSpPr/>
          <p:nvPr userDrawn="1"/>
        </p:nvSpPr>
        <p:spPr>
          <a:xfrm>
            <a:off x="-758886" y="990776"/>
            <a:ext cx="8654379"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srgbClr val="262626"/>
                </a:solidFill>
                <a:effectLst/>
                <a:uLnTx/>
                <a:uFillTx/>
                <a:latin typeface="Bahnschrift" panose="020B0502040204020203" pitchFamily="34" charset="0"/>
                <a:sym typeface="Arial"/>
              </a:rPr>
              <a:t>Schuldenfalle 1: </a:t>
            </a:r>
            <a:r>
              <a:rPr lang="de-DE" sz="2800" b="1" dirty="0">
                <a:solidFill>
                  <a:srgbClr val="91D14C"/>
                </a:solidFill>
                <a:latin typeface="Bahnschrift" panose="020B0502040204020203" pitchFamily="34" charset="0"/>
                <a:sym typeface="Arial"/>
              </a:rPr>
              <a:t>Buy </a:t>
            </a:r>
            <a:r>
              <a:rPr lang="de-DE" sz="2800" b="1" dirty="0" err="1">
                <a:solidFill>
                  <a:srgbClr val="91D14C"/>
                </a:solidFill>
                <a:latin typeface="Bahnschrift" panose="020B0502040204020203" pitchFamily="34" charset="0"/>
                <a:sym typeface="Arial"/>
              </a:rPr>
              <a:t>now</a:t>
            </a:r>
            <a:r>
              <a:rPr lang="de-DE" sz="2800" b="1" dirty="0">
                <a:solidFill>
                  <a:srgbClr val="91D14C"/>
                </a:solidFill>
                <a:latin typeface="Bahnschrift" panose="020B0502040204020203" pitchFamily="34" charset="0"/>
                <a:sym typeface="Arial"/>
              </a:rPr>
              <a:t>, </a:t>
            </a:r>
            <a:r>
              <a:rPr lang="de-DE" sz="2800" b="1" dirty="0" err="1">
                <a:solidFill>
                  <a:srgbClr val="91D14C"/>
                </a:solidFill>
                <a:latin typeface="Bahnschrift" panose="020B0502040204020203" pitchFamily="34" charset="0"/>
                <a:sym typeface="Arial"/>
              </a:rPr>
              <a:t>pay</a:t>
            </a:r>
            <a:r>
              <a:rPr lang="de-DE" sz="2800" b="1" dirty="0">
                <a:solidFill>
                  <a:srgbClr val="91D14C"/>
                </a:solidFill>
                <a:latin typeface="Bahnschrift" panose="020B0502040204020203" pitchFamily="34" charset="0"/>
                <a:sym typeface="Arial"/>
              </a:rPr>
              <a:t> </a:t>
            </a:r>
            <a:r>
              <a:rPr lang="de-DE" sz="2800" b="1" dirty="0" err="1">
                <a:solidFill>
                  <a:srgbClr val="91D14C"/>
                </a:solidFill>
                <a:latin typeface="Bahnschrift" panose="020B0502040204020203" pitchFamily="34" charset="0"/>
                <a:sym typeface="Arial"/>
              </a:rPr>
              <a:t>later</a:t>
            </a:r>
            <a:endParaRPr lang="de-DE" sz="2800" dirty="0">
              <a:solidFill>
                <a:srgbClr val="91D14C"/>
              </a:solidFill>
              <a:latin typeface="Bahnschrift" panose="020B0502040204020203" pitchFamily="34" charset="0"/>
            </a:endParaRPr>
          </a:p>
        </p:txBody>
      </p:sp>
      <p:sp>
        <p:nvSpPr>
          <p:cNvPr id="141" name="Rechteck: abgerundete Ecken 140">
            <a:extLst>
              <a:ext uri="{FF2B5EF4-FFF2-40B4-BE49-F238E27FC236}">
                <a16:creationId xmlns:a16="http://schemas.microsoft.com/office/drawing/2014/main" id="{8D5444EE-3F4B-AF1F-371F-BE15460C281F}"/>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bg1"/>
                </a:solidFill>
                <a:latin typeface="Bahnschrift" panose="020B0502040204020203" pitchFamily="34" charset="0"/>
              </a:rPr>
              <a:t>S-3 3/3</a:t>
            </a:r>
          </a:p>
        </p:txBody>
      </p:sp>
    </p:spTree>
    <p:extLst>
      <p:ext uri="{BB962C8B-B14F-4D97-AF65-F5344CB8AC3E}">
        <p14:creationId xmlns:p14="http://schemas.microsoft.com/office/powerpoint/2010/main" val="2752697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4 1/3">
    <p:spTree>
      <p:nvGrpSpPr>
        <p:cNvPr id="1" name=""/>
        <p:cNvGrpSpPr/>
        <p:nvPr/>
      </p:nvGrpSpPr>
      <p:grpSpPr>
        <a:xfrm>
          <a:off x="0" y="0"/>
          <a:ext cx="0" cy="0"/>
          <a:chOff x="0" y="0"/>
          <a:chExt cx="0" cy="0"/>
        </a:xfrm>
      </p:grpSpPr>
      <p:sp>
        <p:nvSpPr>
          <p:cNvPr id="4" name="Freihandform: Form 3">
            <a:extLst>
              <a:ext uri="{FF2B5EF4-FFF2-40B4-BE49-F238E27FC236}">
                <a16:creationId xmlns:a16="http://schemas.microsoft.com/office/drawing/2014/main" id="{0BFFE9C2-60D1-B5F6-83DA-5886873309E7}"/>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FF99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2" name="Textfeld 1">
            <a:extLst>
              <a:ext uri="{FF2B5EF4-FFF2-40B4-BE49-F238E27FC236}">
                <a16:creationId xmlns:a16="http://schemas.microsoft.com/office/drawing/2014/main" id="{A0B16BFF-7126-E81B-5A78-F86A893BEC54}"/>
              </a:ext>
            </a:extLst>
          </p:cNvPr>
          <p:cNvSpPr txBox="1"/>
          <p:nvPr userDrawn="1"/>
        </p:nvSpPr>
        <p:spPr>
          <a:xfrm>
            <a:off x="895149" y="4342057"/>
            <a:ext cx="9213050" cy="2704241"/>
          </a:xfrm>
          <a:prstGeom prst="roundRect">
            <a:avLst>
              <a:gd name="adj" fmla="val 8933"/>
            </a:avLst>
          </a:prstGeom>
          <a:solidFill>
            <a:srgbClr val="FFFFFF">
              <a:alpha val="40000"/>
            </a:srgbClr>
          </a:solidFill>
        </p:spPr>
        <p:txBody>
          <a:bodyPr wrap="square" lIns="576000" tIns="180000" rIns="180000" bIns="180000">
            <a:spAutoFit/>
          </a:bodyPr>
          <a:lstStyle/>
          <a:p>
            <a:r>
              <a:rPr lang="de-DE" sz="1600" b="1" dirty="0">
                <a:solidFill>
                  <a:schemeClr val="tx1"/>
                </a:solidFill>
                <a:latin typeface="Bahnschrift" panose="020B0502040204020203" pitchFamily="34" charset="0"/>
                <a:ea typeface="Inter" panose="020B0502030000000004" pitchFamily="34" charset="0"/>
                <a:cs typeface="Helvetica" panose="020B0604020202020204" pitchFamily="34" charset="0"/>
              </a:rPr>
              <a:t>Eure </a:t>
            </a:r>
            <a:r>
              <a:rPr lang="de-DE" sz="1600" b="1" dirty="0" err="1">
                <a:solidFill>
                  <a:schemeClr val="tx1"/>
                </a:solidFill>
                <a:latin typeface="Bahnschrift" panose="020B0502040204020203" pitchFamily="34" charset="0"/>
                <a:ea typeface="Inter" panose="020B0502030000000004" pitchFamily="34" charset="0"/>
                <a:cs typeface="Helvetica" panose="020B0604020202020204" pitchFamily="34" charset="0"/>
              </a:rPr>
              <a:t>To</a:t>
            </a:r>
            <a:r>
              <a:rPr lang="de-DE" sz="1600" b="1" dirty="0">
                <a:solidFill>
                  <a:schemeClr val="tx1"/>
                </a:solidFill>
                <a:latin typeface="Bahnschrift" panose="020B0502040204020203" pitchFamily="34" charset="0"/>
                <a:ea typeface="Inter" panose="020B0502030000000004" pitchFamily="34" charset="0"/>
                <a:cs typeface="Helvetica" panose="020B0604020202020204" pitchFamily="34" charset="0"/>
              </a:rPr>
              <a:t>-Dos:</a:t>
            </a:r>
          </a:p>
          <a:p>
            <a:endParaRPr lang="de-DE" sz="1600" b="1" dirty="0">
              <a:solidFill>
                <a:schemeClr val="tx1"/>
              </a:solidFill>
              <a:latin typeface="Bahnschrift" panose="020B0502040204020203" pitchFamily="34" charset="0"/>
              <a:ea typeface="Inter" panose="020B0502030000000004" pitchFamily="34" charset="0"/>
              <a:cs typeface="Helvetica" panose="020B0604020202020204" pitchFamily="34" charset="0"/>
            </a:endParaRPr>
          </a:p>
          <a:p>
            <a:pPr marL="342900" indent="-342900">
              <a:buFont typeface="+mj-lt"/>
              <a:buAutoNum type="arabicPeriod"/>
            </a:pPr>
            <a:r>
              <a:rPr lang="de-DE" sz="1600" b="0" dirty="0">
                <a:solidFill>
                  <a:schemeClr val="tx1"/>
                </a:solidFill>
                <a:latin typeface="Bahnschrift" panose="020B0502040204020203" pitchFamily="34" charset="0"/>
                <a:ea typeface="Inter" panose="020B0502030000000004" pitchFamily="34" charset="0"/>
                <a:cs typeface="Helvetica" panose="020B0604020202020204" pitchFamily="34" charset="0"/>
              </a:rPr>
              <a:t>Lest den Text über den „Privatkredit“.</a:t>
            </a:r>
          </a:p>
          <a:p>
            <a:pPr marL="342900" indent="-342900">
              <a:buFont typeface="+mj-lt"/>
              <a:buAutoNum type="arabicPeriod"/>
            </a:pPr>
            <a:r>
              <a:rPr lang="de-DE" sz="1600" b="0" dirty="0">
                <a:solidFill>
                  <a:schemeClr val="tx1"/>
                </a:solidFill>
                <a:latin typeface="Bahnschrift" panose="020B0502040204020203" pitchFamily="34" charset="0"/>
                <a:ea typeface="Inter" panose="020B0502030000000004" pitchFamily="34" charset="0"/>
                <a:cs typeface="Helvetica" panose="020B0604020202020204" pitchFamily="34" charset="0"/>
              </a:rPr>
              <a:t>Erklärt das Prinzip „Privatkredit“ in einem Satz.</a:t>
            </a:r>
          </a:p>
          <a:p>
            <a:pPr marL="342900" indent="-342900">
              <a:buFont typeface="+mj-lt"/>
              <a:buAutoNum type="arabicPeriod"/>
            </a:pPr>
            <a:r>
              <a:rPr lang="de-DE" sz="1600" b="0" dirty="0">
                <a:solidFill>
                  <a:schemeClr val="tx1"/>
                </a:solidFill>
                <a:latin typeface="Bahnschrift" panose="020B0502040204020203" pitchFamily="34" charset="0"/>
                <a:ea typeface="Inter" panose="020B0502030000000004" pitchFamily="34" charset="0"/>
                <a:cs typeface="Helvetica" panose="020B0604020202020204" pitchFamily="34" charset="0"/>
              </a:rPr>
              <a:t>Erläutert die damit verbundenen Probleme und Chancen für Verbraucher.</a:t>
            </a:r>
          </a:p>
          <a:p>
            <a:pPr marL="342900" indent="-342900">
              <a:buFont typeface="+mj-lt"/>
              <a:buAutoNum type="arabicPeriod"/>
            </a:pPr>
            <a:r>
              <a:rPr lang="de-DE" sz="1600" b="0" dirty="0">
                <a:latin typeface="Bahnschrift" panose="020B0502040204020203" pitchFamily="34" charset="0"/>
              </a:rPr>
              <a:t>Beurteilt, wer für Kims finanzielle Lage verantwortlich ist. Begründet eure Einschätzung.</a:t>
            </a:r>
          </a:p>
          <a:p>
            <a:pPr marL="342900" indent="-342900">
              <a:buFont typeface="+mj-lt"/>
              <a:buAutoNum type="arabicPeriod"/>
            </a:pPr>
            <a:r>
              <a:rPr lang="de-DE" sz="1600" b="0" dirty="0">
                <a:latin typeface="Bahnschrift" panose="020B0502040204020203" pitchFamily="34" charset="0"/>
              </a:rPr>
              <a:t>Formuliert drei Tipps, mit denen Kim diese Schuldenfalle in Zukunft </a:t>
            </a:r>
            <a:br>
              <a:rPr lang="de-DE" sz="1600" b="0" dirty="0">
                <a:latin typeface="Bahnschrift" panose="020B0502040204020203" pitchFamily="34" charset="0"/>
              </a:rPr>
            </a:br>
            <a:r>
              <a:rPr lang="de-DE" sz="1600" b="0" dirty="0">
                <a:latin typeface="Bahnschrift" panose="020B0502040204020203" pitchFamily="34" charset="0"/>
              </a:rPr>
              <a:t>vermeidet.</a:t>
            </a:r>
          </a:p>
        </p:txBody>
      </p:sp>
      <p:sp>
        <p:nvSpPr>
          <p:cNvPr id="3" name="Google Shape;389;p14">
            <a:extLst>
              <a:ext uri="{FF2B5EF4-FFF2-40B4-BE49-F238E27FC236}">
                <a16:creationId xmlns:a16="http://schemas.microsoft.com/office/drawing/2014/main" id="{49EDE896-D703-71A8-1E89-4842D82A7419}"/>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srgbClr val="262626"/>
                </a:solidFill>
                <a:effectLst/>
                <a:uLnTx/>
                <a:uFillTx/>
                <a:latin typeface="Bahnschrift" panose="020B0502040204020203" pitchFamily="34" charset="0"/>
                <a:sym typeface="Arial"/>
              </a:rPr>
              <a:t>Schuldenfalle 2: </a:t>
            </a:r>
            <a:r>
              <a:rPr lang="de-DE" sz="2800" b="1" dirty="0">
                <a:solidFill>
                  <a:srgbClr val="91D14C"/>
                </a:solidFill>
                <a:latin typeface="Bahnschrift" panose="020B0502040204020203" pitchFamily="34" charset="0"/>
                <a:sym typeface="Arial"/>
              </a:rPr>
              <a:t>Privatkredit</a:t>
            </a:r>
            <a:endParaRPr lang="de-DE" sz="2800" dirty="0">
              <a:solidFill>
                <a:srgbClr val="91D14C"/>
              </a:solidFill>
              <a:latin typeface="Bahnschrift" panose="020B0502040204020203" pitchFamily="34" charset="0"/>
            </a:endParaRPr>
          </a:p>
        </p:txBody>
      </p:sp>
      <p:sp>
        <p:nvSpPr>
          <p:cNvPr id="5" name="Rechteck: abgerundete Ecken 4">
            <a:extLst>
              <a:ext uri="{FF2B5EF4-FFF2-40B4-BE49-F238E27FC236}">
                <a16:creationId xmlns:a16="http://schemas.microsoft.com/office/drawing/2014/main" id="{C374535A-F8FF-BE0A-D00E-57F3DE4C3D91}"/>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bg1"/>
                </a:solidFill>
                <a:latin typeface="Bahnschrift" panose="020B0502040204020203" pitchFamily="34" charset="0"/>
              </a:rPr>
              <a:t>S-4 1/3</a:t>
            </a:r>
          </a:p>
        </p:txBody>
      </p:sp>
      <p:sp>
        <p:nvSpPr>
          <p:cNvPr id="6" name="Rechteck: abgerundete Ecken 5">
            <a:extLst>
              <a:ext uri="{FF2B5EF4-FFF2-40B4-BE49-F238E27FC236}">
                <a16:creationId xmlns:a16="http://schemas.microsoft.com/office/drawing/2014/main" id="{7CAC1022-2713-63C9-BE17-6E8B3226406A}"/>
              </a:ext>
            </a:extLst>
          </p:cNvPr>
          <p:cNvSpPr/>
          <p:nvPr userDrawn="1"/>
        </p:nvSpPr>
        <p:spPr>
          <a:xfrm>
            <a:off x="895149" y="2002057"/>
            <a:ext cx="9213050" cy="2340000"/>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576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solidFill>
                  <a:schemeClr val="tx1"/>
                </a:solidFill>
                <a:latin typeface="Bahnschrift" panose="020B0502040204020203" pitchFamily="34" charset="0"/>
                <a:cs typeface="Helvetica" panose="020B0604020202020204" pitchFamily="34" charset="0"/>
              </a:rPr>
              <a:t>24.000 Euro muss Kim nun Monat für Monat abstottern: Vom Ausbildungsgehalt bleibt da nicht mehr viel. Schließlich sollen die Schulden bei Familie und Freunden schnellstmöglich beglichen sein.</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sz="1600" dirty="0">
              <a:solidFill>
                <a:schemeClr val="tx1"/>
              </a:solidFill>
              <a:latin typeface="Bahnschrift" panose="020B0502040204020203" pitchFamily="34" charset="0"/>
              <a:cs typeface="Helvetica"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solidFill>
                  <a:schemeClr val="tx1"/>
                </a:solidFill>
                <a:latin typeface="Bahnschrift" panose="020B0502040204020203" pitchFamily="34" charset="0"/>
                <a:cs typeface="Helvetica" panose="020B0604020202020204" pitchFamily="34" charset="0"/>
              </a:rPr>
              <a:t>Kims Kumpel Marc macht nun sogar Druck und will sein Geld am besten gleich zurück. Dabei hatten die beiden doch eine Ratenzahlung über die nächsten 12 Monate abgesprochen. Für Kim ist das nicht leicht zu bewerkstelligen – so ganz ohne finanzielle Reserven.</a:t>
            </a:r>
          </a:p>
        </p:txBody>
      </p:sp>
      <p:pic>
        <p:nvPicPr>
          <p:cNvPr id="8" name="Grafik 7" descr="Ein Bild, das Licht enthält.&#10;&#10;Automatisch generierte Beschreibung">
            <a:extLst>
              <a:ext uri="{FF2B5EF4-FFF2-40B4-BE49-F238E27FC236}">
                <a16:creationId xmlns:a16="http://schemas.microsoft.com/office/drawing/2014/main" id="{57BC4040-1ABD-5FD2-C3C5-4E5E4D66F771}"/>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rot="1215291" flipH="1">
            <a:off x="218201" y="6044983"/>
            <a:ext cx="1508134" cy="597651"/>
          </a:xfrm>
          <a:prstGeom prst="rect">
            <a:avLst/>
          </a:prstGeom>
        </p:spPr>
      </p:pic>
      <p:pic>
        <p:nvPicPr>
          <p:cNvPr id="10" name="Grafik 9">
            <a:extLst>
              <a:ext uri="{FF2B5EF4-FFF2-40B4-BE49-F238E27FC236}">
                <a16:creationId xmlns:a16="http://schemas.microsoft.com/office/drawing/2014/main" id="{4E0705C3-1094-A282-E009-94AA3A4DF0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7144" y="2251611"/>
            <a:ext cx="803416" cy="958699"/>
          </a:xfrm>
          <a:prstGeom prst="rect">
            <a:avLst/>
          </a:prstGeom>
        </p:spPr>
      </p:pic>
    </p:spTree>
    <p:extLst>
      <p:ext uri="{BB962C8B-B14F-4D97-AF65-F5344CB8AC3E}">
        <p14:creationId xmlns:p14="http://schemas.microsoft.com/office/powerpoint/2010/main" val="3774856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4 2/3">
    <p:spTree>
      <p:nvGrpSpPr>
        <p:cNvPr id="1" name=""/>
        <p:cNvGrpSpPr/>
        <p:nvPr/>
      </p:nvGrpSpPr>
      <p:grpSpPr>
        <a:xfrm>
          <a:off x="0" y="0"/>
          <a:ext cx="0" cy="0"/>
          <a:chOff x="0" y="0"/>
          <a:chExt cx="0" cy="0"/>
        </a:xfrm>
      </p:grpSpPr>
      <p:sp>
        <p:nvSpPr>
          <p:cNvPr id="5" name="Freihandform: Form 4">
            <a:extLst>
              <a:ext uri="{FF2B5EF4-FFF2-40B4-BE49-F238E27FC236}">
                <a16:creationId xmlns:a16="http://schemas.microsoft.com/office/drawing/2014/main" id="{8845DD77-C8A3-D11B-5338-89CC1C193892}"/>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FF99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4" name="Google Shape;389;p14">
            <a:extLst>
              <a:ext uri="{FF2B5EF4-FFF2-40B4-BE49-F238E27FC236}">
                <a16:creationId xmlns:a16="http://schemas.microsoft.com/office/drawing/2014/main" id="{A1A34CF0-E905-964A-C2AB-314F4EAB7042}"/>
              </a:ext>
            </a:extLst>
          </p:cNvPr>
          <p:cNvSpPr/>
          <p:nvPr userDrawn="1"/>
        </p:nvSpPr>
        <p:spPr>
          <a:xfrm>
            <a:off x="-758886" y="990776"/>
            <a:ext cx="8654379"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srgbClr val="262626"/>
                </a:solidFill>
                <a:effectLst/>
                <a:uLnTx/>
                <a:uFillTx/>
                <a:latin typeface="Bahnschrift" panose="020B0502040204020203" pitchFamily="34" charset="0"/>
                <a:sym typeface="Arial"/>
              </a:rPr>
              <a:t>Schuldenfalle 2: </a:t>
            </a:r>
            <a:r>
              <a:rPr lang="de-DE" sz="2800" b="1" dirty="0">
                <a:solidFill>
                  <a:srgbClr val="91D14C"/>
                </a:solidFill>
                <a:latin typeface="Bahnschrift" panose="020B0502040204020203" pitchFamily="34" charset="0"/>
                <a:sym typeface="Arial"/>
              </a:rPr>
              <a:t>Privatkredit</a:t>
            </a:r>
            <a:endParaRPr lang="de-DE" sz="2800" dirty="0">
              <a:solidFill>
                <a:srgbClr val="91D14C"/>
              </a:solidFill>
              <a:latin typeface="Bahnschrift" panose="020B0502040204020203" pitchFamily="34" charset="0"/>
            </a:endParaRPr>
          </a:p>
        </p:txBody>
      </p:sp>
      <p:sp>
        <p:nvSpPr>
          <p:cNvPr id="141" name="Rechteck: abgerundete Ecken 140">
            <a:extLst>
              <a:ext uri="{FF2B5EF4-FFF2-40B4-BE49-F238E27FC236}">
                <a16:creationId xmlns:a16="http://schemas.microsoft.com/office/drawing/2014/main" id="{8D5444EE-3F4B-AF1F-371F-BE15460C281F}"/>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bg1"/>
                </a:solidFill>
                <a:latin typeface="Bahnschrift" panose="020B0502040204020203" pitchFamily="34" charset="0"/>
              </a:rPr>
              <a:t>S-4 2/3</a:t>
            </a:r>
          </a:p>
        </p:txBody>
      </p:sp>
      <p:sp>
        <p:nvSpPr>
          <p:cNvPr id="2" name="Rechteck: abgerundete Ecken 1">
            <a:extLst>
              <a:ext uri="{FF2B5EF4-FFF2-40B4-BE49-F238E27FC236}">
                <a16:creationId xmlns:a16="http://schemas.microsoft.com/office/drawing/2014/main" id="{6D077131-DA43-88A9-A8BB-F449CF133634}"/>
              </a:ext>
            </a:extLst>
          </p:cNvPr>
          <p:cNvSpPr>
            <a:spLocks/>
          </p:cNvSpPr>
          <p:nvPr userDrawn="1"/>
        </p:nvSpPr>
        <p:spPr>
          <a:xfrm>
            <a:off x="583614" y="1876927"/>
            <a:ext cx="9524585" cy="523781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400" b="1" i="0" dirty="0">
                <a:solidFill>
                  <a:srgbClr val="000000"/>
                </a:solidFill>
                <a:effectLst/>
                <a:latin typeface="Bahnschrift" panose="020B0502040204020203" pitchFamily="34" charset="0"/>
                <a:cs typeface="Helvetica" panose="020B0604020202020204" pitchFamily="34" charset="0"/>
              </a:rPr>
              <a:t>So funktioniert’s</a:t>
            </a:r>
          </a:p>
          <a:p>
            <a:endParaRPr lang="de-DE" sz="1400" b="0" i="0" dirty="0">
              <a:solidFill>
                <a:srgbClr val="000000"/>
              </a:solidFill>
              <a:effectLst/>
              <a:latin typeface="Bahnschrift" panose="020B0502040204020203" pitchFamily="34" charset="0"/>
              <a:cs typeface="Helvetica" panose="020B0604020202020204" pitchFamily="34" charset="0"/>
            </a:endParaRPr>
          </a:p>
          <a:p>
            <a:r>
              <a:rPr lang="de-DE" sz="1400" b="0" i="0" dirty="0">
                <a:solidFill>
                  <a:srgbClr val="000000"/>
                </a:solidFill>
                <a:effectLst/>
                <a:latin typeface="Bahnschrift" panose="020B0502040204020203" pitchFamily="34" charset="0"/>
                <a:cs typeface="Helvetica" panose="020B0604020202020204" pitchFamily="34" charset="0"/>
              </a:rPr>
              <a:t>„Auch wenn es sich zunächst seltsam anhört: Auch Familie, Bekannte und Freunde können Dir einen Kredit geben. Strafbar ist sowas nicht. […]</a:t>
            </a:r>
          </a:p>
          <a:p>
            <a:endParaRPr lang="de-DE" sz="1400" b="0" i="0" dirty="0">
              <a:solidFill>
                <a:srgbClr val="000000"/>
              </a:solidFill>
              <a:effectLst/>
              <a:latin typeface="Bahnschrift" panose="020B0502040204020203" pitchFamily="34" charset="0"/>
              <a:cs typeface="Helvetica" panose="020B0604020202020204" pitchFamily="34" charset="0"/>
            </a:endParaRPr>
          </a:p>
          <a:p>
            <a:r>
              <a:rPr lang="de-DE" sz="1400" b="0" i="0" dirty="0">
                <a:solidFill>
                  <a:srgbClr val="000000"/>
                </a:solidFill>
                <a:effectLst/>
                <a:latin typeface="Bahnschrift" panose="020B0502040204020203" pitchFamily="34" charset="0"/>
                <a:cs typeface="Helvetica" panose="020B0604020202020204" pitchFamily="34" charset="0"/>
              </a:rPr>
              <a:t>Privatleute müssen sich nicht an gesetzliche Vorgaben für die Kreditvergabe halten, die für Banken gelten. […]</a:t>
            </a:r>
          </a:p>
          <a:p>
            <a:endParaRPr lang="de-DE" sz="1400" b="0" i="0" dirty="0">
              <a:solidFill>
                <a:srgbClr val="000000"/>
              </a:solidFill>
              <a:effectLst/>
              <a:latin typeface="Bahnschrift" panose="020B0502040204020203" pitchFamily="34" charset="0"/>
              <a:cs typeface="Helvetica" panose="020B0604020202020204" pitchFamily="34" charset="0"/>
            </a:endParaRPr>
          </a:p>
          <a:p>
            <a:r>
              <a:rPr lang="de-DE" sz="1400" b="0" i="0" dirty="0">
                <a:solidFill>
                  <a:srgbClr val="000000"/>
                </a:solidFill>
                <a:effectLst/>
                <a:latin typeface="Bahnschrift" panose="020B0502040204020203" pitchFamily="34" charset="0"/>
                <a:cs typeface="Helvetica" panose="020B0604020202020204" pitchFamily="34" charset="0"/>
              </a:rPr>
              <a:t>Ein Geldinstitut schaut sich standardmäßig die Bonität [Kreditwürdigkeit, Anm. d. Red.] des Kreditnehmers an, zum Beispiel über Gehaltsnachweise oder eine Schufa-Auskunft. Bei Verwandten oder Freunden spielt hingegen Vertrauen die wichtigste Rolle. Dass Du bei ihnen Unterlagen vorlegen musst, ist eher die Ausnahme.“</a:t>
            </a:r>
          </a:p>
          <a:p>
            <a:endParaRPr lang="de-DE" sz="1400" b="0" i="0" dirty="0">
              <a:solidFill>
                <a:srgbClr val="000000"/>
              </a:solidFill>
              <a:effectLst/>
              <a:latin typeface="Bahnschrift" panose="020B0502040204020203" pitchFamily="34" charset="0"/>
              <a:cs typeface="Helvetica" panose="020B0604020202020204" pitchFamily="34" charset="0"/>
            </a:endParaRPr>
          </a:p>
          <a:p>
            <a:r>
              <a:rPr lang="de-DE" sz="1400" b="1" i="0" dirty="0">
                <a:solidFill>
                  <a:srgbClr val="000000"/>
                </a:solidFill>
                <a:effectLst/>
                <a:latin typeface="Bahnschrift" panose="020B0502040204020203" pitchFamily="34" charset="0"/>
                <a:cs typeface="Helvetica" panose="020B0604020202020204" pitchFamily="34" charset="0"/>
              </a:rPr>
              <a:t>Das hast Du davon</a:t>
            </a:r>
          </a:p>
          <a:p>
            <a:endParaRPr lang="de-DE" sz="1400" b="0" i="0" dirty="0">
              <a:solidFill>
                <a:srgbClr val="000000"/>
              </a:solidFill>
              <a:effectLst/>
              <a:latin typeface="Bahnschrift" panose="020B0502040204020203" pitchFamily="34" charset="0"/>
              <a:cs typeface="Helvetica" panose="020B0604020202020204" pitchFamily="34" charset="0"/>
            </a:endParaRPr>
          </a:p>
          <a:p>
            <a:r>
              <a:rPr lang="de-DE" sz="1400" b="0" i="0" dirty="0">
                <a:solidFill>
                  <a:srgbClr val="000000"/>
                </a:solidFill>
                <a:effectLst/>
                <a:latin typeface="Bahnschrift" panose="020B0502040204020203" pitchFamily="34" charset="0"/>
                <a:cs typeface="Helvetica" panose="020B0604020202020204" pitchFamily="34" charset="0"/>
              </a:rPr>
              <a:t>„Deine Familie oder Freunde können keine Informationen bei der Auskunftei Schufa über Dich einholen. Ein Privatkredit wird auch nicht bei der Schufa gemeldet.</a:t>
            </a:r>
          </a:p>
          <a:p>
            <a:endParaRPr lang="de-DE" sz="1400" b="0" i="0" dirty="0">
              <a:solidFill>
                <a:srgbClr val="000000"/>
              </a:solidFill>
              <a:effectLst/>
              <a:latin typeface="Bahnschrift" panose="020B0502040204020203" pitchFamily="34" charset="0"/>
              <a:cs typeface="Helvetica" panose="020B0604020202020204" pitchFamily="34" charset="0"/>
            </a:endParaRPr>
          </a:p>
          <a:p>
            <a:r>
              <a:rPr lang="de-DE" sz="1400" b="0" i="0" dirty="0">
                <a:solidFill>
                  <a:srgbClr val="000000"/>
                </a:solidFill>
                <a:effectLst/>
                <a:latin typeface="Bahnschrift" panose="020B0502040204020203" pitchFamily="34" charset="0"/>
                <a:cs typeface="Helvetica" panose="020B0604020202020204" pitchFamily="34" charset="0"/>
              </a:rPr>
              <a:t>Du kannst den Vertrag einfacher und ungezwungener gestalten, als es eine Bank macht. So sind zum Beispiel Sicherheiten bei Krediten im Privatbereich in der Regel nicht nötig.“</a:t>
            </a:r>
          </a:p>
        </p:txBody>
      </p:sp>
    </p:spTree>
    <p:extLst>
      <p:ext uri="{BB962C8B-B14F-4D97-AF65-F5344CB8AC3E}">
        <p14:creationId xmlns:p14="http://schemas.microsoft.com/office/powerpoint/2010/main" val="3958365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4 3/3">
    <p:spTree>
      <p:nvGrpSpPr>
        <p:cNvPr id="1" name=""/>
        <p:cNvGrpSpPr/>
        <p:nvPr/>
      </p:nvGrpSpPr>
      <p:grpSpPr>
        <a:xfrm>
          <a:off x="0" y="0"/>
          <a:ext cx="0" cy="0"/>
          <a:chOff x="0" y="0"/>
          <a:chExt cx="0" cy="0"/>
        </a:xfrm>
      </p:grpSpPr>
      <p:sp>
        <p:nvSpPr>
          <p:cNvPr id="5" name="Freihandform: Form 4">
            <a:extLst>
              <a:ext uri="{FF2B5EF4-FFF2-40B4-BE49-F238E27FC236}">
                <a16:creationId xmlns:a16="http://schemas.microsoft.com/office/drawing/2014/main" id="{8845DD77-C8A3-D11B-5338-89CC1C193892}"/>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FF99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4" name="Google Shape;389;p14">
            <a:extLst>
              <a:ext uri="{FF2B5EF4-FFF2-40B4-BE49-F238E27FC236}">
                <a16:creationId xmlns:a16="http://schemas.microsoft.com/office/drawing/2014/main" id="{A1A34CF0-E905-964A-C2AB-314F4EAB7042}"/>
              </a:ext>
            </a:extLst>
          </p:cNvPr>
          <p:cNvSpPr/>
          <p:nvPr userDrawn="1"/>
        </p:nvSpPr>
        <p:spPr>
          <a:xfrm>
            <a:off x="-758886" y="990776"/>
            <a:ext cx="8654379"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srgbClr val="262626"/>
                </a:solidFill>
                <a:effectLst/>
                <a:uLnTx/>
                <a:uFillTx/>
                <a:latin typeface="Bahnschrift" panose="020B0502040204020203" pitchFamily="34" charset="0"/>
                <a:sym typeface="Arial"/>
              </a:rPr>
              <a:t>Schuldenfalle 2: </a:t>
            </a:r>
            <a:r>
              <a:rPr lang="de-DE" sz="2800" b="1" dirty="0">
                <a:solidFill>
                  <a:srgbClr val="91D14C"/>
                </a:solidFill>
                <a:latin typeface="Bahnschrift" panose="020B0502040204020203" pitchFamily="34" charset="0"/>
                <a:sym typeface="Arial"/>
              </a:rPr>
              <a:t>Privatkredit</a:t>
            </a:r>
            <a:endParaRPr lang="de-DE" sz="2800" dirty="0">
              <a:solidFill>
                <a:srgbClr val="91D14C"/>
              </a:solidFill>
              <a:latin typeface="Bahnschrift" panose="020B0502040204020203" pitchFamily="34" charset="0"/>
            </a:endParaRPr>
          </a:p>
        </p:txBody>
      </p:sp>
      <p:sp>
        <p:nvSpPr>
          <p:cNvPr id="141" name="Rechteck: abgerundete Ecken 140">
            <a:extLst>
              <a:ext uri="{FF2B5EF4-FFF2-40B4-BE49-F238E27FC236}">
                <a16:creationId xmlns:a16="http://schemas.microsoft.com/office/drawing/2014/main" id="{8D5444EE-3F4B-AF1F-371F-BE15460C281F}"/>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bg1"/>
                </a:solidFill>
                <a:latin typeface="Bahnschrift" panose="020B0502040204020203" pitchFamily="34" charset="0"/>
              </a:rPr>
              <a:t>S-4 3/3</a:t>
            </a:r>
          </a:p>
        </p:txBody>
      </p:sp>
      <p:sp>
        <p:nvSpPr>
          <p:cNvPr id="2" name="Rechteck: abgerundete Ecken 1">
            <a:extLst>
              <a:ext uri="{FF2B5EF4-FFF2-40B4-BE49-F238E27FC236}">
                <a16:creationId xmlns:a16="http://schemas.microsoft.com/office/drawing/2014/main" id="{6D077131-DA43-88A9-A8BB-F449CF133634}"/>
              </a:ext>
            </a:extLst>
          </p:cNvPr>
          <p:cNvSpPr>
            <a:spLocks/>
          </p:cNvSpPr>
          <p:nvPr userDrawn="1"/>
        </p:nvSpPr>
        <p:spPr>
          <a:xfrm>
            <a:off x="583614" y="1876927"/>
            <a:ext cx="9524585" cy="523781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400" b="1" dirty="0">
                <a:solidFill>
                  <a:schemeClr val="tx1"/>
                </a:solidFill>
                <a:latin typeface="Bahnschrift" panose="020B0502040204020203" pitchFamily="34" charset="0"/>
                <a:cs typeface="Helvetica" panose="020B0604020202020204" pitchFamily="34" charset="0"/>
              </a:rPr>
              <a:t>Das kostet’s</a:t>
            </a:r>
          </a:p>
          <a:p>
            <a:endParaRPr lang="de-DE" sz="1400" b="0" dirty="0">
              <a:solidFill>
                <a:schemeClr val="tx1"/>
              </a:solidFill>
              <a:latin typeface="Bahnschrift" panose="020B0502040204020203" pitchFamily="34" charset="0"/>
              <a:cs typeface="Helvetica" panose="020B0604020202020204" pitchFamily="34" charset="0"/>
            </a:endParaRPr>
          </a:p>
          <a:p>
            <a:r>
              <a:rPr lang="de-DE" sz="1400" b="0" dirty="0">
                <a:solidFill>
                  <a:schemeClr val="tx1"/>
                </a:solidFill>
                <a:latin typeface="Bahnschrift" panose="020B0502040204020203" pitchFamily="34" charset="0"/>
                <a:cs typeface="Helvetica" panose="020B0604020202020204" pitchFamily="34" charset="0"/>
              </a:rPr>
              <a:t>„Bei den Zinsen dürften Verwandte und Bekannte häufig weniger fordern als Banken. Vielleicht verzichten sie auch komplett auf Zinsen.“</a:t>
            </a:r>
          </a:p>
          <a:p>
            <a:r>
              <a:rPr lang="de-DE" sz="1400" b="0" dirty="0">
                <a:solidFill>
                  <a:schemeClr val="tx1"/>
                </a:solidFill>
                <a:latin typeface="Bahnschrift" panose="020B0502040204020203" pitchFamily="34" charset="0"/>
                <a:cs typeface="Helvetica" panose="020B0604020202020204" pitchFamily="34" charset="0"/>
              </a:rPr>
              <a:t> </a:t>
            </a:r>
          </a:p>
          <a:p>
            <a:r>
              <a:rPr lang="de-DE" sz="1400" b="1" dirty="0">
                <a:solidFill>
                  <a:schemeClr val="tx1"/>
                </a:solidFill>
                <a:latin typeface="Bahnschrift" panose="020B0502040204020203" pitchFamily="34" charset="0"/>
                <a:cs typeface="Helvetica" panose="020B0604020202020204" pitchFamily="34" charset="0"/>
              </a:rPr>
              <a:t>Das solltest Du beachten</a:t>
            </a:r>
          </a:p>
          <a:p>
            <a:endParaRPr lang="de-DE" sz="1400" b="0" dirty="0">
              <a:solidFill>
                <a:schemeClr val="tx1"/>
              </a:solidFill>
              <a:latin typeface="Bahnschrift" panose="020B0502040204020203" pitchFamily="34" charset="0"/>
              <a:cs typeface="Helvetica" panose="020B0604020202020204" pitchFamily="34" charset="0"/>
            </a:endParaRPr>
          </a:p>
          <a:p>
            <a:r>
              <a:rPr lang="de-DE" sz="1400" b="0" dirty="0">
                <a:solidFill>
                  <a:schemeClr val="tx1"/>
                </a:solidFill>
                <a:latin typeface="Bahnschrift" panose="020B0502040204020203" pitchFamily="34" charset="0"/>
                <a:cs typeface="Helvetica" panose="020B0604020202020204" pitchFamily="34" charset="0"/>
              </a:rPr>
              <a:t>„Du kannst einen Kreditvertrag mit einem Freund oder Verwandten mündlich abschließen, es gibt für diese Art von Krediten keine gesetzliche Vorschrift. Wir empfehlen Dir aber dringend die schriftliche Version.</a:t>
            </a:r>
          </a:p>
          <a:p>
            <a:endParaRPr lang="de-DE" sz="1400" b="0" dirty="0">
              <a:solidFill>
                <a:schemeClr val="tx1"/>
              </a:solidFill>
              <a:latin typeface="Bahnschrift" panose="020B0502040204020203" pitchFamily="34" charset="0"/>
              <a:cs typeface="Helvetica" panose="020B0604020202020204" pitchFamily="34" charset="0"/>
            </a:endParaRPr>
          </a:p>
          <a:p>
            <a:r>
              <a:rPr lang="de-DE" sz="1400" b="0" dirty="0">
                <a:solidFill>
                  <a:schemeClr val="tx1"/>
                </a:solidFill>
                <a:latin typeface="Bahnschrift" panose="020B0502040204020203" pitchFamily="34" charset="0"/>
                <a:cs typeface="Helvetica" panose="020B0604020202020204" pitchFamily="34" charset="0"/>
              </a:rPr>
              <a:t>Setze also bei einem Privatkredit einen Kreditvertrag auf, den beide Seiten unterschreiben. […] So schaffst Du Klarheit und hast bei eventuellen Streitigkeiten etwas in der Hand. Einen Anwalt oder Notar brauchst Du dafür nicht.</a:t>
            </a:r>
          </a:p>
          <a:p>
            <a:endParaRPr lang="de-DE" sz="1400" b="0" dirty="0">
              <a:solidFill>
                <a:schemeClr val="tx1"/>
              </a:solidFill>
              <a:latin typeface="Bahnschrift" panose="020B0502040204020203" pitchFamily="34" charset="0"/>
              <a:cs typeface="Helvetica" panose="020B0604020202020204" pitchFamily="34" charset="0"/>
            </a:endParaRPr>
          </a:p>
          <a:p>
            <a:r>
              <a:rPr lang="de-DE" sz="1400" b="0" dirty="0">
                <a:solidFill>
                  <a:schemeClr val="tx1"/>
                </a:solidFill>
                <a:latin typeface="Bahnschrift" panose="020B0502040204020203" pitchFamily="34" charset="0"/>
                <a:cs typeface="Helvetica" panose="020B0604020202020204" pitchFamily="34" charset="0"/>
              </a:rPr>
              <a:t>Lege außerdem eine Laufzeit beim Privatdarlehen fest. Ohne eine vereinbarte Zeit kann Dein Geldgeber das Darlehen jederzeit mit einer Frist von drei Monaten kündigen. In diesem Fall müsstest Du die gesamte Summe auf einen Schlag zurückzahlen. Willst Du nicht allein vom guten Willen des Kreditgebers abhängig sein, solltest Du auch die Vertragsdauer schriftlich festhalten und zu Deinen Unterlagen legen.</a:t>
            </a:r>
          </a:p>
          <a:p>
            <a:endParaRPr lang="de-DE" sz="1400" b="0" dirty="0">
              <a:solidFill>
                <a:schemeClr val="tx1"/>
              </a:solidFill>
              <a:latin typeface="Bahnschrift" panose="020B0502040204020203" pitchFamily="34" charset="0"/>
              <a:cs typeface="Helvetica" panose="020B0604020202020204" pitchFamily="34" charset="0"/>
            </a:endParaRPr>
          </a:p>
          <a:p>
            <a:r>
              <a:rPr lang="de-DE" sz="1400" b="0" dirty="0">
                <a:solidFill>
                  <a:schemeClr val="tx1"/>
                </a:solidFill>
                <a:latin typeface="Bahnschrift" panose="020B0502040204020203" pitchFamily="34" charset="0"/>
                <a:cs typeface="Helvetica" panose="020B0604020202020204" pitchFamily="34" charset="0"/>
              </a:rPr>
              <a:t>Denke daran: Beim Bankdarlehen stehen in der Regel keine persönlichen Beziehungen zwischen Kreditgeber und -nehmer auf dem Spiel. Einige Freundschaften hingegen sind schon an Geldstreitigkeiten zerbrochen.“</a:t>
            </a:r>
          </a:p>
          <a:p>
            <a:endParaRPr lang="de-DE" sz="1400" b="0" dirty="0">
              <a:solidFill>
                <a:schemeClr val="tx1"/>
              </a:solidFill>
              <a:latin typeface="Bahnschrift" panose="020B0502040204020203" pitchFamily="34" charset="0"/>
              <a:cs typeface="Helvetica" panose="020B0604020202020204" pitchFamily="34" charset="0"/>
            </a:endParaRPr>
          </a:p>
          <a:p>
            <a:r>
              <a:rPr lang="de-DE" sz="1400" b="0" i="1" dirty="0">
                <a:solidFill>
                  <a:schemeClr val="tx1"/>
                </a:solidFill>
                <a:latin typeface="Bahnschrift" panose="020B0502040204020203" pitchFamily="34" charset="0"/>
                <a:cs typeface="Helvetica" panose="020B0604020202020204" pitchFamily="34" charset="0"/>
              </a:rPr>
              <a:t>Die zitierten Textabschnitte stammen aus dem Finanztip-Beitrag „Privatkredit: Geld leihen von Verwandten, Freunden oder Privatleuten“, abgerufen am 11.12.2023. </a:t>
            </a:r>
            <a:r>
              <a:rPr lang="de-DE" sz="1400" b="0" i="0" dirty="0">
                <a:solidFill>
                  <a:schemeClr val="tx1"/>
                </a:solidFill>
                <a:latin typeface="Bahnschrift" panose="020B0502040204020203" pitchFamily="34" charset="0"/>
                <a:cs typeface="Helvetica" panose="020B0604020202020204" pitchFamily="34" charset="0"/>
              </a:rPr>
              <a:t>[</a:t>
            </a:r>
            <a:r>
              <a:rPr lang="de-DE" sz="1400" b="0" dirty="0">
                <a:solidFill>
                  <a:schemeClr val="tx1"/>
                </a:solidFill>
                <a:latin typeface="Bahnschrift" panose="020B0502040204020203" pitchFamily="34" charset="0"/>
                <a:cs typeface="Helvetica" panose="020B0604020202020204" pitchFamily="34" charset="0"/>
              </a:rPr>
              <a:t>https://www.finanztip.de/privatkredit/]</a:t>
            </a:r>
          </a:p>
        </p:txBody>
      </p:sp>
    </p:spTree>
    <p:extLst>
      <p:ext uri="{BB962C8B-B14F-4D97-AF65-F5344CB8AC3E}">
        <p14:creationId xmlns:p14="http://schemas.microsoft.com/office/powerpoint/2010/main" val="2404644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5 1/3">
    <p:spTree>
      <p:nvGrpSpPr>
        <p:cNvPr id="1" name=""/>
        <p:cNvGrpSpPr/>
        <p:nvPr/>
      </p:nvGrpSpPr>
      <p:grpSpPr>
        <a:xfrm>
          <a:off x="0" y="0"/>
          <a:ext cx="0" cy="0"/>
          <a:chOff x="0" y="0"/>
          <a:chExt cx="0" cy="0"/>
        </a:xfrm>
      </p:grpSpPr>
      <p:sp>
        <p:nvSpPr>
          <p:cNvPr id="4" name="Freihandform: Form 3">
            <a:extLst>
              <a:ext uri="{FF2B5EF4-FFF2-40B4-BE49-F238E27FC236}">
                <a16:creationId xmlns:a16="http://schemas.microsoft.com/office/drawing/2014/main" id="{0BFFE9C2-60D1-B5F6-83DA-5886873309E7}"/>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FF99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2" name="Textfeld 1">
            <a:extLst>
              <a:ext uri="{FF2B5EF4-FFF2-40B4-BE49-F238E27FC236}">
                <a16:creationId xmlns:a16="http://schemas.microsoft.com/office/drawing/2014/main" id="{A0B16BFF-7126-E81B-5A78-F86A893BEC54}"/>
              </a:ext>
            </a:extLst>
          </p:cNvPr>
          <p:cNvSpPr txBox="1"/>
          <p:nvPr userDrawn="1"/>
        </p:nvSpPr>
        <p:spPr>
          <a:xfrm>
            <a:off x="895149" y="4342057"/>
            <a:ext cx="9213050" cy="2704241"/>
          </a:xfrm>
          <a:prstGeom prst="roundRect">
            <a:avLst>
              <a:gd name="adj" fmla="val 8933"/>
            </a:avLst>
          </a:prstGeom>
          <a:solidFill>
            <a:srgbClr val="FFFFFF">
              <a:alpha val="40000"/>
            </a:srgbClr>
          </a:solidFill>
        </p:spPr>
        <p:txBody>
          <a:bodyPr wrap="square" lIns="576000" tIns="180000" rIns="180000" bIns="180000">
            <a:spAutoFit/>
          </a:bodyPr>
          <a:lstStyle/>
          <a:p>
            <a:r>
              <a:rPr lang="de-DE" sz="1600" b="1" dirty="0">
                <a:solidFill>
                  <a:schemeClr val="tx1"/>
                </a:solidFill>
                <a:latin typeface="Bahnschrift" panose="020B0502040204020203" pitchFamily="34" charset="0"/>
                <a:ea typeface="Inter" panose="020B0502030000000004" pitchFamily="34" charset="0"/>
                <a:cs typeface="Helvetica" panose="020B0604020202020204" pitchFamily="34" charset="0"/>
              </a:rPr>
              <a:t>Eure </a:t>
            </a:r>
            <a:r>
              <a:rPr lang="de-DE" sz="1600" b="1" dirty="0" err="1">
                <a:solidFill>
                  <a:schemeClr val="tx1"/>
                </a:solidFill>
                <a:latin typeface="Bahnschrift" panose="020B0502040204020203" pitchFamily="34" charset="0"/>
                <a:ea typeface="Inter" panose="020B0502030000000004" pitchFamily="34" charset="0"/>
                <a:cs typeface="Helvetica" panose="020B0604020202020204" pitchFamily="34" charset="0"/>
              </a:rPr>
              <a:t>To</a:t>
            </a:r>
            <a:r>
              <a:rPr lang="de-DE" sz="1600" b="1" dirty="0">
                <a:solidFill>
                  <a:schemeClr val="tx1"/>
                </a:solidFill>
                <a:latin typeface="Bahnschrift" panose="020B0502040204020203" pitchFamily="34" charset="0"/>
                <a:ea typeface="Inter" panose="020B0502030000000004" pitchFamily="34" charset="0"/>
                <a:cs typeface="Helvetica" panose="020B0604020202020204" pitchFamily="34" charset="0"/>
              </a:rPr>
              <a:t>-Dos:</a:t>
            </a:r>
          </a:p>
          <a:p>
            <a:endParaRPr lang="de-DE" sz="1600" b="1" dirty="0">
              <a:solidFill>
                <a:schemeClr val="tx1"/>
              </a:solidFill>
              <a:latin typeface="Bahnschrift" panose="020B0502040204020203" pitchFamily="34" charset="0"/>
              <a:ea typeface="Inter" panose="020B0502030000000004" pitchFamily="34" charset="0"/>
              <a:cs typeface="Helvetica" panose="020B0604020202020204" pitchFamily="34" charset="0"/>
            </a:endParaRPr>
          </a:p>
          <a:p>
            <a:pPr marL="342900" indent="-342900">
              <a:buFont typeface="+mj-lt"/>
              <a:buAutoNum type="arabicPeriod"/>
            </a:pPr>
            <a:r>
              <a:rPr lang="de-DE" sz="1600" b="0" dirty="0">
                <a:solidFill>
                  <a:schemeClr val="tx1"/>
                </a:solidFill>
                <a:latin typeface="Bahnschrift" panose="020B0502040204020203" pitchFamily="34" charset="0"/>
                <a:ea typeface="Inter" panose="020B0502030000000004" pitchFamily="34" charset="0"/>
                <a:cs typeface="Helvetica" panose="020B0604020202020204" pitchFamily="34" charset="0"/>
              </a:rPr>
              <a:t>Lest den Text über „Abos“.</a:t>
            </a:r>
          </a:p>
          <a:p>
            <a:pPr marL="342900" indent="-342900">
              <a:buFont typeface="+mj-lt"/>
              <a:buAutoNum type="arabicPeriod"/>
            </a:pPr>
            <a:r>
              <a:rPr lang="de-DE" sz="1600" b="0" dirty="0">
                <a:solidFill>
                  <a:schemeClr val="tx1"/>
                </a:solidFill>
                <a:latin typeface="Bahnschrift" panose="020B0502040204020203" pitchFamily="34" charset="0"/>
                <a:ea typeface="Inter" panose="020B0502030000000004" pitchFamily="34" charset="0"/>
                <a:cs typeface="Helvetica" panose="020B0604020202020204" pitchFamily="34" charset="0"/>
              </a:rPr>
              <a:t>Erklärt das Prinzip „Abonnement“ in einem Satz.</a:t>
            </a:r>
          </a:p>
          <a:p>
            <a:pPr marL="342900" indent="-342900">
              <a:buFont typeface="+mj-lt"/>
              <a:buAutoNum type="arabicPeriod"/>
            </a:pPr>
            <a:r>
              <a:rPr lang="de-DE" sz="1600" b="0" dirty="0">
                <a:solidFill>
                  <a:schemeClr val="tx1"/>
                </a:solidFill>
                <a:latin typeface="Bahnschrift" panose="020B0502040204020203" pitchFamily="34" charset="0"/>
                <a:ea typeface="Inter" panose="020B0502030000000004" pitchFamily="34" charset="0"/>
                <a:cs typeface="Helvetica" panose="020B0604020202020204" pitchFamily="34" charset="0"/>
              </a:rPr>
              <a:t>Erläutert die damit verbundenen Probleme und Chancen für Verbraucher.</a:t>
            </a:r>
          </a:p>
          <a:p>
            <a:pPr marL="342900" indent="-342900">
              <a:buFont typeface="+mj-lt"/>
              <a:buAutoNum type="arabicPeriod"/>
            </a:pPr>
            <a:r>
              <a:rPr lang="de-DE" sz="1600" b="0" dirty="0">
                <a:latin typeface="Bahnschrift" panose="020B0502040204020203" pitchFamily="34" charset="0"/>
              </a:rPr>
              <a:t>Beurteilt, wer für Arlettes finanzielle Lage verantwortlich ist. Begründet eure Einschätzung.</a:t>
            </a:r>
          </a:p>
          <a:p>
            <a:pPr marL="342900" indent="-342900">
              <a:buFont typeface="+mj-lt"/>
              <a:buAutoNum type="arabicPeriod"/>
            </a:pPr>
            <a:r>
              <a:rPr lang="de-DE" sz="1600" b="0" dirty="0">
                <a:latin typeface="Bahnschrift" panose="020B0502040204020203" pitchFamily="34" charset="0"/>
              </a:rPr>
              <a:t>Formuliert drei Tipps, mit denen Arlette diese Schuldenfalle in Zukunft </a:t>
            </a:r>
            <a:br>
              <a:rPr lang="de-DE" sz="1600" b="0" dirty="0">
                <a:latin typeface="Bahnschrift" panose="020B0502040204020203" pitchFamily="34" charset="0"/>
              </a:rPr>
            </a:br>
            <a:r>
              <a:rPr lang="de-DE" sz="1600" b="0" dirty="0">
                <a:latin typeface="Bahnschrift" panose="020B0502040204020203" pitchFamily="34" charset="0"/>
              </a:rPr>
              <a:t>vermeidet.</a:t>
            </a:r>
          </a:p>
        </p:txBody>
      </p:sp>
      <p:sp>
        <p:nvSpPr>
          <p:cNvPr id="3" name="Google Shape;389;p14">
            <a:extLst>
              <a:ext uri="{FF2B5EF4-FFF2-40B4-BE49-F238E27FC236}">
                <a16:creationId xmlns:a16="http://schemas.microsoft.com/office/drawing/2014/main" id="{49EDE896-D703-71A8-1E89-4842D82A7419}"/>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srgbClr val="262626"/>
                </a:solidFill>
                <a:effectLst/>
                <a:uLnTx/>
                <a:uFillTx/>
                <a:latin typeface="Bahnschrift" panose="020B0502040204020203" pitchFamily="34" charset="0"/>
                <a:sym typeface="Arial"/>
              </a:rPr>
              <a:t>Schuldenfalle 3: </a:t>
            </a:r>
            <a:r>
              <a:rPr lang="de-DE" sz="2800" b="1" dirty="0">
                <a:solidFill>
                  <a:srgbClr val="91D14C"/>
                </a:solidFill>
                <a:latin typeface="Bahnschrift" panose="020B0502040204020203" pitchFamily="34" charset="0"/>
                <a:sym typeface="Arial"/>
              </a:rPr>
              <a:t>Abos</a:t>
            </a:r>
            <a:endParaRPr lang="de-DE" sz="2800" dirty="0">
              <a:solidFill>
                <a:srgbClr val="91D14C"/>
              </a:solidFill>
              <a:latin typeface="Bahnschrift" panose="020B0502040204020203" pitchFamily="34" charset="0"/>
            </a:endParaRPr>
          </a:p>
        </p:txBody>
      </p:sp>
      <p:sp>
        <p:nvSpPr>
          <p:cNvPr id="5" name="Rechteck: abgerundete Ecken 4">
            <a:extLst>
              <a:ext uri="{FF2B5EF4-FFF2-40B4-BE49-F238E27FC236}">
                <a16:creationId xmlns:a16="http://schemas.microsoft.com/office/drawing/2014/main" id="{C374535A-F8FF-BE0A-D00E-57F3DE4C3D91}"/>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bg1"/>
                </a:solidFill>
                <a:latin typeface="Bahnschrift" panose="020B0502040204020203" pitchFamily="34" charset="0"/>
              </a:rPr>
              <a:t>S-5 1/3</a:t>
            </a:r>
          </a:p>
        </p:txBody>
      </p:sp>
      <p:sp>
        <p:nvSpPr>
          <p:cNvPr id="6" name="Rechteck: abgerundete Ecken 5">
            <a:extLst>
              <a:ext uri="{FF2B5EF4-FFF2-40B4-BE49-F238E27FC236}">
                <a16:creationId xmlns:a16="http://schemas.microsoft.com/office/drawing/2014/main" id="{7CAC1022-2713-63C9-BE17-6E8B3226406A}"/>
              </a:ext>
            </a:extLst>
          </p:cNvPr>
          <p:cNvSpPr/>
          <p:nvPr userDrawn="1"/>
        </p:nvSpPr>
        <p:spPr>
          <a:xfrm>
            <a:off x="895149" y="2002057"/>
            <a:ext cx="9213050" cy="2340000"/>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576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solidFill>
                  <a:schemeClr val="tx1"/>
                </a:solidFill>
                <a:latin typeface="Bahnschrift" panose="020B0502040204020203" pitchFamily="34" charset="0"/>
                <a:cs typeface="Helvetica" panose="020B0604020202020204" pitchFamily="34" charset="0"/>
              </a:rPr>
              <a:t>Dass Arlette Bafög beantragt hat und erhält, sichert ihr regelmäßige Einnahmen. Dennoch muss Arlette feststellen, dass sie kaum über die Runden kommt, mit ihrem Konto mittlerweile schon im Minus ist.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sz="1600" dirty="0">
              <a:solidFill>
                <a:schemeClr val="tx1"/>
              </a:solidFill>
              <a:latin typeface="Bahnschrift" panose="020B0502040204020203" pitchFamily="34" charset="0"/>
              <a:cs typeface="Helvetica"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solidFill>
                  <a:schemeClr val="tx1"/>
                </a:solidFill>
                <a:latin typeface="Bahnschrift" panose="020B0502040204020203" pitchFamily="34" charset="0"/>
                <a:cs typeface="Helvetica" panose="020B0604020202020204" pitchFamily="34" charset="0"/>
              </a:rPr>
              <a:t>Als sie mit einem Studienkollegen darüber spricht, zeigt der sich wenig verwundert: „Du hast ja eigentlich jedes e-Paper abonniert, das es im medizinischen Bereich so gibt. Wenn wir uns zum Serienabend treffen, läuft das immer über deine Streaming-Accounts. Du hast ein Gaming-Abo für die Konsole. Und selbst für dein Fahrrad hast du ein Abo!“</a:t>
            </a:r>
          </a:p>
        </p:txBody>
      </p:sp>
      <p:pic>
        <p:nvPicPr>
          <p:cNvPr id="8" name="Grafik 7" descr="Ein Bild, das Licht enthält.&#10;&#10;Automatisch generierte Beschreibung">
            <a:extLst>
              <a:ext uri="{FF2B5EF4-FFF2-40B4-BE49-F238E27FC236}">
                <a16:creationId xmlns:a16="http://schemas.microsoft.com/office/drawing/2014/main" id="{57BC4040-1ABD-5FD2-C3C5-4E5E4D66F771}"/>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rot="1215291" flipH="1">
            <a:off x="218201" y="6044983"/>
            <a:ext cx="1508134" cy="597651"/>
          </a:xfrm>
          <a:prstGeom prst="rect">
            <a:avLst/>
          </a:prstGeom>
        </p:spPr>
      </p:pic>
      <p:pic>
        <p:nvPicPr>
          <p:cNvPr id="9" name="Grafik 8" descr="Ein Bild, das Text enthält.&#10;&#10;Automatisch generierte Beschreibung">
            <a:extLst>
              <a:ext uri="{FF2B5EF4-FFF2-40B4-BE49-F238E27FC236}">
                <a16:creationId xmlns:a16="http://schemas.microsoft.com/office/drawing/2014/main" id="{3B6211D5-9BCE-1825-0090-C0998591B9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6847" y="2251610"/>
            <a:ext cx="973917" cy="958699"/>
          </a:xfrm>
          <a:prstGeom prst="rect">
            <a:avLst/>
          </a:prstGeom>
        </p:spPr>
      </p:pic>
    </p:spTree>
    <p:extLst>
      <p:ext uri="{BB962C8B-B14F-4D97-AF65-F5344CB8AC3E}">
        <p14:creationId xmlns:p14="http://schemas.microsoft.com/office/powerpoint/2010/main" val="328411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5 2/3">
    <p:spTree>
      <p:nvGrpSpPr>
        <p:cNvPr id="1" name=""/>
        <p:cNvGrpSpPr/>
        <p:nvPr/>
      </p:nvGrpSpPr>
      <p:grpSpPr>
        <a:xfrm>
          <a:off x="0" y="0"/>
          <a:ext cx="0" cy="0"/>
          <a:chOff x="0" y="0"/>
          <a:chExt cx="0" cy="0"/>
        </a:xfrm>
      </p:grpSpPr>
      <p:sp>
        <p:nvSpPr>
          <p:cNvPr id="5" name="Freihandform: Form 4">
            <a:extLst>
              <a:ext uri="{FF2B5EF4-FFF2-40B4-BE49-F238E27FC236}">
                <a16:creationId xmlns:a16="http://schemas.microsoft.com/office/drawing/2014/main" id="{8845DD77-C8A3-D11B-5338-89CC1C193892}"/>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FF99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4" name="Google Shape;389;p14">
            <a:extLst>
              <a:ext uri="{FF2B5EF4-FFF2-40B4-BE49-F238E27FC236}">
                <a16:creationId xmlns:a16="http://schemas.microsoft.com/office/drawing/2014/main" id="{A1A34CF0-E905-964A-C2AB-314F4EAB7042}"/>
              </a:ext>
            </a:extLst>
          </p:cNvPr>
          <p:cNvSpPr/>
          <p:nvPr userDrawn="1"/>
        </p:nvSpPr>
        <p:spPr>
          <a:xfrm>
            <a:off x="-758886" y="990776"/>
            <a:ext cx="8654379"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srgbClr val="262626"/>
                </a:solidFill>
                <a:effectLst/>
                <a:uLnTx/>
                <a:uFillTx/>
                <a:latin typeface="Bahnschrift" panose="020B0502040204020203" pitchFamily="34" charset="0"/>
                <a:sym typeface="Arial"/>
              </a:rPr>
              <a:t>Schuldenfalle 3: </a:t>
            </a:r>
            <a:r>
              <a:rPr kumimoji="0" lang="de-DE" sz="2800" b="1" i="0" u="none" strike="noStrike" kern="0" cap="none" spc="0" normalizeH="0" baseline="0" noProof="0" dirty="0">
                <a:ln>
                  <a:noFill/>
                </a:ln>
                <a:solidFill>
                  <a:srgbClr val="91D14C"/>
                </a:solidFill>
                <a:effectLst/>
                <a:uLnTx/>
                <a:uFillTx/>
                <a:latin typeface="Bahnschrift" panose="020B0502040204020203" pitchFamily="34" charset="0"/>
                <a:sym typeface="Arial"/>
              </a:rPr>
              <a:t>Abos</a:t>
            </a:r>
            <a:endParaRPr lang="de-DE" sz="2800" dirty="0">
              <a:solidFill>
                <a:srgbClr val="91D14C"/>
              </a:solidFill>
              <a:latin typeface="Bahnschrift" panose="020B0502040204020203" pitchFamily="34" charset="0"/>
            </a:endParaRPr>
          </a:p>
        </p:txBody>
      </p:sp>
      <p:sp>
        <p:nvSpPr>
          <p:cNvPr id="141" name="Rechteck: abgerundete Ecken 140">
            <a:extLst>
              <a:ext uri="{FF2B5EF4-FFF2-40B4-BE49-F238E27FC236}">
                <a16:creationId xmlns:a16="http://schemas.microsoft.com/office/drawing/2014/main" id="{8D5444EE-3F4B-AF1F-371F-BE15460C281F}"/>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bg1"/>
                </a:solidFill>
                <a:latin typeface="Bahnschrift" panose="020B0502040204020203" pitchFamily="34" charset="0"/>
              </a:rPr>
              <a:t>S-5 2/3</a:t>
            </a:r>
          </a:p>
        </p:txBody>
      </p:sp>
      <p:sp>
        <p:nvSpPr>
          <p:cNvPr id="2" name="Rechteck: abgerundete Ecken 1">
            <a:extLst>
              <a:ext uri="{FF2B5EF4-FFF2-40B4-BE49-F238E27FC236}">
                <a16:creationId xmlns:a16="http://schemas.microsoft.com/office/drawing/2014/main" id="{6D077131-DA43-88A9-A8BB-F449CF133634}"/>
              </a:ext>
            </a:extLst>
          </p:cNvPr>
          <p:cNvSpPr>
            <a:spLocks/>
          </p:cNvSpPr>
          <p:nvPr userDrawn="1"/>
        </p:nvSpPr>
        <p:spPr>
          <a:xfrm>
            <a:off x="583614" y="1876927"/>
            <a:ext cx="9524585" cy="523781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400" b="1" i="0" dirty="0">
                <a:solidFill>
                  <a:srgbClr val="000000"/>
                </a:solidFill>
                <a:effectLst/>
                <a:latin typeface="Bahnschrift" panose="020B0502040204020203" pitchFamily="34" charset="0"/>
                <a:cs typeface="Helvetica" panose="020B0604020202020204" pitchFamily="34" charset="0"/>
              </a:rPr>
              <a:t>So funktioniert’s</a:t>
            </a:r>
          </a:p>
          <a:p>
            <a:endParaRPr lang="de-DE" sz="1400" b="0" i="0" dirty="0">
              <a:solidFill>
                <a:srgbClr val="000000"/>
              </a:solidFill>
              <a:effectLst/>
              <a:latin typeface="Bahnschrift" panose="020B0502040204020203" pitchFamily="34" charset="0"/>
              <a:cs typeface="Helvetica" panose="020B0604020202020204" pitchFamily="34" charset="0"/>
            </a:endParaRPr>
          </a:p>
          <a:p>
            <a:r>
              <a:rPr lang="de-DE" sz="1400" b="0" i="0" dirty="0">
                <a:solidFill>
                  <a:srgbClr val="000000"/>
                </a:solidFill>
                <a:effectLst/>
                <a:latin typeface="Bahnschrift" panose="020B0502040204020203" pitchFamily="34" charset="0"/>
                <a:cs typeface="Helvetica" panose="020B0604020202020204" pitchFamily="34" charset="0"/>
              </a:rPr>
              <a:t>Mit einem Abonnement, kurz Abo, erhältst Du zu einem festen Preis dauerhaften oder regelmäßigen Zugriff auf Waren oder Dienstleistungen, oftmals ohne diese zu kaufen. Beispiel Streaming-Abos: Mit ihnen kannst du eine Vielzahl von Serien sehen oder Songs hören, ohne dass Du Dir jeden einzelnen Titel kaufen musst. Für die Dauer Deines Abos hast Du ein Nutzungsrecht, das nach Beendigung des Abos erlischt.</a:t>
            </a:r>
          </a:p>
          <a:p>
            <a:endParaRPr lang="de-DE" sz="1400" b="0" i="0" dirty="0">
              <a:solidFill>
                <a:srgbClr val="000000"/>
              </a:solidFill>
              <a:effectLst/>
              <a:latin typeface="Bahnschrift" panose="020B0502040204020203" pitchFamily="34" charset="0"/>
              <a:cs typeface="Helvetica" panose="020B0604020202020204" pitchFamily="34" charset="0"/>
            </a:endParaRPr>
          </a:p>
          <a:p>
            <a:r>
              <a:rPr lang="de-DE" sz="1400" b="0" i="0" dirty="0">
                <a:solidFill>
                  <a:srgbClr val="000000"/>
                </a:solidFill>
                <a:effectLst/>
                <a:latin typeface="Bahnschrift" panose="020B0502040204020203" pitchFamily="34" charset="0"/>
                <a:cs typeface="Helvetica" panose="020B0604020202020204" pitchFamily="34" charset="0"/>
              </a:rPr>
              <a:t>Neben anderen Medien wie etwa Zeitschriften, Hörbüchern oder Spielen kannst Du auch Software, Autos und Fahrräder abonnieren. Auch das Deutschlandticket für den Nahverkehr ist ein Abonnement, ebenso ein Handyvertrag.</a:t>
            </a:r>
          </a:p>
          <a:p>
            <a:endParaRPr lang="de-DE" sz="1400" b="0" i="0" dirty="0">
              <a:solidFill>
                <a:srgbClr val="000000"/>
              </a:solidFill>
              <a:effectLst/>
              <a:latin typeface="Bahnschrift" panose="020B0502040204020203" pitchFamily="34" charset="0"/>
              <a:cs typeface="Helvetica" panose="020B0604020202020204" pitchFamily="34" charset="0"/>
            </a:endParaRPr>
          </a:p>
          <a:p>
            <a:r>
              <a:rPr lang="de-DE" sz="1400" b="0" i="0" dirty="0">
                <a:solidFill>
                  <a:srgbClr val="000000"/>
                </a:solidFill>
                <a:effectLst/>
                <a:latin typeface="Bahnschrift" panose="020B0502040204020203" pitchFamily="34" charset="0"/>
                <a:cs typeface="Helvetica" panose="020B0604020202020204" pitchFamily="34" charset="0"/>
              </a:rPr>
              <a:t>Selbst für Lebensmittel wie beispielsweise Kochboxen gibt es Abos: In dem Fall erwirbst Du die Ware natürlich komplett und bekommst nicht nur ein Nutzungsrecht – hier geht es vor allem um den regelmäßigen Bezug. Abos sind nämlich generell darauf ausgelegt, dass Du sie über längere Zeit nutzt und in regelmäßigen Abständen dafür bezahlst (man spricht deshalb auch von einem Dauerschuldverhältnis). So schafft sich der Anbieter wiederkehrende Einnahmen.</a:t>
            </a:r>
          </a:p>
          <a:p>
            <a:endParaRPr lang="de-DE" sz="1400" b="0" i="0" dirty="0">
              <a:solidFill>
                <a:srgbClr val="000000"/>
              </a:solidFill>
              <a:effectLst/>
              <a:latin typeface="Bahnschrift" panose="020B0502040204020203" pitchFamily="34" charset="0"/>
              <a:cs typeface="Helvetica" panose="020B0604020202020204" pitchFamily="34" charset="0"/>
            </a:endParaRPr>
          </a:p>
          <a:p>
            <a:r>
              <a:rPr lang="de-DE" sz="1400" b="1" i="0" dirty="0">
                <a:solidFill>
                  <a:srgbClr val="000000"/>
                </a:solidFill>
                <a:effectLst/>
                <a:latin typeface="Bahnschrift" panose="020B0502040204020203" pitchFamily="34" charset="0"/>
                <a:cs typeface="Helvetica" panose="020B0604020202020204" pitchFamily="34" charset="0"/>
              </a:rPr>
              <a:t>Das hast Du davon</a:t>
            </a:r>
          </a:p>
          <a:p>
            <a:endParaRPr lang="de-DE" sz="1400" b="0" i="0" dirty="0">
              <a:solidFill>
                <a:srgbClr val="000000"/>
              </a:solidFill>
              <a:effectLst/>
              <a:latin typeface="Bahnschrift" panose="020B0502040204020203" pitchFamily="34" charset="0"/>
              <a:cs typeface="Helvetica" panose="020B0604020202020204" pitchFamily="34" charset="0"/>
            </a:endParaRPr>
          </a:p>
          <a:p>
            <a:r>
              <a:rPr lang="de-DE" sz="1400" b="0" i="0" dirty="0">
                <a:solidFill>
                  <a:srgbClr val="000000"/>
                </a:solidFill>
                <a:effectLst/>
                <a:latin typeface="Bahnschrift" panose="020B0502040204020203" pitchFamily="34" charset="0"/>
                <a:cs typeface="Helvetica" panose="020B0604020202020204" pitchFamily="34" charset="0"/>
              </a:rPr>
              <a:t>Abos können für Dich kostengünstiger sein als ein Kauf – zumindest dann, wenn Du sie viel in Anspruch nimmst, also beispielsweise oft und gern Musik hörst, Filme und Serien schaust oder Zeitung liest. Mit einem Abo kannst Du Dir mitunter auch Dinge leisten, für die Dein Geld sonst nicht ausreicht – beispielsweise ein Auto, das beim Kauf einiges an Geld kosten würde. Auch wenn Du beabsichtigst, etwa ein Auto nur für bestimmte Zeit zu nutzen, oder du Filme grundsätzlich nur einmal schaust, kann ein Abo sinnvoller sein als ein Kauf.</a:t>
            </a:r>
          </a:p>
          <a:p>
            <a:endParaRPr lang="de-DE" sz="1400" b="0" i="0" dirty="0">
              <a:solidFill>
                <a:srgbClr val="000000"/>
              </a:solidFill>
              <a:effectLst/>
              <a:latin typeface="Bahnschrift" panose="020B0502040204020203" pitchFamily="34" charset="0"/>
              <a:cs typeface="Helvetica" panose="020B0604020202020204" pitchFamily="34" charset="0"/>
            </a:endParaRPr>
          </a:p>
          <a:p>
            <a:endParaRPr lang="de-DE" sz="1400" b="0" i="0" dirty="0">
              <a:solidFill>
                <a:srgbClr val="000000"/>
              </a:solidFill>
              <a:effectLst/>
              <a:latin typeface="Bahnschrift" panose="020B0502040204020203" pitchFamily="34" charset="0"/>
              <a:cs typeface="Helvetica" panose="020B0604020202020204" pitchFamily="34" charset="0"/>
            </a:endParaRPr>
          </a:p>
          <a:p>
            <a:endParaRPr lang="de-DE" sz="1400" b="0" i="0" dirty="0">
              <a:solidFill>
                <a:srgbClr val="000000"/>
              </a:solidFill>
              <a:effectLst/>
              <a:latin typeface="Bahnschrift" panose="020B0502040204020203" pitchFamily="34" charset="0"/>
              <a:cs typeface="Helvetica" panose="020B0604020202020204" pitchFamily="34" charset="0"/>
            </a:endParaRPr>
          </a:p>
        </p:txBody>
      </p:sp>
    </p:spTree>
    <p:extLst>
      <p:ext uri="{BB962C8B-B14F-4D97-AF65-F5344CB8AC3E}">
        <p14:creationId xmlns:p14="http://schemas.microsoft.com/office/powerpoint/2010/main" val="359842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5 3/3">
    <p:spTree>
      <p:nvGrpSpPr>
        <p:cNvPr id="1" name=""/>
        <p:cNvGrpSpPr/>
        <p:nvPr/>
      </p:nvGrpSpPr>
      <p:grpSpPr>
        <a:xfrm>
          <a:off x="0" y="0"/>
          <a:ext cx="0" cy="0"/>
          <a:chOff x="0" y="0"/>
          <a:chExt cx="0" cy="0"/>
        </a:xfrm>
      </p:grpSpPr>
      <p:sp>
        <p:nvSpPr>
          <p:cNvPr id="5" name="Freihandform: Form 4">
            <a:extLst>
              <a:ext uri="{FF2B5EF4-FFF2-40B4-BE49-F238E27FC236}">
                <a16:creationId xmlns:a16="http://schemas.microsoft.com/office/drawing/2014/main" id="{8845DD77-C8A3-D11B-5338-89CC1C193892}"/>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FF99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4" name="Google Shape;389;p14">
            <a:extLst>
              <a:ext uri="{FF2B5EF4-FFF2-40B4-BE49-F238E27FC236}">
                <a16:creationId xmlns:a16="http://schemas.microsoft.com/office/drawing/2014/main" id="{A1A34CF0-E905-964A-C2AB-314F4EAB7042}"/>
              </a:ext>
            </a:extLst>
          </p:cNvPr>
          <p:cNvSpPr/>
          <p:nvPr userDrawn="1"/>
        </p:nvSpPr>
        <p:spPr>
          <a:xfrm>
            <a:off x="-758886" y="990776"/>
            <a:ext cx="8654379"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srgbClr val="262626"/>
                </a:solidFill>
                <a:effectLst/>
                <a:uLnTx/>
                <a:uFillTx/>
                <a:latin typeface="Bahnschrift" panose="020B0502040204020203" pitchFamily="34" charset="0"/>
                <a:sym typeface="Arial"/>
              </a:rPr>
              <a:t>Schuldenfalle 3: </a:t>
            </a:r>
            <a:r>
              <a:rPr lang="de-DE" sz="2800" b="1" dirty="0">
                <a:solidFill>
                  <a:srgbClr val="91D14C"/>
                </a:solidFill>
                <a:latin typeface="Bahnschrift" panose="020B0502040204020203" pitchFamily="34" charset="0"/>
                <a:sym typeface="Arial"/>
              </a:rPr>
              <a:t>Abos</a:t>
            </a:r>
            <a:endParaRPr lang="de-DE" sz="2800" dirty="0">
              <a:solidFill>
                <a:srgbClr val="91D14C"/>
              </a:solidFill>
              <a:latin typeface="Bahnschrift" panose="020B0502040204020203" pitchFamily="34" charset="0"/>
            </a:endParaRPr>
          </a:p>
        </p:txBody>
      </p:sp>
      <p:sp>
        <p:nvSpPr>
          <p:cNvPr id="141" name="Rechteck: abgerundete Ecken 140">
            <a:extLst>
              <a:ext uri="{FF2B5EF4-FFF2-40B4-BE49-F238E27FC236}">
                <a16:creationId xmlns:a16="http://schemas.microsoft.com/office/drawing/2014/main" id="{8D5444EE-3F4B-AF1F-371F-BE15460C281F}"/>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bg1"/>
                </a:solidFill>
                <a:latin typeface="Bahnschrift" panose="020B0502040204020203" pitchFamily="34" charset="0"/>
              </a:rPr>
              <a:t>S-5 3/3</a:t>
            </a:r>
          </a:p>
        </p:txBody>
      </p:sp>
      <p:sp>
        <p:nvSpPr>
          <p:cNvPr id="2" name="Rechteck: abgerundete Ecken 1">
            <a:extLst>
              <a:ext uri="{FF2B5EF4-FFF2-40B4-BE49-F238E27FC236}">
                <a16:creationId xmlns:a16="http://schemas.microsoft.com/office/drawing/2014/main" id="{6D077131-DA43-88A9-A8BB-F449CF133634}"/>
              </a:ext>
            </a:extLst>
          </p:cNvPr>
          <p:cNvSpPr>
            <a:spLocks/>
          </p:cNvSpPr>
          <p:nvPr userDrawn="1"/>
        </p:nvSpPr>
        <p:spPr>
          <a:xfrm>
            <a:off x="583614" y="1876927"/>
            <a:ext cx="9524585" cy="523781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400" b="1" dirty="0">
                <a:solidFill>
                  <a:schemeClr val="tx1"/>
                </a:solidFill>
                <a:latin typeface="Bahnschrift" panose="020B0502040204020203" pitchFamily="34" charset="0"/>
                <a:cs typeface="Helvetica" panose="020B0604020202020204" pitchFamily="34" charset="0"/>
              </a:rPr>
              <a:t>Das kostet’s</a:t>
            </a:r>
          </a:p>
          <a:p>
            <a:endParaRPr lang="de-DE" sz="1400" b="0" dirty="0">
              <a:solidFill>
                <a:schemeClr val="tx1"/>
              </a:solidFill>
              <a:latin typeface="Bahnschrift" panose="020B0502040204020203" pitchFamily="34" charset="0"/>
              <a:cs typeface="Helvetica" panose="020B0604020202020204" pitchFamily="34" charset="0"/>
            </a:endParaRPr>
          </a:p>
          <a:p>
            <a:r>
              <a:rPr lang="de-DE" sz="1400" b="0" dirty="0">
                <a:solidFill>
                  <a:schemeClr val="tx1"/>
                </a:solidFill>
                <a:latin typeface="Bahnschrift" panose="020B0502040204020203" pitchFamily="34" charset="0"/>
                <a:cs typeface="Helvetica" panose="020B0604020202020204" pitchFamily="34" charset="0"/>
              </a:rPr>
              <a:t>Wie viel so ein Abo kostet, hängt natürlich davon ab, was Du abonnierst. Oft gibt es auch verschiedene Tarife – zum Beispiel einen Jahres- und einen Monatstarif. Auf ein ganzes Jahr gerechnet ist so ein Jahrestarif dann günstiger. Das gilt aber eben nur, wenn Du das Abo auch regelmäßig nutzt. Wenn Du beispielsweise nur eine bestimmte Serie schaust und die binnen kurzer Zeit, kommst Du wahrscheinlich mit einem Monatsabo günstiger weg, das Du dann einfach kündigen kannst.</a:t>
            </a:r>
          </a:p>
          <a:p>
            <a:endParaRPr lang="de-DE" sz="1400" b="0" dirty="0">
              <a:solidFill>
                <a:schemeClr val="tx1"/>
              </a:solidFill>
              <a:latin typeface="Bahnschrift" panose="020B0502040204020203" pitchFamily="34" charset="0"/>
              <a:cs typeface="Helvetica"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e-DE" sz="1400" b="1" dirty="0">
                <a:solidFill>
                  <a:schemeClr val="tx1"/>
                </a:solidFill>
                <a:latin typeface="Bahnschrift" panose="020B0502040204020203" pitchFamily="34" charset="0"/>
                <a:cs typeface="Helvetica" panose="020B0604020202020204" pitchFamily="34" charset="0"/>
              </a:rPr>
              <a:t>Das solltest Du beachten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sz="1400" b="0" dirty="0">
              <a:solidFill>
                <a:schemeClr val="tx1"/>
              </a:solidFill>
              <a:latin typeface="Bahnschrift" panose="020B0502040204020203" pitchFamily="34" charset="0"/>
              <a:cs typeface="Helvetica" panose="020B0604020202020204" pitchFamily="34" charset="0"/>
            </a:endParaRPr>
          </a:p>
          <a:p>
            <a:r>
              <a:rPr lang="de-DE" sz="1400" b="0" dirty="0">
                <a:solidFill>
                  <a:schemeClr val="tx1"/>
                </a:solidFill>
                <a:latin typeface="Bahnschrift" panose="020B0502040204020203" pitchFamily="34" charset="0"/>
                <a:cs typeface="Helvetica" panose="020B0604020202020204" pitchFamily="34" charset="0"/>
              </a:rPr>
              <a:t>Generell gilt: Behalte Deine Abos im Blick. Prüfe von Zeit zu Zeit, welche Abos Du hast und ob Du diese auch wirklich ausreichend nutzt. Vielleicht ist ja der Kauf eines einzelnen Films oder das Lösen einer Einzelfahrt mit dem Nahverkehr günstiger als ein Streaming-Abo oder eine Monatskarte.</a:t>
            </a:r>
          </a:p>
          <a:p>
            <a:endParaRPr lang="de-DE" sz="1400" b="0" dirty="0">
              <a:solidFill>
                <a:schemeClr val="tx1"/>
              </a:solidFill>
              <a:latin typeface="Bahnschrift" panose="020B0502040204020203" pitchFamily="34" charset="0"/>
              <a:cs typeface="Helvetica" panose="020B0604020202020204" pitchFamily="34" charset="0"/>
            </a:endParaRPr>
          </a:p>
          <a:p>
            <a:r>
              <a:rPr lang="de-DE" sz="1400" b="0" dirty="0">
                <a:solidFill>
                  <a:schemeClr val="tx1"/>
                </a:solidFill>
                <a:latin typeface="Bahnschrift" panose="020B0502040204020203" pitchFamily="34" charset="0"/>
                <a:cs typeface="Helvetica" panose="020B0604020202020204" pitchFamily="34" charset="0"/>
              </a:rPr>
              <a:t>Umgekehrt kann es auch sein, dass ein Abo gerade wegen der dauerhaften Nutzung für Dich teurer wird als ein Kauf –für ein </a:t>
            </a:r>
            <a:r>
              <a:rPr lang="de-DE" sz="1400" b="0" dirty="0" err="1">
                <a:solidFill>
                  <a:schemeClr val="tx1"/>
                </a:solidFill>
                <a:latin typeface="Bahnschrift" panose="020B0502040204020203" pitchFamily="34" charset="0"/>
                <a:cs typeface="Helvetica" panose="020B0604020202020204" pitchFamily="34" charset="0"/>
              </a:rPr>
              <a:t>Fahrradabo</a:t>
            </a:r>
            <a:r>
              <a:rPr lang="de-DE" sz="1400" b="0" dirty="0">
                <a:solidFill>
                  <a:schemeClr val="tx1"/>
                </a:solidFill>
                <a:latin typeface="Bahnschrift" panose="020B0502040204020203" pitchFamily="34" charset="0"/>
                <a:cs typeface="Helvetica" panose="020B0604020202020204" pitchFamily="34" charset="0"/>
              </a:rPr>
              <a:t> zum Beispiel hast Du nach einer Weile wahrscheinlich mehr gezahlt als für ein eigenes, gebrauchtes Fahrrad. Wäge also verschiedene Optionen wie Abo und Kauf immer gegeneinander ab.</a:t>
            </a:r>
          </a:p>
          <a:p>
            <a:endParaRPr lang="de-DE" sz="1400" b="0" dirty="0">
              <a:solidFill>
                <a:schemeClr val="tx1"/>
              </a:solidFill>
              <a:latin typeface="Bahnschrift" panose="020B0502040204020203" pitchFamily="34" charset="0"/>
              <a:cs typeface="Helvetica" panose="020B0604020202020204" pitchFamily="34" charset="0"/>
            </a:endParaRPr>
          </a:p>
          <a:p>
            <a:r>
              <a:rPr lang="de-DE" sz="1400" b="0" dirty="0">
                <a:solidFill>
                  <a:schemeClr val="tx1"/>
                </a:solidFill>
                <a:latin typeface="Bahnschrift" panose="020B0502040204020203" pitchFamily="34" charset="0"/>
                <a:cs typeface="Helvetica" panose="020B0604020202020204" pitchFamily="34" charset="0"/>
              </a:rPr>
              <a:t>Vor dem Abschluss eines Abos gilt außerdem: Ein Vergleich verschiedener Anbieter, sofern vorhanden, schadet nicht – denn Preis und Leistung können sich unterscheiden. Und wenn Du unschlüssig bist, welcher Anbieter der richtige ist, probiere es nach Möglichkeit doch erst einmal mit einem Probe-Abo (rechtzeitige Kündigung aber nicht vergessen!).</a:t>
            </a:r>
            <a:br>
              <a:rPr lang="de-DE" sz="1400" b="0" dirty="0">
                <a:solidFill>
                  <a:schemeClr val="tx1"/>
                </a:solidFill>
                <a:latin typeface="Bahnschrift" panose="020B0502040204020203" pitchFamily="34" charset="0"/>
                <a:cs typeface="Helvetica" panose="020B0604020202020204" pitchFamily="34" charset="0"/>
              </a:rPr>
            </a:br>
            <a:endParaRPr lang="de-DE" sz="1400" b="0" i="1" dirty="0">
              <a:solidFill>
                <a:schemeClr val="tx1"/>
              </a:solidFill>
              <a:latin typeface="Bahnschrift" panose="020B0502040204020203" pitchFamily="34" charset="0"/>
              <a:cs typeface="Helvetica" panose="020B0604020202020204" pitchFamily="34" charset="0"/>
            </a:endParaRPr>
          </a:p>
        </p:txBody>
      </p:sp>
    </p:spTree>
    <p:extLst>
      <p:ext uri="{BB962C8B-B14F-4D97-AF65-F5344CB8AC3E}">
        <p14:creationId xmlns:p14="http://schemas.microsoft.com/office/powerpoint/2010/main" val="2776291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bschnitt Geld anlegen | Klassenmaterial">
    <p:spTree>
      <p:nvGrpSpPr>
        <p:cNvPr id="1" name=""/>
        <p:cNvGrpSpPr/>
        <p:nvPr/>
      </p:nvGrpSpPr>
      <p:grpSpPr>
        <a:xfrm>
          <a:off x="0" y="0"/>
          <a:ext cx="0" cy="0"/>
          <a:chOff x="0" y="0"/>
          <a:chExt cx="0" cy="0"/>
        </a:xfrm>
      </p:grpSpPr>
      <p:sp>
        <p:nvSpPr>
          <p:cNvPr id="31" name="Rechteck: abgerundete Ecken 30">
            <a:extLst>
              <a:ext uri="{FF2B5EF4-FFF2-40B4-BE49-F238E27FC236}">
                <a16:creationId xmlns:a16="http://schemas.microsoft.com/office/drawing/2014/main" id="{361243A2-02C6-5B44-5D3E-CC70C3A0C628}"/>
              </a:ext>
            </a:extLst>
          </p:cNvPr>
          <p:cNvSpPr/>
          <p:nvPr userDrawn="1"/>
        </p:nvSpPr>
        <p:spPr>
          <a:xfrm>
            <a:off x="-1" y="2221220"/>
            <a:ext cx="10691813" cy="1677484"/>
          </a:xfrm>
          <a:prstGeom prst="roundRect">
            <a:avLst>
              <a:gd name="adj" fmla="val 0"/>
            </a:avLst>
          </a:prstGeom>
          <a:solidFill>
            <a:srgbClr val="91D14C">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45720" rtlCol="0" anchor="t"/>
          <a:lstStyle/>
          <a:p>
            <a:endParaRPr lang="de-DE" sz="16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grpSp>
        <p:nvGrpSpPr>
          <p:cNvPr id="32" name="Gruppieren 31">
            <a:extLst>
              <a:ext uri="{FF2B5EF4-FFF2-40B4-BE49-F238E27FC236}">
                <a16:creationId xmlns:a16="http://schemas.microsoft.com/office/drawing/2014/main" id="{06E775ED-32BC-73A4-FF9D-2F4A61FD70F0}"/>
              </a:ext>
            </a:extLst>
          </p:cNvPr>
          <p:cNvGrpSpPr/>
          <p:nvPr userDrawn="1"/>
        </p:nvGrpSpPr>
        <p:grpSpPr>
          <a:xfrm>
            <a:off x="2806046" y="2246596"/>
            <a:ext cx="7011054" cy="1378089"/>
            <a:chOff x="3297417" y="4003373"/>
            <a:chExt cx="8622516" cy="1694836"/>
          </a:xfrm>
        </p:grpSpPr>
        <p:sp>
          <p:nvSpPr>
            <p:cNvPr id="33" name="Google Shape;183;p2">
              <a:extLst>
                <a:ext uri="{FF2B5EF4-FFF2-40B4-BE49-F238E27FC236}">
                  <a16:creationId xmlns:a16="http://schemas.microsoft.com/office/drawing/2014/main" id="{4C9C39C4-AA22-EE1A-23A8-A75908733E98}"/>
                </a:ext>
              </a:extLst>
            </p:cNvPr>
            <p:cNvSpPr txBox="1"/>
            <p:nvPr userDrawn="1"/>
          </p:nvSpPr>
          <p:spPr>
            <a:xfrm>
              <a:off x="3297417" y="4003373"/>
              <a:ext cx="6748874" cy="1003641"/>
            </a:xfrm>
            <a:prstGeom prst="rect">
              <a:avLst/>
            </a:prstGeom>
            <a:noFill/>
            <a:ln>
              <a:noFill/>
            </a:ln>
            <a:effectLst>
              <a:outerShdw blurRad="292100" dist="38100" dir="2700000" algn="tl" rotWithShape="0">
                <a:srgbClr val="000000">
                  <a:alpha val="21960"/>
                </a:srgbClr>
              </a:outerShdw>
            </a:effectLst>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6000"/>
                <a:buFont typeface="Arial"/>
                <a:buNone/>
              </a:pPr>
              <a:r>
                <a:rPr lang="de-DE" sz="4800" b="1">
                  <a:solidFill>
                    <a:schemeClr val="bg1"/>
                  </a:solidFill>
                  <a:latin typeface="Bahnschrift" panose="020B0502040204020203" pitchFamily="34" charset="0"/>
                  <a:sym typeface="Arial"/>
                </a:rPr>
                <a:t>Teil II</a:t>
              </a:r>
              <a:endParaRPr sz="1400">
                <a:solidFill>
                  <a:schemeClr val="bg1"/>
                </a:solidFill>
                <a:latin typeface="Bahnschrift" panose="020B0502040204020203" pitchFamily="34" charset="0"/>
              </a:endParaRPr>
            </a:p>
          </p:txBody>
        </p:sp>
        <p:sp>
          <p:nvSpPr>
            <p:cNvPr id="34" name="Google Shape;184;p2">
              <a:extLst>
                <a:ext uri="{FF2B5EF4-FFF2-40B4-BE49-F238E27FC236}">
                  <a16:creationId xmlns:a16="http://schemas.microsoft.com/office/drawing/2014/main" id="{CB6BEB9F-EF58-14CB-99E2-153EF91DB577}"/>
                </a:ext>
              </a:extLst>
            </p:cNvPr>
            <p:cNvSpPr txBox="1"/>
            <p:nvPr userDrawn="1"/>
          </p:nvSpPr>
          <p:spPr>
            <a:xfrm>
              <a:off x="3297417" y="4694568"/>
              <a:ext cx="8622515" cy="1003641"/>
            </a:xfrm>
            <a:prstGeom prst="rect">
              <a:avLst/>
            </a:prstGeom>
            <a:noFill/>
            <a:ln>
              <a:noFill/>
            </a:ln>
            <a:effectLst>
              <a:outerShdw blurRad="292100" dist="38100" dir="2700000" algn="tl" rotWithShape="0">
                <a:srgbClr val="000000">
                  <a:alpha val="21960"/>
                </a:srgbClr>
              </a:outerShdw>
            </a:effectLst>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8800"/>
                <a:buFont typeface="Arial"/>
                <a:buNone/>
              </a:pPr>
              <a:r>
                <a:rPr lang="de-DE" sz="7200" b="1" dirty="0">
                  <a:solidFill>
                    <a:schemeClr val="bg1"/>
                  </a:solidFill>
                  <a:latin typeface="Bahnschrift" panose="020B0502040204020203" pitchFamily="34" charset="0"/>
                  <a:sym typeface="Arial"/>
                </a:rPr>
                <a:t>Geld anlegen</a:t>
              </a:r>
              <a:endParaRPr sz="1400" dirty="0">
                <a:solidFill>
                  <a:schemeClr val="bg1"/>
                </a:solidFill>
                <a:latin typeface="Bahnschrift" panose="020B0502040204020203" pitchFamily="34" charset="0"/>
              </a:endParaRPr>
            </a:p>
          </p:txBody>
        </p:sp>
      </p:grpSp>
      <p:sp>
        <p:nvSpPr>
          <p:cNvPr id="36" name="Ellipse 35">
            <a:extLst>
              <a:ext uri="{FF2B5EF4-FFF2-40B4-BE49-F238E27FC236}">
                <a16:creationId xmlns:a16="http://schemas.microsoft.com/office/drawing/2014/main" id="{49B64571-1103-3880-F568-C5CFCAFBA538}"/>
              </a:ext>
            </a:extLst>
          </p:cNvPr>
          <p:cNvSpPr/>
          <p:nvPr userDrawn="1"/>
        </p:nvSpPr>
        <p:spPr>
          <a:xfrm>
            <a:off x="671145" y="2097244"/>
            <a:ext cx="1925436" cy="1925436"/>
          </a:xfrm>
          <a:prstGeom prst="ellipse">
            <a:avLst/>
          </a:prstGeom>
          <a:solidFill>
            <a:srgbClr val="CDE9FF"/>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D75E0AFD-54C9-3F99-30EE-648E8566DAAB}"/>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573963" y="2414078"/>
            <a:ext cx="2119800" cy="1291768"/>
          </a:xfrm>
          <a:prstGeom prst="rect">
            <a:avLst/>
          </a:prstGeom>
        </p:spPr>
      </p:pic>
    </p:spTree>
    <p:extLst>
      <p:ext uri="{BB962C8B-B14F-4D97-AF65-F5344CB8AC3E}">
        <p14:creationId xmlns:p14="http://schemas.microsoft.com/office/powerpoint/2010/main" val="29746612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G-1">
    <p:spTree>
      <p:nvGrpSpPr>
        <p:cNvPr id="1" name=""/>
        <p:cNvGrpSpPr/>
        <p:nvPr/>
      </p:nvGrpSpPr>
      <p:grpSpPr>
        <a:xfrm>
          <a:off x="0" y="0"/>
          <a:ext cx="0" cy="0"/>
          <a:chOff x="0" y="0"/>
          <a:chExt cx="0" cy="0"/>
        </a:xfrm>
      </p:grpSpPr>
      <p:grpSp>
        <p:nvGrpSpPr>
          <p:cNvPr id="15" name="Gruppieren 14">
            <a:extLst>
              <a:ext uri="{FF2B5EF4-FFF2-40B4-BE49-F238E27FC236}">
                <a16:creationId xmlns:a16="http://schemas.microsoft.com/office/drawing/2014/main" id="{441C4384-69E3-41C2-C66C-0AABB2A5B120}"/>
              </a:ext>
            </a:extLst>
          </p:cNvPr>
          <p:cNvGrpSpPr>
            <a:grpSpLocks noChangeAspect="1"/>
          </p:cNvGrpSpPr>
          <p:nvPr userDrawn="1"/>
        </p:nvGrpSpPr>
        <p:grpSpPr>
          <a:xfrm>
            <a:off x="0" y="5219675"/>
            <a:ext cx="2901821" cy="2340000"/>
            <a:chOff x="0" y="4630705"/>
            <a:chExt cx="3632200" cy="2928970"/>
          </a:xfrm>
        </p:grpSpPr>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4630705"/>
              <a:ext cx="3632200" cy="292897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pic>
          <p:nvPicPr>
            <p:cNvPr id="8" name="Grafik 7">
              <a:extLst>
                <a:ext uri="{FF2B5EF4-FFF2-40B4-BE49-F238E27FC236}">
                  <a16:creationId xmlns:a16="http://schemas.microsoft.com/office/drawing/2014/main" id="{4D5B0CEA-0FB7-1AB6-E809-FC468C1B6E3D}"/>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288347" y="5474523"/>
              <a:ext cx="2653347" cy="1616902"/>
            </a:xfrm>
            <a:prstGeom prst="rect">
              <a:avLst/>
            </a:prstGeom>
          </p:spPr>
        </p:pic>
      </p:grpSp>
      <p:sp>
        <p:nvSpPr>
          <p:cNvPr id="4" name="Google Shape;389;p14">
            <a:extLst>
              <a:ext uri="{FF2B5EF4-FFF2-40B4-BE49-F238E27FC236}">
                <a16:creationId xmlns:a16="http://schemas.microsoft.com/office/drawing/2014/main" id="{A1A34CF0-E905-964A-C2AB-314F4EAB7042}"/>
              </a:ext>
            </a:extLst>
          </p:cNvPr>
          <p:cNvSpPr/>
          <p:nvPr userDrawn="1"/>
        </p:nvSpPr>
        <p:spPr>
          <a:xfrm>
            <a:off x="-758886" y="990776"/>
            <a:ext cx="8654379"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800" b="1">
                <a:solidFill>
                  <a:srgbClr val="262626"/>
                </a:solidFill>
                <a:latin typeface="Bahnschrift" panose="020B0502040204020203" pitchFamily="34" charset="0"/>
                <a:sym typeface="Arial"/>
              </a:rPr>
              <a:t>Sparen und anlegen: </a:t>
            </a:r>
            <a:r>
              <a:rPr lang="de-DE" sz="2800" b="1">
                <a:solidFill>
                  <a:srgbClr val="91D14C"/>
                </a:solidFill>
                <a:latin typeface="Bahnschrift" panose="020B0502040204020203" pitchFamily="34" charset="0"/>
                <a:sym typeface="Arial"/>
              </a:rPr>
              <a:t>Wofür überhaupt?</a:t>
            </a:r>
            <a:endParaRPr lang="de-DE" sz="2800">
              <a:solidFill>
                <a:srgbClr val="91D14C"/>
              </a:solidFill>
              <a:latin typeface="Bahnschrift" panose="020B0502040204020203" pitchFamily="34" charset="0"/>
            </a:endParaRPr>
          </a:p>
        </p:txBody>
      </p:sp>
      <p:sp>
        <p:nvSpPr>
          <p:cNvPr id="38" name="Rechteck: abgerundete Ecken 37">
            <a:extLst>
              <a:ext uri="{FF2B5EF4-FFF2-40B4-BE49-F238E27FC236}">
                <a16:creationId xmlns:a16="http://schemas.microsoft.com/office/drawing/2014/main" id="{9FE3248D-5F21-EE7D-91A9-F2B1885B35C0}"/>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a:solidFill>
                  <a:schemeClr val="bg1"/>
                </a:solidFill>
                <a:latin typeface="Bahnschrift" panose="020B0502040204020203" pitchFamily="34" charset="0"/>
              </a:rPr>
              <a:t>G-1</a:t>
            </a:r>
          </a:p>
        </p:txBody>
      </p:sp>
    </p:spTree>
    <p:extLst>
      <p:ext uri="{BB962C8B-B14F-4D97-AF65-F5344CB8AC3E}">
        <p14:creationId xmlns:p14="http://schemas.microsoft.com/office/powerpoint/2010/main" val="1998914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2 1/2">
    <p:spTree>
      <p:nvGrpSpPr>
        <p:cNvPr id="1" name=""/>
        <p:cNvGrpSpPr/>
        <p:nvPr/>
      </p:nvGrpSpPr>
      <p:grpSpPr>
        <a:xfrm>
          <a:off x="0" y="0"/>
          <a:ext cx="0" cy="0"/>
          <a:chOff x="0" y="0"/>
          <a:chExt cx="0" cy="0"/>
        </a:xfrm>
      </p:grpSpPr>
      <p:grpSp>
        <p:nvGrpSpPr>
          <p:cNvPr id="15" name="Gruppieren 14">
            <a:extLst>
              <a:ext uri="{FF2B5EF4-FFF2-40B4-BE49-F238E27FC236}">
                <a16:creationId xmlns:a16="http://schemas.microsoft.com/office/drawing/2014/main" id="{441C4384-69E3-41C2-C66C-0AABB2A5B120}"/>
              </a:ext>
            </a:extLst>
          </p:cNvPr>
          <p:cNvGrpSpPr>
            <a:grpSpLocks noChangeAspect="1"/>
          </p:cNvGrpSpPr>
          <p:nvPr userDrawn="1"/>
        </p:nvGrpSpPr>
        <p:grpSpPr>
          <a:xfrm>
            <a:off x="0" y="5219675"/>
            <a:ext cx="2901821" cy="2340000"/>
            <a:chOff x="0" y="4630705"/>
            <a:chExt cx="3632200" cy="2928970"/>
          </a:xfrm>
        </p:grpSpPr>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4630705"/>
              <a:ext cx="3632200" cy="292897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pic>
          <p:nvPicPr>
            <p:cNvPr id="8" name="Grafik 7">
              <a:extLst>
                <a:ext uri="{FF2B5EF4-FFF2-40B4-BE49-F238E27FC236}">
                  <a16:creationId xmlns:a16="http://schemas.microsoft.com/office/drawing/2014/main" id="{4D5B0CEA-0FB7-1AB6-E809-FC468C1B6E3D}"/>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288347" y="5474523"/>
              <a:ext cx="2653347" cy="1616902"/>
            </a:xfrm>
            <a:prstGeom prst="rect">
              <a:avLst/>
            </a:prstGeom>
          </p:spPr>
        </p:pic>
      </p:grpSp>
      <p:sp>
        <p:nvSpPr>
          <p:cNvPr id="4" name="Google Shape;389;p14">
            <a:extLst>
              <a:ext uri="{FF2B5EF4-FFF2-40B4-BE49-F238E27FC236}">
                <a16:creationId xmlns:a16="http://schemas.microsoft.com/office/drawing/2014/main" id="{A1A34CF0-E905-964A-C2AB-314F4EAB7042}"/>
              </a:ext>
            </a:extLst>
          </p:cNvPr>
          <p:cNvSpPr/>
          <p:nvPr userDrawn="1"/>
        </p:nvSpPr>
        <p:spPr>
          <a:xfrm>
            <a:off x="-758886" y="990776"/>
            <a:ext cx="8654379"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800" b="1">
                <a:solidFill>
                  <a:srgbClr val="262626"/>
                </a:solidFill>
                <a:latin typeface="Bahnschrift" panose="020B0502040204020203" pitchFamily="34" charset="0"/>
                <a:sym typeface="Arial"/>
              </a:rPr>
              <a:t>Das </a:t>
            </a:r>
            <a:r>
              <a:rPr lang="de-DE" sz="2800" b="1">
                <a:solidFill>
                  <a:srgbClr val="91D14C"/>
                </a:solidFill>
                <a:latin typeface="Bahnschrift" panose="020B0502040204020203" pitchFamily="34" charset="0"/>
                <a:sym typeface="Arial"/>
              </a:rPr>
              <a:t>magische</a:t>
            </a:r>
            <a:r>
              <a:rPr lang="de-DE" sz="2800" b="1">
                <a:solidFill>
                  <a:srgbClr val="262626"/>
                </a:solidFill>
                <a:latin typeface="Bahnschrift" panose="020B0502040204020203" pitchFamily="34" charset="0"/>
                <a:sym typeface="Arial"/>
              </a:rPr>
              <a:t> Dreieck der Geldanlage</a:t>
            </a:r>
            <a:endParaRPr lang="de-DE" sz="2800">
              <a:latin typeface="Bahnschrift" panose="020B0502040204020203" pitchFamily="34" charset="0"/>
            </a:endParaRPr>
          </a:p>
        </p:txBody>
      </p:sp>
      <p:grpSp>
        <p:nvGrpSpPr>
          <p:cNvPr id="36" name="Gruppieren 35">
            <a:extLst>
              <a:ext uri="{FF2B5EF4-FFF2-40B4-BE49-F238E27FC236}">
                <a16:creationId xmlns:a16="http://schemas.microsoft.com/office/drawing/2014/main" id="{A5A8B7E5-6F4B-C0EC-774B-DC0741F19914}"/>
              </a:ext>
            </a:extLst>
          </p:cNvPr>
          <p:cNvGrpSpPr/>
          <p:nvPr userDrawn="1"/>
        </p:nvGrpSpPr>
        <p:grpSpPr>
          <a:xfrm>
            <a:off x="1394401" y="1967638"/>
            <a:ext cx="8069023" cy="4019392"/>
            <a:chOff x="1165717" y="1599967"/>
            <a:chExt cx="8069023" cy="4019392"/>
          </a:xfrm>
        </p:grpSpPr>
        <p:grpSp>
          <p:nvGrpSpPr>
            <p:cNvPr id="16" name="Gruppieren 15">
              <a:extLst>
                <a:ext uri="{FF2B5EF4-FFF2-40B4-BE49-F238E27FC236}">
                  <a16:creationId xmlns:a16="http://schemas.microsoft.com/office/drawing/2014/main" id="{D64BD639-60BD-276D-C677-9DF63450C584}"/>
                </a:ext>
              </a:extLst>
            </p:cNvPr>
            <p:cNvGrpSpPr/>
            <p:nvPr userDrawn="1"/>
          </p:nvGrpSpPr>
          <p:grpSpPr>
            <a:xfrm>
              <a:off x="2824555" y="2667882"/>
              <a:ext cx="4539516" cy="2951477"/>
              <a:chOff x="2479977" y="1395819"/>
              <a:chExt cx="4345250" cy="2825170"/>
            </a:xfrm>
          </p:grpSpPr>
          <p:sp>
            <p:nvSpPr>
              <p:cNvPr id="17" name="Gleichschenkliges Dreieck 16">
                <a:extLst>
                  <a:ext uri="{FF2B5EF4-FFF2-40B4-BE49-F238E27FC236}">
                    <a16:creationId xmlns:a16="http://schemas.microsoft.com/office/drawing/2014/main" id="{7948F42C-9158-2DC0-66B0-AF8CF51FC0E9}"/>
                  </a:ext>
                </a:extLst>
              </p:cNvPr>
              <p:cNvSpPr/>
              <p:nvPr/>
            </p:nvSpPr>
            <p:spPr>
              <a:xfrm>
                <a:off x="3098801" y="1395819"/>
                <a:ext cx="2972754" cy="2562719"/>
              </a:xfrm>
              <a:prstGeom prst="triangl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pic>
            <p:nvPicPr>
              <p:cNvPr id="18" name="Grafik 17" descr="Ein Bild, das Vektorgrafiken enthält.&#10;&#10;Automatisch generierte Beschreibung">
                <a:extLst>
                  <a:ext uri="{FF2B5EF4-FFF2-40B4-BE49-F238E27FC236}">
                    <a16:creationId xmlns:a16="http://schemas.microsoft.com/office/drawing/2014/main" id="{8344FA71-C67F-EF52-9141-6842816B7E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9977" y="3018472"/>
                <a:ext cx="1080000" cy="962609"/>
              </a:xfrm>
              <a:prstGeom prst="rect">
                <a:avLst/>
              </a:prstGeom>
            </p:spPr>
          </p:pic>
          <p:pic>
            <p:nvPicPr>
              <p:cNvPr id="19" name="Grafik 18" descr="Ein Bild, das Text, Vektorgrafiken enthält.&#10;&#10;Automatisch generierte Beschreibung">
                <a:extLst>
                  <a:ext uri="{FF2B5EF4-FFF2-40B4-BE49-F238E27FC236}">
                    <a16:creationId xmlns:a16="http://schemas.microsoft.com/office/drawing/2014/main" id="{D43C5A6E-C7D4-F410-8905-398BC6919A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8648" y="1408197"/>
                <a:ext cx="898710" cy="1080000"/>
              </a:xfrm>
              <a:prstGeom prst="rect">
                <a:avLst/>
              </a:prstGeom>
            </p:spPr>
          </p:pic>
          <p:pic>
            <p:nvPicPr>
              <p:cNvPr id="20" name="Grafik 19">
                <a:extLst>
                  <a:ext uri="{FF2B5EF4-FFF2-40B4-BE49-F238E27FC236}">
                    <a16:creationId xmlns:a16="http://schemas.microsoft.com/office/drawing/2014/main" id="{614AE507-DA19-8974-8EC1-3497F74DAB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5227" y="3477176"/>
                <a:ext cx="1080000" cy="743813"/>
              </a:xfrm>
              <a:prstGeom prst="rect">
                <a:avLst/>
              </a:prstGeom>
            </p:spPr>
          </p:pic>
        </p:grpSp>
        <p:sp>
          <p:nvSpPr>
            <p:cNvPr id="22" name="Textfeld 21">
              <a:extLst>
                <a:ext uri="{FF2B5EF4-FFF2-40B4-BE49-F238E27FC236}">
                  <a16:creationId xmlns:a16="http://schemas.microsoft.com/office/drawing/2014/main" id="{9705C819-77DD-DCF8-11E5-0602A9FF6D31}"/>
                </a:ext>
              </a:extLst>
            </p:cNvPr>
            <p:cNvSpPr txBox="1"/>
            <p:nvPr/>
          </p:nvSpPr>
          <p:spPr>
            <a:xfrm>
              <a:off x="7430107" y="4486559"/>
              <a:ext cx="1804633" cy="369332"/>
            </a:xfrm>
            <a:prstGeom prst="rect">
              <a:avLst/>
            </a:prstGeom>
            <a:noFill/>
          </p:spPr>
          <p:txBody>
            <a:bodyPr wrap="square">
              <a:spAutoFit/>
            </a:bodyPr>
            <a:lstStyle/>
            <a:p>
              <a:pPr algn="ctr"/>
              <a:r>
                <a:rPr lang="de-DE" sz="1800" b="1">
                  <a:solidFill>
                    <a:srgbClr val="B066FF"/>
                  </a:solidFill>
                  <a:latin typeface="Bahnschrift" panose="020B0502040204020203" pitchFamily="34" charset="0"/>
                  <a:ea typeface="Inter" panose="020B0502030000000004" pitchFamily="34" charset="0"/>
                  <a:cs typeface="Helvetica" panose="020B0604020202020204" pitchFamily="34" charset="0"/>
                </a:rPr>
                <a:t>Verfügbarkeit</a:t>
              </a:r>
              <a:endParaRPr lang="de-DE">
                <a:solidFill>
                  <a:srgbClr val="B066FF"/>
                </a:solidFill>
                <a:latin typeface="Bahnschrift" panose="020B0502040204020203" pitchFamily="34" charset="0"/>
              </a:endParaRPr>
            </a:p>
          </p:txBody>
        </p:sp>
        <p:sp>
          <p:nvSpPr>
            <p:cNvPr id="25" name="Textfeld 24">
              <a:extLst>
                <a:ext uri="{FF2B5EF4-FFF2-40B4-BE49-F238E27FC236}">
                  <a16:creationId xmlns:a16="http://schemas.microsoft.com/office/drawing/2014/main" id="{9599724B-3659-CBA4-E8D3-ACA6861E29A6}"/>
                </a:ext>
              </a:extLst>
            </p:cNvPr>
            <p:cNvSpPr txBox="1"/>
            <p:nvPr/>
          </p:nvSpPr>
          <p:spPr>
            <a:xfrm>
              <a:off x="3808488" y="1599967"/>
              <a:ext cx="2381401" cy="369332"/>
            </a:xfrm>
            <a:prstGeom prst="rect">
              <a:avLst/>
            </a:prstGeom>
            <a:noFill/>
          </p:spPr>
          <p:txBody>
            <a:bodyPr wrap="square">
              <a:spAutoFit/>
            </a:bodyPr>
            <a:lstStyle/>
            <a:p>
              <a:pPr algn="ctr"/>
              <a:r>
                <a:rPr lang="de-DE" sz="1800" b="1">
                  <a:solidFill>
                    <a:srgbClr val="A1CA7C"/>
                  </a:solidFill>
                  <a:latin typeface="Bahnschrift" panose="020B0502040204020203" pitchFamily="34" charset="0"/>
                  <a:ea typeface="Inter" panose="020B0502030000000004" pitchFamily="34" charset="0"/>
                  <a:cs typeface="Helvetica" panose="020B0604020202020204" pitchFamily="34" charset="0"/>
                </a:rPr>
                <a:t>Rendite (-chancen)</a:t>
              </a:r>
              <a:endParaRPr lang="de-DE">
                <a:solidFill>
                  <a:srgbClr val="A1CA7C"/>
                </a:solidFill>
                <a:latin typeface="Bahnschrift" panose="020B0502040204020203" pitchFamily="34" charset="0"/>
              </a:endParaRPr>
            </a:p>
          </p:txBody>
        </p:sp>
        <p:sp>
          <p:nvSpPr>
            <p:cNvPr id="28" name="Textfeld 27">
              <a:extLst>
                <a:ext uri="{FF2B5EF4-FFF2-40B4-BE49-F238E27FC236}">
                  <a16:creationId xmlns:a16="http://schemas.microsoft.com/office/drawing/2014/main" id="{AE3E063F-2204-D7F2-02B2-5B34C52DF995}"/>
                </a:ext>
              </a:extLst>
            </p:cNvPr>
            <p:cNvSpPr txBox="1"/>
            <p:nvPr/>
          </p:nvSpPr>
          <p:spPr>
            <a:xfrm>
              <a:off x="1165717" y="4489913"/>
              <a:ext cx="1350433" cy="369332"/>
            </a:xfrm>
            <a:prstGeom prst="rect">
              <a:avLst/>
            </a:prstGeom>
            <a:noFill/>
          </p:spPr>
          <p:txBody>
            <a:bodyPr wrap="square">
              <a:spAutoFit/>
            </a:bodyPr>
            <a:lstStyle/>
            <a:p>
              <a:pPr algn="ctr"/>
              <a:r>
                <a:rPr lang="de-DE" sz="1800" b="1">
                  <a:solidFill>
                    <a:srgbClr val="41BFFF"/>
                  </a:solidFill>
                  <a:latin typeface="Bahnschrift" panose="020B0502040204020203" pitchFamily="34" charset="0"/>
                  <a:ea typeface="Inter" panose="020B0502030000000004" pitchFamily="34" charset="0"/>
                  <a:cs typeface="Helvetica" panose="020B0604020202020204" pitchFamily="34" charset="0"/>
                </a:rPr>
                <a:t>Sicherheit</a:t>
              </a:r>
              <a:endParaRPr lang="de-DE">
                <a:solidFill>
                  <a:srgbClr val="41BFFF"/>
                </a:solidFill>
                <a:latin typeface="Bahnschrift" panose="020B0502040204020203" pitchFamily="34" charset="0"/>
              </a:endParaRPr>
            </a:p>
          </p:txBody>
        </p:sp>
      </p:grpSp>
      <p:sp>
        <p:nvSpPr>
          <p:cNvPr id="2" name="Rechteck: abgerundete Ecken 1">
            <a:extLst>
              <a:ext uri="{FF2B5EF4-FFF2-40B4-BE49-F238E27FC236}">
                <a16:creationId xmlns:a16="http://schemas.microsoft.com/office/drawing/2014/main" id="{5AD97EEF-3035-6F21-7791-B17337E8DD7F}"/>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a:solidFill>
                  <a:schemeClr val="bg1"/>
                </a:solidFill>
                <a:latin typeface="Bahnschrift" panose="020B0502040204020203" pitchFamily="34" charset="0"/>
              </a:rPr>
              <a:t>G-2 1/2</a:t>
            </a:r>
          </a:p>
        </p:txBody>
      </p:sp>
    </p:spTree>
    <p:extLst>
      <p:ext uri="{BB962C8B-B14F-4D97-AF65-F5344CB8AC3E}">
        <p14:creationId xmlns:p14="http://schemas.microsoft.com/office/powerpoint/2010/main" val="3445890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 Rückblick | Klassenmaterial">
    <p:spTree>
      <p:nvGrpSpPr>
        <p:cNvPr id="1" name=""/>
        <p:cNvGrpSpPr/>
        <p:nvPr/>
      </p:nvGrpSpPr>
      <p:grpSpPr>
        <a:xfrm>
          <a:off x="0" y="0"/>
          <a:ext cx="0" cy="0"/>
          <a:chOff x="0" y="0"/>
          <a:chExt cx="0" cy="0"/>
        </a:xfrm>
      </p:grpSpPr>
      <p:sp>
        <p:nvSpPr>
          <p:cNvPr id="31" name="Rechteck: abgerundete Ecken 30">
            <a:extLst>
              <a:ext uri="{FF2B5EF4-FFF2-40B4-BE49-F238E27FC236}">
                <a16:creationId xmlns:a16="http://schemas.microsoft.com/office/drawing/2014/main" id="{361243A2-02C6-5B44-5D3E-CC70C3A0C628}"/>
              </a:ext>
            </a:extLst>
          </p:cNvPr>
          <p:cNvSpPr/>
          <p:nvPr userDrawn="1"/>
        </p:nvSpPr>
        <p:spPr>
          <a:xfrm>
            <a:off x="-1" y="2221220"/>
            <a:ext cx="10691813" cy="1677484"/>
          </a:xfrm>
          <a:prstGeom prst="roundRect">
            <a:avLst>
              <a:gd name="adj" fmla="val 0"/>
            </a:avLst>
          </a:prstGeom>
          <a:solidFill>
            <a:srgbClr val="91D14C">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45720" rtlCol="0" anchor="t"/>
          <a:lstStyle/>
          <a:p>
            <a:endParaRPr lang="de-DE" sz="16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grpSp>
        <p:nvGrpSpPr>
          <p:cNvPr id="32" name="Gruppieren 31">
            <a:extLst>
              <a:ext uri="{FF2B5EF4-FFF2-40B4-BE49-F238E27FC236}">
                <a16:creationId xmlns:a16="http://schemas.microsoft.com/office/drawing/2014/main" id="{06E775ED-32BC-73A4-FF9D-2F4A61FD70F0}"/>
              </a:ext>
            </a:extLst>
          </p:cNvPr>
          <p:cNvGrpSpPr/>
          <p:nvPr userDrawn="1"/>
        </p:nvGrpSpPr>
        <p:grpSpPr>
          <a:xfrm>
            <a:off x="2806045" y="2246596"/>
            <a:ext cx="7011055" cy="1378089"/>
            <a:chOff x="3297416" y="4003373"/>
            <a:chExt cx="8622516" cy="1694836"/>
          </a:xfrm>
        </p:grpSpPr>
        <p:sp>
          <p:nvSpPr>
            <p:cNvPr id="33" name="Google Shape;183;p2">
              <a:extLst>
                <a:ext uri="{FF2B5EF4-FFF2-40B4-BE49-F238E27FC236}">
                  <a16:creationId xmlns:a16="http://schemas.microsoft.com/office/drawing/2014/main" id="{4C9C39C4-AA22-EE1A-23A8-A75908733E98}"/>
                </a:ext>
              </a:extLst>
            </p:cNvPr>
            <p:cNvSpPr txBox="1"/>
            <p:nvPr userDrawn="1"/>
          </p:nvSpPr>
          <p:spPr>
            <a:xfrm>
              <a:off x="3297416" y="4003373"/>
              <a:ext cx="7096287" cy="1003641"/>
            </a:xfrm>
            <a:prstGeom prst="rect">
              <a:avLst/>
            </a:prstGeom>
            <a:noFill/>
            <a:ln>
              <a:noFill/>
            </a:ln>
            <a:effectLst>
              <a:outerShdw blurRad="292100" dist="38100" dir="2700000" algn="tl" rotWithShape="0">
                <a:srgbClr val="000000">
                  <a:alpha val="21960"/>
                </a:srgbClr>
              </a:outerShdw>
            </a:effectLst>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6000"/>
                <a:buFont typeface="Arial"/>
                <a:buNone/>
              </a:pPr>
              <a:r>
                <a:rPr lang="de-DE" sz="4800" b="1" dirty="0">
                  <a:solidFill>
                    <a:schemeClr val="bg1"/>
                  </a:solidFill>
                  <a:latin typeface="Bahnschrift" panose="020B0502040204020203" pitchFamily="34" charset="0"/>
                  <a:sym typeface="Arial"/>
                </a:rPr>
                <a:t>Workshop Finanzen</a:t>
              </a:r>
              <a:endParaRPr sz="1400" dirty="0">
                <a:solidFill>
                  <a:schemeClr val="bg1"/>
                </a:solidFill>
                <a:latin typeface="Bahnschrift" panose="020B0502040204020203" pitchFamily="34" charset="0"/>
              </a:endParaRPr>
            </a:p>
          </p:txBody>
        </p:sp>
        <p:sp>
          <p:nvSpPr>
            <p:cNvPr id="34" name="Google Shape;184;p2">
              <a:extLst>
                <a:ext uri="{FF2B5EF4-FFF2-40B4-BE49-F238E27FC236}">
                  <a16:creationId xmlns:a16="http://schemas.microsoft.com/office/drawing/2014/main" id="{CB6BEB9F-EF58-14CB-99E2-153EF91DB577}"/>
                </a:ext>
              </a:extLst>
            </p:cNvPr>
            <p:cNvSpPr txBox="1"/>
            <p:nvPr userDrawn="1"/>
          </p:nvSpPr>
          <p:spPr>
            <a:xfrm>
              <a:off x="3297417" y="4694568"/>
              <a:ext cx="8622515" cy="1003641"/>
            </a:xfrm>
            <a:prstGeom prst="rect">
              <a:avLst/>
            </a:prstGeom>
            <a:noFill/>
            <a:ln>
              <a:noFill/>
            </a:ln>
            <a:effectLst>
              <a:outerShdw blurRad="292100" dist="38100" dir="2700000" algn="tl" rotWithShape="0">
                <a:srgbClr val="000000">
                  <a:alpha val="21960"/>
                </a:srgbClr>
              </a:outerShdw>
            </a:effectLst>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8800"/>
                <a:buFont typeface="Arial"/>
                <a:buNone/>
              </a:pPr>
              <a:r>
                <a:rPr lang="de-DE" sz="7200" b="1" dirty="0">
                  <a:solidFill>
                    <a:schemeClr val="bg1"/>
                  </a:solidFill>
                  <a:latin typeface="Bahnschrift" panose="020B0502040204020203" pitchFamily="34" charset="0"/>
                  <a:sym typeface="Arial"/>
                </a:rPr>
                <a:t>Rückblick</a:t>
              </a:r>
              <a:endParaRPr sz="1400" dirty="0">
                <a:solidFill>
                  <a:schemeClr val="bg1"/>
                </a:solidFill>
                <a:latin typeface="Bahnschrift" panose="020B0502040204020203" pitchFamily="34" charset="0"/>
              </a:endParaRPr>
            </a:p>
          </p:txBody>
        </p:sp>
      </p:grpSp>
      <p:sp>
        <p:nvSpPr>
          <p:cNvPr id="36" name="Ellipse 35">
            <a:extLst>
              <a:ext uri="{FF2B5EF4-FFF2-40B4-BE49-F238E27FC236}">
                <a16:creationId xmlns:a16="http://schemas.microsoft.com/office/drawing/2014/main" id="{49B64571-1103-3880-F568-C5CFCAFBA538}"/>
              </a:ext>
            </a:extLst>
          </p:cNvPr>
          <p:cNvSpPr/>
          <p:nvPr userDrawn="1"/>
        </p:nvSpPr>
        <p:spPr>
          <a:xfrm>
            <a:off x="671145" y="2097244"/>
            <a:ext cx="1925436" cy="1925436"/>
          </a:xfrm>
          <a:prstGeom prst="ellipse">
            <a:avLst/>
          </a:prstGeom>
          <a:solidFill>
            <a:srgbClr val="FFFFFF"/>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oogle Shape;188;p2">
            <a:extLst>
              <a:ext uri="{FF2B5EF4-FFF2-40B4-BE49-F238E27FC236}">
                <a16:creationId xmlns:a16="http://schemas.microsoft.com/office/drawing/2014/main" id="{D1F2405A-15A9-2157-A61F-47636F02FF8B}"/>
              </a:ext>
            </a:extLst>
          </p:cNvPr>
          <p:cNvPicPr preferRelativeResize="0"/>
          <p:nvPr userDrawn="1"/>
        </p:nvPicPr>
        <p:blipFill rotWithShape="1">
          <a:blip r:embed="rId2">
            <a:alphaModFix/>
          </a:blip>
          <a:srcRect/>
          <a:stretch/>
        </p:blipFill>
        <p:spPr>
          <a:xfrm>
            <a:off x="967611" y="2617924"/>
            <a:ext cx="1353527" cy="857918"/>
          </a:xfrm>
          <a:prstGeom prst="rect">
            <a:avLst/>
          </a:prstGeom>
          <a:noFill/>
          <a:ln>
            <a:noFill/>
          </a:ln>
        </p:spPr>
      </p:pic>
    </p:spTree>
    <p:extLst>
      <p:ext uri="{BB962C8B-B14F-4D97-AF65-F5344CB8AC3E}">
        <p14:creationId xmlns:p14="http://schemas.microsoft.com/office/powerpoint/2010/main" val="5862631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2 2/2">
    <p:spTree>
      <p:nvGrpSpPr>
        <p:cNvPr id="1" name=""/>
        <p:cNvGrpSpPr/>
        <p:nvPr/>
      </p:nvGrpSpPr>
      <p:grpSpPr>
        <a:xfrm>
          <a:off x="0" y="0"/>
          <a:ext cx="0" cy="0"/>
          <a:chOff x="0" y="0"/>
          <a:chExt cx="0" cy="0"/>
        </a:xfrm>
      </p:grpSpPr>
      <p:grpSp>
        <p:nvGrpSpPr>
          <p:cNvPr id="15" name="Gruppieren 14">
            <a:extLst>
              <a:ext uri="{FF2B5EF4-FFF2-40B4-BE49-F238E27FC236}">
                <a16:creationId xmlns:a16="http://schemas.microsoft.com/office/drawing/2014/main" id="{441C4384-69E3-41C2-C66C-0AABB2A5B120}"/>
              </a:ext>
            </a:extLst>
          </p:cNvPr>
          <p:cNvGrpSpPr>
            <a:grpSpLocks noChangeAspect="1"/>
          </p:cNvGrpSpPr>
          <p:nvPr userDrawn="1"/>
        </p:nvGrpSpPr>
        <p:grpSpPr>
          <a:xfrm>
            <a:off x="0" y="5219675"/>
            <a:ext cx="2901821" cy="2340000"/>
            <a:chOff x="0" y="4630705"/>
            <a:chExt cx="3632200" cy="2928970"/>
          </a:xfrm>
        </p:grpSpPr>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4630705"/>
              <a:ext cx="3632200" cy="292897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pic>
          <p:nvPicPr>
            <p:cNvPr id="8" name="Grafik 7">
              <a:extLst>
                <a:ext uri="{FF2B5EF4-FFF2-40B4-BE49-F238E27FC236}">
                  <a16:creationId xmlns:a16="http://schemas.microsoft.com/office/drawing/2014/main" id="{4D5B0CEA-0FB7-1AB6-E809-FC468C1B6E3D}"/>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288347" y="5474523"/>
              <a:ext cx="2653347" cy="1616902"/>
            </a:xfrm>
            <a:prstGeom prst="rect">
              <a:avLst/>
            </a:prstGeom>
          </p:spPr>
        </p:pic>
      </p:grpSp>
      <p:sp>
        <p:nvSpPr>
          <p:cNvPr id="4" name="Google Shape;389;p14">
            <a:extLst>
              <a:ext uri="{FF2B5EF4-FFF2-40B4-BE49-F238E27FC236}">
                <a16:creationId xmlns:a16="http://schemas.microsoft.com/office/drawing/2014/main" id="{A1A34CF0-E905-964A-C2AB-314F4EAB7042}"/>
              </a:ext>
            </a:extLst>
          </p:cNvPr>
          <p:cNvSpPr/>
          <p:nvPr userDrawn="1"/>
        </p:nvSpPr>
        <p:spPr>
          <a:xfrm>
            <a:off x="-758886" y="990776"/>
            <a:ext cx="8654379"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800" b="1">
                <a:solidFill>
                  <a:srgbClr val="262626"/>
                </a:solidFill>
                <a:latin typeface="Bahnschrift" panose="020B0502040204020203" pitchFamily="34" charset="0"/>
                <a:sym typeface="Arial"/>
              </a:rPr>
              <a:t>Das </a:t>
            </a:r>
            <a:r>
              <a:rPr lang="de-DE" sz="2800" b="1">
                <a:solidFill>
                  <a:srgbClr val="91D14C"/>
                </a:solidFill>
                <a:latin typeface="Bahnschrift" panose="020B0502040204020203" pitchFamily="34" charset="0"/>
                <a:sym typeface="Arial"/>
              </a:rPr>
              <a:t>magische</a:t>
            </a:r>
            <a:r>
              <a:rPr lang="de-DE" sz="2800" b="1">
                <a:solidFill>
                  <a:srgbClr val="262626"/>
                </a:solidFill>
                <a:latin typeface="Bahnschrift" panose="020B0502040204020203" pitchFamily="34" charset="0"/>
                <a:sym typeface="Arial"/>
              </a:rPr>
              <a:t> Dreieck der Geldanlage</a:t>
            </a:r>
            <a:endParaRPr lang="de-DE" sz="2800">
              <a:latin typeface="Bahnschrift" panose="020B0502040204020203" pitchFamily="34" charset="0"/>
            </a:endParaRPr>
          </a:p>
        </p:txBody>
      </p:sp>
      <p:sp>
        <p:nvSpPr>
          <p:cNvPr id="6" name="Rechteck: abgerundete Ecken 5">
            <a:extLst>
              <a:ext uri="{FF2B5EF4-FFF2-40B4-BE49-F238E27FC236}">
                <a16:creationId xmlns:a16="http://schemas.microsoft.com/office/drawing/2014/main" id="{302D4292-6925-282C-4AE2-C2DC6FF994E3}"/>
              </a:ext>
            </a:extLst>
          </p:cNvPr>
          <p:cNvSpPr/>
          <p:nvPr userDrawn="1"/>
        </p:nvSpPr>
        <p:spPr>
          <a:xfrm>
            <a:off x="618665" y="2806289"/>
            <a:ext cx="2829202" cy="498946"/>
          </a:xfrm>
          <a:prstGeom prst="roundRect">
            <a:avLst>
              <a:gd name="adj" fmla="val 50000"/>
            </a:avLst>
          </a:prstGeom>
          <a:solidFill>
            <a:srgbClr val="FFFFFF"/>
          </a:solidFill>
          <a:ln>
            <a:solidFill>
              <a:srgbClr val="4650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400">
                <a:solidFill>
                  <a:schemeClr val="tx1"/>
                </a:solidFill>
                <a:latin typeface="Bahnschrift" panose="020B0502040204020203" pitchFamily="34" charset="0"/>
                <a:cs typeface="Helvetica" panose="020B0604020202020204" pitchFamily="34" charset="0"/>
              </a:rPr>
              <a:t>Finanzielles Polster</a:t>
            </a:r>
          </a:p>
        </p:txBody>
      </p:sp>
      <p:sp>
        <p:nvSpPr>
          <p:cNvPr id="9" name="Rechteck: abgerundete Ecken 8">
            <a:extLst>
              <a:ext uri="{FF2B5EF4-FFF2-40B4-BE49-F238E27FC236}">
                <a16:creationId xmlns:a16="http://schemas.microsoft.com/office/drawing/2014/main" id="{5E857324-F6E6-23E4-73ED-96B6D19123EF}"/>
              </a:ext>
            </a:extLst>
          </p:cNvPr>
          <p:cNvSpPr/>
          <p:nvPr userDrawn="1"/>
        </p:nvSpPr>
        <p:spPr>
          <a:xfrm>
            <a:off x="618665" y="4949234"/>
            <a:ext cx="2829202" cy="498946"/>
          </a:xfrm>
          <a:prstGeom prst="roundRect">
            <a:avLst>
              <a:gd name="adj" fmla="val 50000"/>
            </a:avLst>
          </a:prstGeom>
          <a:solidFill>
            <a:srgbClr val="FFFFFF"/>
          </a:solidFill>
          <a:ln>
            <a:solidFill>
              <a:srgbClr val="4650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400">
                <a:solidFill>
                  <a:schemeClr val="tx1"/>
                </a:solidFill>
                <a:latin typeface="Bahnschrift" panose="020B0502040204020203" pitchFamily="34" charset="0"/>
                <a:cs typeface="Helvetica" panose="020B0604020202020204" pitchFamily="34" charset="0"/>
              </a:rPr>
              <a:t>Rücklagen fürs Alter</a:t>
            </a:r>
          </a:p>
        </p:txBody>
      </p:sp>
      <p:sp>
        <p:nvSpPr>
          <p:cNvPr id="11" name="Rechteck: abgerundete Ecken 10">
            <a:extLst>
              <a:ext uri="{FF2B5EF4-FFF2-40B4-BE49-F238E27FC236}">
                <a16:creationId xmlns:a16="http://schemas.microsoft.com/office/drawing/2014/main" id="{21546768-B051-BF32-0159-71AE0C6BC184}"/>
              </a:ext>
            </a:extLst>
          </p:cNvPr>
          <p:cNvSpPr/>
          <p:nvPr userDrawn="1"/>
        </p:nvSpPr>
        <p:spPr>
          <a:xfrm>
            <a:off x="618665" y="3877007"/>
            <a:ext cx="2829202" cy="498946"/>
          </a:xfrm>
          <a:prstGeom prst="roundRect">
            <a:avLst>
              <a:gd name="adj" fmla="val 50000"/>
            </a:avLst>
          </a:prstGeom>
          <a:solidFill>
            <a:srgbClr val="FFFFFF"/>
          </a:solidFill>
          <a:ln>
            <a:solidFill>
              <a:srgbClr val="4650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400">
                <a:solidFill>
                  <a:schemeClr val="tx1"/>
                </a:solidFill>
                <a:latin typeface="Bahnschrift" panose="020B0502040204020203" pitchFamily="34" charset="0"/>
                <a:cs typeface="Helvetica" panose="020B0604020202020204" pitchFamily="34" charset="0"/>
              </a:rPr>
              <a:t>Urlaubsgeld</a:t>
            </a:r>
          </a:p>
        </p:txBody>
      </p:sp>
      <p:sp>
        <p:nvSpPr>
          <p:cNvPr id="13" name="Rechteck: abgerundete Ecken 12">
            <a:extLst>
              <a:ext uri="{FF2B5EF4-FFF2-40B4-BE49-F238E27FC236}">
                <a16:creationId xmlns:a16="http://schemas.microsoft.com/office/drawing/2014/main" id="{9874A063-9F8D-E951-2F85-89B3ED8965F6}"/>
              </a:ext>
            </a:extLst>
          </p:cNvPr>
          <p:cNvSpPr/>
          <p:nvPr userDrawn="1"/>
        </p:nvSpPr>
        <p:spPr>
          <a:xfrm>
            <a:off x="618665" y="4406034"/>
            <a:ext cx="2829202" cy="498946"/>
          </a:xfrm>
          <a:prstGeom prst="roundRect">
            <a:avLst>
              <a:gd name="adj" fmla="val 50000"/>
            </a:avLst>
          </a:prstGeom>
          <a:solidFill>
            <a:srgbClr val="FFFFFF"/>
          </a:solidFill>
          <a:ln>
            <a:solidFill>
              <a:srgbClr val="4650D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l"/>
            <a:r>
              <a:rPr lang="de-DE" sz="1400">
                <a:solidFill>
                  <a:schemeClr val="tx1"/>
                </a:solidFill>
                <a:latin typeface="Bahnschrift" panose="020B0502040204020203" pitchFamily="34" charset="0"/>
                <a:cs typeface="Helvetica"/>
              </a:rPr>
              <a:t>Geld für den Hauskauf</a:t>
            </a:r>
          </a:p>
        </p:txBody>
      </p:sp>
      <p:sp>
        <p:nvSpPr>
          <p:cNvPr id="14" name="Rechteck: abgerundete Ecken 13">
            <a:extLst>
              <a:ext uri="{FF2B5EF4-FFF2-40B4-BE49-F238E27FC236}">
                <a16:creationId xmlns:a16="http://schemas.microsoft.com/office/drawing/2014/main" id="{17AC99CC-42BA-6520-5149-D66E8A250DDE}"/>
              </a:ext>
            </a:extLst>
          </p:cNvPr>
          <p:cNvSpPr/>
          <p:nvPr userDrawn="1"/>
        </p:nvSpPr>
        <p:spPr>
          <a:xfrm>
            <a:off x="618665" y="3343618"/>
            <a:ext cx="2829202" cy="498946"/>
          </a:xfrm>
          <a:prstGeom prst="roundRect">
            <a:avLst>
              <a:gd name="adj" fmla="val 50000"/>
            </a:avLst>
          </a:prstGeom>
          <a:solidFill>
            <a:srgbClr val="FFFFFF"/>
          </a:solidFill>
          <a:ln>
            <a:solidFill>
              <a:srgbClr val="4650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400">
                <a:solidFill>
                  <a:schemeClr val="tx1"/>
                </a:solidFill>
                <a:latin typeface="Bahnschrift" panose="020B0502040204020203" pitchFamily="34" charset="0"/>
                <a:cs typeface="Helvetica" panose="020B0604020202020204" pitchFamily="34" charset="0"/>
              </a:rPr>
              <a:t>Geld für ein PS5-Spiel</a:t>
            </a:r>
          </a:p>
        </p:txBody>
      </p:sp>
      <p:sp>
        <p:nvSpPr>
          <p:cNvPr id="33" name="Textfeld 32">
            <a:extLst>
              <a:ext uri="{FF2B5EF4-FFF2-40B4-BE49-F238E27FC236}">
                <a16:creationId xmlns:a16="http://schemas.microsoft.com/office/drawing/2014/main" id="{C753D3C5-2D80-EA43-4EE9-AEB41113DD3E}"/>
              </a:ext>
            </a:extLst>
          </p:cNvPr>
          <p:cNvSpPr txBox="1"/>
          <p:nvPr userDrawn="1"/>
        </p:nvSpPr>
        <p:spPr>
          <a:xfrm>
            <a:off x="618665" y="2083784"/>
            <a:ext cx="3351752" cy="646331"/>
          </a:xfrm>
          <a:prstGeom prst="rect">
            <a:avLst/>
          </a:prstGeom>
          <a:noFill/>
        </p:spPr>
        <p:txBody>
          <a:bodyPr wrap="square" lIns="0">
            <a:spAutoFit/>
          </a:bodyPr>
          <a:lstStyle/>
          <a:p>
            <a:r>
              <a:rPr lang="de-DE" sz="1800" b="1" dirty="0">
                <a:solidFill>
                  <a:schemeClr val="tx1"/>
                </a:solidFill>
                <a:latin typeface="Bahnschrift" panose="020B0502040204020203" pitchFamily="34" charset="0"/>
                <a:ea typeface="Inter" panose="020B0502030000000004" pitchFamily="34" charset="0"/>
                <a:cs typeface="Helvetica" panose="020B0604020202020204" pitchFamily="34" charset="0"/>
              </a:rPr>
              <a:t>Ordne folgende Sparzwecke in das magische Dreieck ein:</a:t>
            </a:r>
            <a:endParaRPr lang="de-DE" b="1" dirty="0">
              <a:latin typeface="Bahnschrift" panose="020B0502040204020203" pitchFamily="34" charset="0"/>
            </a:endParaRPr>
          </a:p>
        </p:txBody>
      </p:sp>
      <p:sp>
        <p:nvSpPr>
          <p:cNvPr id="34" name="Ellipse 33">
            <a:extLst>
              <a:ext uri="{FF2B5EF4-FFF2-40B4-BE49-F238E27FC236}">
                <a16:creationId xmlns:a16="http://schemas.microsoft.com/office/drawing/2014/main" id="{7361598D-3F1F-F6E1-5111-E13148086B96}"/>
              </a:ext>
            </a:extLst>
          </p:cNvPr>
          <p:cNvSpPr/>
          <p:nvPr userDrawn="1"/>
        </p:nvSpPr>
        <p:spPr>
          <a:xfrm>
            <a:off x="3093451" y="2806289"/>
            <a:ext cx="498946" cy="498946"/>
          </a:xfrm>
          <a:prstGeom prst="ellipse">
            <a:avLst/>
          </a:prstGeom>
          <a:solidFill>
            <a:srgbClr val="4650DF"/>
          </a:solidFill>
          <a:ln>
            <a:solidFill>
              <a:srgbClr val="4650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a:solidFill>
                  <a:srgbClr val="FFFFFF"/>
                </a:solidFill>
                <a:latin typeface="Bahnschrift" panose="020B0502040204020203" pitchFamily="34" charset="0"/>
                <a:cs typeface="Helvetica" panose="020B0604020202020204" pitchFamily="34" charset="0"/>
              </a:rPr>
              <a:t>1</a:t>
            </a:r>
          </a:p>
        </p:txBody>
      </p:sp>
      <p:sp>
        <p:nvSpPr>
          <p:cNvPr id="35" name="Ellipse 34">
            <a:extLst>
              <a:ext uri="{FF2B5EF4-FFF2-40B4-BE49-F238E27FC236}">
                <a16:creationId xmlns:a16="http://schemas.microsoft.com/office/drawing/2014/main" id="{F50E5C30-F281-23C2-D5AC-C67205F81707}"/>
              </a:ext>
            </a:extLst>
          </p:cNvPr>
          <p:cNvSpPr/>
          <p:nvPr userDrawn="1"/>
        </p:nvSpPr>
        <p:spPr>
          <a:xfrm>
            <a:off x="3093451" y="3343618"/>
            <a:ext cx="498946" cy="498946"/>
          </a:xfrm>
          <a:prstGeom prst="ellipse">
            <a:avLst/>
          </a:prstGeom>
          <a:solidFill>
            <a:srgbClr val="4650DF"/>
          </a:solidFill>
          <a:ln>
            <a:solidFill>
              <a:srgbClr val="4650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a:solidFill>
                  <a:srgbClr val="FFFFFF"/>
                </a:solidFill>
                <a:latin typeface="Bahnschrift" panose="020B0502040204020203" pitchFamily="34" charset="0"/>
                <a:cs typeface="Helvetica" panose="020B0604020202020204" pitchFamily="34" charset="0"/>
              </a:rPr>
              <a:t>2</a:t>
            </a:r>
          </a:p>
        </p:txBody>
      </p:sp>
      <p:sp>
        <p:nvSpPr>
          <p:cNvPr id="37" name="Ellipse 36">
            <a:extLst>
              <a:ext uri="{FF2B5EF4-FFF2-40B4-BE49-F238E27FC236}">
                <a16:creationId xmlns:a16="http://schemas.microsoft.com/office/drawing/2014/main" id="{1C5E97FA-549A-7E4F-BBD9-5305875CDB8C}"/>
              </a:ext>
            </a:extLst>
          </p:cNvPr>
          <p:cNvSpPr/>
          <p:nvPr userDrawn="1"/>
        </p:nvSpPr>
        <p:spPr>
          <a:xfrm>
            <a:off x="3093451" y="3877007"/>
            <a:ext cx="498946" cy="498946"/>
          </a:xfrm>
          <a:prstGeom prst="ellipse">
            <a:avLst/>
          </a:prstGeom>
          <a:solidFill>
            <a:srgbClr val="4650DF"/>
          </a:solidFill>
          <a:ln>
            <a:solidFill>
              <a:srgbClr val="4650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a:solidFill>
                  <a:srgbClr val="FFFFFF"/>
                </a:solidFill>
                <a:latin typeface="Bahnschrift" panose="020B0502040204020203" pitchFamily="34" charset="0"/>
                <a:cs typeface="Helvetica" panose="020B0604020202020204" pitchFamily="34" charset="0"/>
              </a:rPr>
              <a:t>3</a:t>
            </a:r>
          </a:p>
        </p:txBody>
      </p:sp>
      <p:sp>
        <p:nvSpPr>
          <p:cNvPr id="38" name="Ellipse 37">
            <a:extLst>
              <a:ext uri="{FF2B5EF4-FFF2-40B4-BE49-F238E27FC236}">
                <a16:creationId xmlns:a16="http://schemas.microsoft.com/office/drawing/2014/main" id="{8E834397-EE8D-3C19-8044-BFFEACBFCAE4}"/>
              </a:ext>
            </a:extLst>
          </p:cNvPr>
          <p:cNvSpPr/>
          <p:nvPr userDrawn="1"/>
        </p:nvSpPr>
        <p:spPr>
          <a:xfrm>
            <a:off x="3093451" y="4412384"/>
            <a:ext cx="498946" cy="498946"/>
          </a:xfrm>
          <a:prstGeom prst="ellipse">
            <a:avLst/>
          </a:prstGeom>
          <a:solidFill>
            <a:srgbClr val="4650DF"/>
          </a:solidFill>
          <a:ln>
            <a:solidFill>
              <a:srgbClr val="4650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a:solidFill>
                  <a:srgbClr val="FFFFFF"/>
                </a:solidFill>
                <a:latin typeface="Bahnschrift" panose="020B0502040204020203" pitchFamily="34" charset="0"/>
                <a:cs typeface="Helvetica" panose="020B0604020202020204" pitchFamily="34" charset="0"/>
              </a:rPr>
              <a:t>4</a:t>
            </a:r>
          </a:p>
        </p:txBody>
      </p:sp>
      <p:sp>
        <p:nvSpPr>
          <p:cNvPr id="39" name="Ellipse 38">
            <a:extLst>
              <a:ext uri="{FF2B5EF4-FFF2-40B4-BE49-F238E27FC236}">
                <a16:creationId xmlns:a16="http://schemas.microsoft.com/office/drawing/2014/main" id="{1DCD1D67-F012-2D4D-C6F8-6B214C778F50}"/>
              </a:ext>
            </a:extLst>
          </p:cNvPr>
          <p:cNvSpPr/>
          <p:nvPr userDrawn="1"/>
        </p:nvSpPr>
        <p:spPr>
          <a:xfrm>
            <a:off x="3093451" y="4947725"/>
            <a:ext cx="498946" cy="498946"/>
          </a:xfrm>
          <a:prstGeom prst="ellipse">
            <a:avLst/>
          </a:prstGeom>
          <a:solidFill>
            <a:srgbClr val="4650DF"/>
          </a:solidFill>
          <a:ln>
            <a:solidFill>
              <a:srgbClr val="4650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a:solidFill>
                  <a:srgbClr val="FFFFFF"/>
                </a:solidFill>
                <a:latin typeface="Bahnschrift" panose="020B0502040204020203" pitchFamily="34" charset="0"/>
                <a:cs typeface="Helvetica" panose="020B0604020202020204" pitchFamily="34" charset="0"/>
              </a:rPr>
              <a:t>5</a:t>
            </a:r>
          </a:p>
        </p:txBody>
      </p:sp>
      <p:grpSp>
        <p:nvGrpSpPr>
          <p:cNvPr id="40" name="Gruppieren 39">
            <a:extLst>
              <a:ext uri="{FF2B5EF4-FFF2-40B4-BE49-F238E27FC236}">
                <a16:creationId xmlns:a16="http://schemas.microsoft.com/office/drawing/2014/main" id="{56D2D562-E8FA-892C-733F-0E170996083D}"/>
              </a:ext>
            </a:extLst>
          </p:cNvPr>
          <p:cNvGrpSpPr/>
          <p:nvPr userDrawn="1"/>
        </p:nvGrpSpPr>
        <p:grpSpPr>
          <a:xfrm>
            <a:off x="5149071" y="2254200"/>
            <a:ext cx="4442114" cy="3272483"/>
            <a:chOff x="2582262" y="1160250"/>
            <a:chExt cx="3939824" cy="2889795"/>
          </a:xfrm>
        </p:grpSpPr>
        <p:sp>
          <p:nvSpPr>
            <p:cNvPr id="41" name="Gleichschenkliges Dreieck 40">
              <a:extLst>
                <a:ext uri="{FF2B5EF4-FFF2-40B4-BE49-F238E27FC236}">
                  <a16:creationId xmlns:a16="http://schemas.microsoft.com/office/drawing/2014/main" id="{80773FBF-A8FB-8D96-8BA4-6D00D7B493C2}"/>
                </a:ext>
              </a:extLst>
            </p:cNvPr>
            <p:cNvSpPr/>
            <p:nvPr/>
          </p:nvSpPr>
          <p:spPr>
            <a:xfrm>
              <a:off x="3041571" y="1395820"/>
              <a:ext cx="2972754" cy="2562719"/>
            </a:xfrm>
            <a:prstGeom prst="triangle">
              <a:avLst/>
            </a:prstGeom>
            <a:solidFill>
              <a:srgbClr val="FFFFFF"/>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pic>
          <p:nvPicPr>
            <p:cNvPr id="42" name="Grafik 41" descr="Ein Bild, das Vektorgrafiken enthält.&#10;&#10;Automatisch generierte Beschreibung">
              <a:extLst>
                <a:ext uri="{FF2B5EF4-FFF2-40B4-BE49-F238E27FC236}">
                  <a16:creationId xmlns:a16="http://schemas.microsoft.com/office/drawing/2014/main" id="{64A95981-E718-DF9E-5431-ACDC79161A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2262" y="3538611"/>
              <a:ext cx="471138" cy="419927"/>
            </a:xfrm>
            <a:prstGeom prst="rect">
              <a:avLst/>
            </a:prstGeom>
          </p:spPr>
        </p:pic>
        <p:pic>
          <p:nvPicPr>
            <p:cNvPr id="43" name="Grafik 42" descr="Ein Bild, das Text, Vektorgrafiken enthält.&#10;&#10;Automatisch generierte Beschreibung">
              <a:extLst>
                <a:ext uri="{FF2B5EF4-FFF2-40B4-BE49-F238E27FC236}">
                  <a16:creationId xmlns:a16="http://schemas.microsoft.com/office/drawing/2014/main" id="{1607E9E6-008C-DCE1-2B61-75F2622112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3126" y="1160250"/>
              <a:ext cx="392052" cy="471138"/>
            </a:xfrm>
            <a:prstGeom prst="rect">
              <a:avLst/>
            </a:prstGeom>
          </p:spPr>
        </p:pic>
        <p:pic>
          <p:nvPicPr>
            <p:cNvPr id="44" name="Grafik 43">
              <a:extLst>
                <a:ext uri="{FF2B5EF4-FFF2-40B4-BE49-F238E27FC236}">
                  <a16:creationId xmlns:a16="http://schemas.microsoft.com/office/drawing/2014/main" id="{69C7079C-C44F-C80D-4AFA-FEAC0A9663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0948" y="3725565"/>
              <a:ext cx="471138" cy="324480"/>
            </a:xfrm>
            <a:prstGeom prst="rect">
              <a:avLst/>
            </a:prstGeom>
          </p:spPr>
        </p:pic>
      </p:grpSp>
      <p:sp>
        <p:nvSpPr>
          <p:cNvPr id="51" name="Rechteck: abgerundete Ecken 50">
            <a:extLst>
              <a:ext uri="{FF2B5EF4-FFF2-40B4-BE49-F238E27FC236}">
                <a16:creationId xmlns:a16="http://schemas.microsoft.com/office/drawing/2014/main" id="{829A0DDC-2CF7-B188-78BA-5E25BF3C41AC}"/>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a:solidFill>
                  <a:schemeClr val="bg1"/>
                </a:solidFill>
                <a:latin typeface="Bahnschrift" panose="020B0502040204020203" pitchFamily="34" charset="0"/>
              </a:rPr>
              <a:t>G-2 2/2</a:t>
            </a:r>
          </a:p>
        </p:txBody>
      </p:sp>
    </p:spTree>
    <p:extLst>
      <p:ext uri="{BB962C8B-B14F-4D97-AF65-F5344CB8AC3E}">
        <p14:creationId xmlns:p14="http://schemas.microsoft.com/office/powerpoint/2010/main" val="2073084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3">
    <p:spTree>
      <p:nvGrpSpPr>
        <p:cNvPr id="1" name=""/>
        <p:cNvGrpSpPr/>
        <p:nvPr/>
      </p:nvGrpSpPr>
      <p:grpSpPr>
        <a:xfrm>
          <a:off x="0" y="0"/>
          <a:ext cx="0" cy="0"/>
          <a:chOff x="0" y="0"/>
          <a:chExt cx="0" cy="0"/>
        </a:xfrm>
      </p:grpSpPr>
      <p:grpSp>
        <p:nvGrpSpPr>
          <p:cNvPr id="15" name="Gruppieren 14">
            <a:extLst>
              <a:ext uri="{FF2B5EF4-FFF2-40B4-BE49-F238E27FC236}">
                <a16:creationId xmlns:a16="http://schemas.microsoft.com/office/drawing/2014/main" id="{441C4384-69E3-41C2-C66C-0AABB2A5B120}"/>
              </a:ext>
            </a:extLst>
          </p:cNvPr>
          <p:cNvGrpSpPr>
            <a:grpSpLocks noChangeAspect="1"/>
          </p:cNvGrpSpPr>
          <p:nvPr userDrawn="1"/>
        </p:nvGrpSpPr>
        <p:grpSpPr>
          <a:xfrm>
            <a:off x="0" y="5219675"/>
            <a:ext cx="2901821" cy="2340000"/>
            <a:chOff x="0" y="4630705"/>
            <a:chExt cx="3632200" cy="2928970"/>
          </a:xfrm>
        </p:grpSpPr>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4630705"/>
              <a:ext cx="3632200" cy="292897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pic>
          <p:nvPicPr>
            <p:cNvPr id="8" name="Grafik 7">
              <a:extLst>
                <a:ext uri="{FF2B5EF4-FFF2-40B4-BE49-F238E27FC236}">
                  <a16:creationId xmlns:a16="http://schemas.microsoft.com/office/drawing/2014/main" id="{4D5B0CEA-0FB7-1AB6-E809-FC468C1B6E3D}"/>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288347" y="5474523"/>
              <a:ext cx="2653347" cy="1616902"/>
            </a:xfrm>
            <a:prstGeom prst="rect">
              <a:avLst/>
            </a:prstGeom>
          </p:spPr>
        </p:pic>
      </p:grpSp>
      <p:sp>
        <p:nvSpPr>
          <p:cNvPr id="4" name="Google Shape;389;p14">
            <a:extLst>
              <a:ext uri="{FF2B5EF4-FFF2-40B4-BE49-F238E27FC236}">
                <a16:creationId xmlns:a16="http://schemas.microsoft.com/office/drawing/2014/main" id="{A1A34CF0-E905-964A-C2AB-314F4EAB7042}"/>
              </a:ext>
            </a:extLst>
          </p:cNvPr>
          <p:cNvSpPr/>
          <p:nvPr userDrawn="1"/>
        </p:nvSpPr>
        <p:spPr>
          <a:xfrm>
            <a:off x="-758886" y="990776"/>
            <a:ext cx="8654379"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800" b="1">
                <a:solidFill>
                  <a:srgbClr val="262626"/>
                </a:solidFill>
                <a:latin typeface="Bahnschrift" panose="020B0502040204020203" pitchFamily="34" charset="0"/>
                <a:sym typeface="Arial"/>
              </a:rPr>
              <a:t>Geld anlegen: </a:t>
            </a:r>
            <a:r>
              <a:rPr lang="de-DE" sz="2800" b="1">
                <a:solidFill>
                  <a:srgbClr val="91D14C"/>
                </a:solidFill>
                <a:latin typeface="Bahnschrift" panose="020B0502040204020203" pitchFamily="34" charset="0"/>
                <a:sym typeface="Arial"/>
              </a:rPr>
              <a:t>Aber wie?</a:t>
            </a:r>
            <a:endParaRPr lang="de-DE" sz="2800">
              <a:solidFill>
                <a:srgbClr val="91D14C"/>
              </a:solidFill>
              <a:latin typeface="Bahnschrift" panose="020B0502040204020203" pitchFamily="34" charset="0"/>
            </a:endParaRPr>
          </a:p>
        </p:txBody>
      </p:sp>
      <p:sp>
        <p:nvSpPr>
          <p:cNvPr id="107" name="Rechteck: abgerundete Ecken 106">
            <a:extLst>
              <a:ext uri="{FF2B5EF4-FFF2-40B4-BE49-F238E27FC236}">
                <a16:creationId xmlns:a16="http://schemas.microsoft.com/office/drawing/2014/main" id="{B8045BD9-765B-1DEF-38D0-466112A240FB}"/>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a:solidFill>
                  <a:schemeClr val="bg1"/>
                </a:solidFill>
                <a:latin typeface="Bahnschrift" panose="020B0502040204020203" pitchFamily="34" charset="0"/>
              </a:rPr>
              <a:t>G-3</a:t>
            </a:r>
          </a:p>
        </p:txBody>
      </p:sp>
    </p:spTree>
    <p:extLst>
      <p:ext uri="{BB962C8B-B14F-4D97-AF65-F5344CB8AC3E}">
        <p14:creationId xmlns:p14="http://schemas.microsoft.com/office/powerpoint/2010/main" val="2437407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3 1/8">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4" name="Google Shape;389;p14">
            <a:extLst>
              <a:ext uri="{FF2B5EF4-FFF2-40B4-BE49-F238E27FC236}">
                <a16:creationId xmlns:a16="http://schemas.microsoft.com/office/drawing/2014/main" id="{A1A34CF0-E905-964A-C2AB-314F4EAB7042}"/>
              </a:ext>
            </a:extLst>
          </p:cNvPr>
          <p:cNvSpPr/>
          <p:nvPr userDrawn="1"/>
        </p:nvSpPr>
        <p:spPr>
          <a:xfrm>
            <a:off x="-758886" y="990776"/>
            <a:ext cx="8654379"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800" b="1">
                <a:solidFill>
                  <a:srgbClr val="262626"/>
                </a:solidFill>
                <a:latin typeface="Bahnschrift" panose="020B0502040204020203" pitchFamily="34" charset="0"/>
                <a:sym typeface="Arial"/>
              </a:rPr>
              <a:t>Geld anlegen: </a:t>
            </a:r>
            <a:r>
              <a:rPr lang="de-DE" sz="2800" b="1">
                <a:solidFill>
                  <a:srgbClr val="91D14C"/>
                </a:solidFill>
                <a:latin typeface="Bahnschrift" panose="020B0502040204020203" pitchFamily="34" charset="0"/>
                <a:sym typeface="Arial"/>
              </a:rPr>
              <a:t>Aber wie?</a:t>
            </a:r>
            <a:endParaRPr lang="de-DE" sz="2800">
              <a:solidFill>
                <a:srgbClr val="91D14C"/>
              </a:solidFill>
              <a:latin typeface="Bahnschrift" panose="020B0502040204020203" pitchFamily="34" charset="0"/>
            </a:endParaRPr>
          </a:p>
        </p:txBody>
      </p:sp>
      <p:sp>
        <p:nvSpPr>
          <p:cNvPr id="6" name="Rechteck: abgerundete Ecken 5">
            <a:extLst>
              <a:ext uri="{FF2B5EF4-FFF2-40B4-BE49-F238E27FC236}">
                <a16:creationId xmlns:a16="http://schemas.microsoft.com/office/drawing/2014/main" id="{1A2CD18A-C67A-7EF2-CE56-E91130D9E396}"/>
              </a:ext>
            </a:extLst>
          </p:cNvPr>
          <p:cNvSpPr/>
          <p:nvPr userDrawn="1"/>
        </p:nvSpPr>
        <p:spPr>
          <a:xfrm>
            <a:off x="583614" y="2002055"/>
            <a:ext cx="9524585" cy="4225496"/>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45720" rtlCol="0" anchor="t"/>
          <a:lstStyle/>
          <a:p>
            <a:r>
              <a:rPr lang="de-DE" sz="1600" b="1">
                <a:solidFill>
                  <a:schemeClr val="tx1"/>
                </a:solidFill>
                <a:latin typeface="Bahnschrift" panose="020B0502040204020203" pitchFamily="34" charset="0"/>
                <a:ea typeface="Inter" panose="020B0502030000000004" pitchFamily="34" charset="0"/>
                <a:cs typeface="Inter" panose="020B0502030000000004" pitchFamily="34" charset="0"/>
              </a:rPr>
              <a:t>Zeit für Teamarbeit</a:t>
            </a:r>
            <a:endParaRPr lang="de-DE" sz="1600">
              <a:solidFill>
                <a:schemeClr val="tx1"/>
              </a:solidFill>
              <a:latin typeface="Bahnschrift" panose="020B0502040204020203" pitchFamily="34" charset="0"/>
              <a:ea typeface="Inter" panose="020B0502030000000004" pitchFamily="34" charset="0"/>
              <a:cs typeface="Inter" panose="020B0502030000000004" pitchFamily="34" charset="0"/>
            </a:endParaRPr>
          </a:p>
          <a:p>
            <a:r>
              <a:rPr lang="de-DE" sz="1600">
                <a:solidFill>
                  <a:schemeClr val="tx1"/>
                </a:solidFill>
                <a:latin typeface="Bahnschrift" panose="020B0502040204020203" pitchFamily="34" charset="0"/>
                <a:ea typeface="Inter" panose="020B0502030000000004" pitchFamily="34" charset="0"/>
                <a:cs typeface="Inter" panose="020B0502030000000004" pitchFamily="34" charset="0"/>
              </a:rPr>
              <a:t>In dieser Gruppenarbeit lernt ihr verschiedene Anlageformen (näher) kennen </a:t>
            </a:r>
            <a:br>
              <a:rPr lang="de-DE" sz="1600">
                <a:solidFill>
                  <a:schemeClr val="tx1"/>
                </a:solidFill>
                <a:latin typeface="Bahnschrift" panose="020B0502040204020203" pitchFamily="34" charset="0"/>
                <a:ea typeface="Inter" panose="020B0502030000000004" pitchFamily="34" charset="0"/>
                <a:cs typeface="Inter" panose="020B0502030000000004" pitchFamily="34" charset="0"/>
              </a:rPr>
            </a:br>
            <a:r>
              <a:rPr lang="de-DE" sz="1600">
                <a:solidFill>
                  <a:schemeClr val="tx1"/>
                </a:solidFill>
                <a:latin typeface="Bahnschrift" panose="020B0502040204020203" pitchFamily="34" charset="0"/>
                <a:ea typeface="Inter" panose="020B0502030000000004" pitchFamily="34" charset="0"/>
                <a:cs typeface="Inter" panose="020B0502030000000004" pitchFamily="34" charset="0"/>
              </a:rPr>
              <a:t>und analysiert diese im Hinblick auf eine der drei Dimensionen des Magischen </a:t>
            </a:r>
            <a:br>
              <a:rPr lang="de-DE" sz="1600">
                <a:solidFill>
                  <a:schemeClr val="tx1"/>
                </a:solidFill>
                <a:latin typeface="Bahnschrift" panose="020B0502040204020203" pitchFamily="34" charset="0"/>
                <a:ea typeface="Inter" panose="020B0502030000000004" pitchFamily="34" charset="0"/>
                <a:cs typeface="Inter" panose="020B0502030000000004" pitchFamily="34" charset="0"/>
              </a:rPr>
            </a:br>
            <a:r>
              <a:rPr lang="de-DE" sz="1600">
                <a:solidFill>
                  <a:schemeClr val="tx1"/>
                </a:solidFill>
                <a:latin typeface="Bahnschrift" panose="020B0502040204020203" pitchFamily="34" charset="0"/>
                <a:ea typeface="Inter" panose="020B0502030000000004" pitchFamily="34" charset="0"/>
                <a:cs typeface="Inter" panose="020B0502030000000004" pitchFamily="34" charset="0"/>
              </a:rPr>
              <a:t>Dreiecks der Geldanlage.</a:t>
            </a:r>
          </a:p>
          <a:p>
            <a:endParaRPr lang="de-DE" sz="1600">
              <a:solidFill>
                <a:schemeClr val="tx1"/>
              </a:solidFill>
              <a:latin typeface="Bahnschrift" panose="020B0502040204020203" pitchFamily="34" charset="0"/>
              <a:ea typeface="Inter" panose="020B0502030000000004" pitchFamily="34" charset="0"/>
              <a:cs typeface="Inter" panose="020B0502030000000004" pitchFamily="34" charset="0"/>
            </a:endParaRPr>
          </a:p>
          <a:p>
            <a:r>
              <a:rPr lang="de-DE" sz="1600">
                <a:solidFill>
                  <a:schemeClr val="tx1"/>
                </a:solidFill>
                <a:latin typeface="Bahnschrift" panose="020B0502040204020203" pitchFamily="34" charset="0"/>
                <a:ea typeface="Inter" panose="020B0502030000000004" pitchFamily="34" charset="0"/>
                <a:cs typeface="Inter" panose="020B0502030000000004" pitchFamily="34" charset="0"/>
              </a:rPr>
              <a:t>Markiert hier die Dimension, die euch zugeteilt wurde: </a:t>
            </a:r>
          </a:p>
          <a:p>
            <a:endParaRPr lang="de-DE" sz="1600">
              <a:solidFill>
                <a:schemeClr val="tx1"/>
              </a:solidFill>
              <a:latin typeface="Bahnschrift" panose="020B0502040204020203" pitchFamily="34" charset="0"/>
              <a:ea typeface="Inter" panose="020B0502030000000004" pitchFamily="34" charset="0"/>
              <a:cs typeface="Inter" panose="020B0502030000000004" pitchFamily="34" charset="0"/>
            </a:endParaRPr>
          </a:p>
          <a:p>
            <a:endParaRPr lang="de-DE" sz="1600">
              <a:solidFill>
                <a:schemeClr val="tx1"/>
              </a:solidFill>
              <a:latin typeface="Bahnschrift" panose="020B0502040204020203" pitchFamily="34" charset="0"/>
              <a:ea typeface="Inter" panose="020B0502030000000004" pitchFamily="34" charset="0"/>
              <a:cs typeface="Inter" panose="020B0502030000000004" pitchFamily="34" charset="0"/>
            </a:endParaRPr>
          </a:p>
          <a:p>
            <a:endParaRPr lang="de-DE" sz="1600">
              <a:solidFill>
                <a:schemeClr val="tx1"/>
              </a:solidFill>
              <a:latin typeface="Bahnschrift" panose="020B0502040204020203" pitchFamily="34" charset="0"/>
              <a:ea typeface="Inter" panose="020B0502030000000004" pitchFamily="34" charset="0"/>
              <a:cs typeface="Inter" panose="020B0502030000000004" pitchFamily="34" charset="0"/>
            </a:endParaRPr>
          </a:p>
          <a:p>
            <a:endParaRPr lang="de-DE" sz="1600">
              <a:solidFill>
                <a:schemeClr val="tx1"/>
              </a:solidFill>
              <a:latin typeface="Bahnschrift" panose="020B0502040204020203" pitchFamily="34" charset="0"/>
              <a:ea typeface="Inter" panose="020B0502030000000004" pitchFamily="34" charset="0"/>
              <a:cs typeface="Inter" panose="020B0502030000000004" pitchFamily="34" charset="0"/>
            </a:endParaRPr>
          </a:p>
          <a:p>
            <a:r>
              <a:rPr lang="de-DE" sz="1600" u="sng">
                <a:solidFill>
                  <a:schemeClr val="tx1"/>
                </a:solidFill>
                <a:latin typeface="Bahnschrift" panose="020B0502040204020203" pitchFamily="34" charset="0"/>
                <a:ea typeface="Inter" panose="020B0502030000000004" pitchFamily="34" charset="0"/>
                <a:cs typeface="Inter" panose="020B0502030000000004" pitchFamily="34" charset="0"/>
              </a:rPr>
              <a:t>So geht ihr vor:</a:t>
            </a:r>
            <a:r>
              <a:rPr lang="de-DE" sz="1600">
                <a:solidFill>
                  <a:schemeClr val="tx1"/>
                </a:solidFill>
                <a:latin typeface="Bahnschrift" panose="020B0502040204020203" pitchFamily="34" charset="0"/>
                <a:ea typeface="Inter" panose="020B0502030000000004" pitchFamily="34" charset="0"/>
                <a:cs typeface="Inter" panose="020B0502030000000004" pitchFamily="34" charset="0"/>
              </a:rPr>
              <a:t> Lest die Kurzbeschreibungen der verschiedenen Anlageformen. Markiert dabei wichtige Informationen oder macht euch Notizen. Geht die einzelnen Anlageformen im Anschluss zusammen durch und beurteilt, wie gut welche Anlageform in eurer Dimension abschneidet. Vergebt dafür bis zu 3 Punkte, indem ihr die dafür vorgesehen Kreise ausfüllt (auch 0 Punkte sind möglich).</a:t>
            </a:r>
          </a:p>
        </p:txBody>
      </p:sp>
      <p:pic>
        <p:nvPicPr>
          <p:cNvPr id="11" name="Grafik 10">
            <a:extLst>
              <a:ext uri="{FF2B5EF4-FFF2-40B4-BE49-F238E27FC236}">
                <a16:creationId xmlns:a16="http://schemas.microsoft.com/office/drawing/2014/main" id="{D33D626D-2996-CE06-087F-3BAD2D3F74A6}"/>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8315643" y="1241800"/>
            <a:ext cx="1488823" cy="1636039"/>
          </a:xfrm>
          <a:prstGeom prst="rect">
            <a:avLst/>
          </a:prstGeom>
        </p:spPr>
      </p:pic>
      <p:pic>
        <p:nvPicPr>
          <p:cNvPr id="13" name="Grafik 12" descr="Ein Bild, das Text, Vektorgrafiken enthält.&#10;&#10;Automatisch generierte Beschreibung">
            <a:extLst>
              <a:ext uri="{FF2B5EF4-FFF2-40B4-BE49-F238E27FC236}">
                <a16:creationId xmlns:a16="http://schemas.microsoft.com/office/drawing/2014/main" id="{9301AE55-6EEB-9D58-7677-A6397EE2A14E}"/>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896140" y="3931571"/>
            <a:ext cx="540000" cy="648930"/>
          </a:xfrm>
          <a:prstGeom prst="rect">
            <a:avLst/>
          </a:prstGeom>
        </p:spPr>
      </p:pic>
      <p:pic>
        <p:nvPicPr>
          <p:cNvPr id="14" name="Grafik 13" descr="Ein Bild, das Vektorgrafiken enthält.&#10;&#10;Automatisch generierte Beschreibung">
            <a:extLst>
              <a:ext uri="{FF2B5EF4-FFF2-40B4-BE49-F238E27FC236}">
                <a16:creationId xmlns:a16="http://schemas.microsoft.com/office/drawing/2014/main" id="{43CC7876-682A-0CCF-6495-C26BEC21496B}"/>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3667255" y="4015384"/>
            <a:ext cx="540000" cy="481305"/>
          </a:xfrm>
          <a:prstGeom prst="rect">
            <a:avLst/>
          </a:prstGeom>
        </p:spPr>
      </p:pic>
      <p:pic>
        <p:nvPicPr>
          <p:cNvPr id="16" name="Grafik 15">
            <a:extLst>
              <a:ext uri="{FF2B5EF4-FFF2-40B4-BE49-F238E27FC236}">
                <a16:creationId xmlns:a16="http://schemas.microsoft.com/office/drawing/2014/main" id="{7F8560B7-E000-F9C5-6379-26594C6CEFBE}"/>
              </a:ext>
            </a:extLst>
          </p:cNvPr>
          <p:cNvPicPr/>
          <p:nvPr userDrawn="1"/>
        </p:nvPicPr>
        <p:blipFill>
          <a:blip r:embed="rId5">
            <a:extLst>
              <a:ext uri="{28A0092B-C50C-407E-A947-70E740481C1C}">
                <a14:useLocalDpi xmlns:a14="http://schemas.microsoft.com/office/drawing/2010/main" val="0"/>
              </a:ext>
            </a:extLst>
          </a:blip>
          <a:stretch>
            <a:fillRect/>
          </a:stretch>
        </p:blipFill>
        <p:spPr>
          <a:xfrm>
            <a:off x="5829087" y="4070083"/>
            <a:ext cx="540000" cy="371907"/>
          </a:xfrm>
          <a:prstGeom prst="rect">
            <a:avLst/>
          </a:prstGeom>
        </p:spPr>
      </p:pic>
      <p:sp>
        <p:nvSpPr>
          <p:cNvPr id="17" name="Textfeld 16">
            <a:extLst>
              <a:ext uri="{FF2B5EF4-FFF2-40B4-BE49-F238E27FC236}">
                <a16:creationId xmlns:a16="http://schemas.microsoft.com/office/drawing/2014/main" id="{09EAE93A-ACCE-6300-2B8A-804583054D46}"/>
              </a:ext>
            </a:extLst>
          </p:cNvPr>
          <p:cNvSpPr txBox="1"/>
          <p:nvPr userDrawn="1"/>
        </p:nvSpPr>
        <p:spPr>
          <a:xfrm>
            <a:off x="1436140" y="4086759"/>
            <a:ext cx="2200701" cy="338554"/>
          </a:xfrm>
          <a:prstGeom prst="rect">
            <a:avLst/>
          </a:prstGeom>
          <a:noFill/>
        </p:spPr>
        <p:txBody>
          <a:bodyPr wrap="square">
            <a:spAutoFit/>
          </a:bodyPr>
          <a:lstStyle/>
          <a:p>
            <a:r>
              <a:rPr lang="de-DE" sz="1600" b="1">
                <a:solidFill>
                  <a:schemeClr val="tx1"/>
                </a:solidFill>
                <a:latin typeface="Bahnschrift" panose="020B0502040204020203" pitchFamily="34" charset="0"/>
                <a:ea typeface="Inter" panose="020B0502030000000004" pitchFamily="34" charset="0"/>
                <a:cs typeface="Inter" panose="020B0502030000000004" pitchFamily="34" charset="0"/>
              </a:rPr>
              <a:t>Rendite (-chancen)</a:t>
            </a:r>
            <a:endParaRPr lang="de-DE" sz="1600" b="1">
              <a:latin typeface="Bahnschrift" panose="020B0502040204020203" pitchFamily="34" charset="0"/>
            </a:endParaRPr>
          </a:p>
        </p:txBody>
      </p:sp>
      <p:sp>
        <p:nvSpPr>
          <p:cNvPr id="18" name="Textfeld 17">
            <a:extLst>
              <a:ext uri="{FF2B5EF4-FFF2-40B4-BE49-F238E27FC236}">
                <a16:creationId xmlns:a16="http://schemas.microsoft.com/office/drawing/2014/main" id="{BE345BD5-3A7C-8954-0688-EFB761FBA1B6}"/>
              </a:ext>
            </a:extLst>
          </p:cNvPr>
          <p:cNvSpPr txBox="1"/>
          <p:nvPr userDrawn="1"/>
        </p:nvSpPr>
        <p:spPr>
          <a:xfrm>
            <a:off x="4259836" y="4086759"/>
            <a:ext cx="1350065" cy="338554"/>
          </a:xfrm>
          <a:prstGeom prst="rect">
            <a:avLst/>
          </a:prstGeom>
          <a:noFill/>
        </p:spPr>
        <p:txBody>
          <a:bodyPr wrap="square">
            <a:spAutoFit/>
          </a:bodyPr>
          <a:lstStyle/>
          <a:p>
            <a:r>
              <a:rPr lang="de-DE" sz="1600" b="1">
                <a:solidFill>
                  <a:schemeClr val="tx1"/>
                </a:solidFill>
                <a:latin typeface="Bahnschrift" panose="020B0502040204020203" pitchFamily="34" charset="0"/>
                <a:ea typeface="Inter" panose="020B0502030000000004" pitchFamily="34" charset="0"/>
                <a:cs typeface="Inter" panose="020B0502030000000004" pitchFamily="34" charset="0"/>
              </a:rPr>
              <a:t>Sicherheit</a:t>
            </a:r>
            <a:endParaRPr lang="de-DE" sz="1600" b="1">
              <a:latin typeface="Bahnschrift" panose="020B0502040204020203" pitchFamily="34" charset="0"/>
            </a:endParaRPr>
          </a:p>
        </p:txBody>
      </p:sp>
      <p:sp>
        <p:nvSpPr>
          <p:cNvPr id="19" name="Textfeld 18">
            <a:extLst>
              <a:ext uri="{FF2B5EF4-FFF2-40B4-BE49-F238E27FC236}">
                <a16:creationId xmlns:a16="http://schemas.microsoft.com/office/drawing/2014/main" id="{4B462924-728D-8088-144C-D3DD74600AB0}"/>
              </a:ext>
            </a:extLst>
          </p:cNvPr>
          <p:cNvSpPr txBox="1"/>
          <p:nvPr userDrawn="1"/>
        </p:nvSpPr>
        <p:spPr>
          <a:xfrm>
            <a:off x="6438370" y="4086759"/>
            <a:ext cx="2200701" cy="338554"/>
          </a:xfrm>
          <a:prstGeom prst="rect">
            <a:avLst/>
          </a:prstGeom>
          <a:noFill/>
        </p:spPr>
        <p:txBody>
          <a:bodyPr wrap="square">
            <a:spAutoFit/>
          </a:bodyPr>
          <a:lstStyle/>
          <a:p>
            <a:r>
              <a:rPr lang="de-DE" sz="1600" b="1">
                <a:solidFill>
                  <a:schemeClr val="tx1"/>
                </a:solidFill>
                <a:latin typeface="Bahnschrift" panose="020B0502040204020203" pitchFamily="34" charset="0"/>
                <a:ea typeface="Inter" panose="020B0502030000000004" pitchFamily="34" charset="0"/>
                <a:cs typeface="Inter" panose="020B0502030000000004" pitchFamily="34" charset="0"/>
              </a:rPr>
              <a:t>Verfügbarkeit</a:t>
            </a:r>
            <a:endParaRPr lang="de-DE" sz="1600" b="1">
              <a:latin typeface="Bahnschrift" panose="020B0502040204020203" pitchFamily="34" charset="0"/>
            </a:endParaRPr>
          </a:p>
        </p:txBody>
      </p:sp>
      <p:pic>
        <p:nvPicPr>
          <p:cNvPr id="20" name="Grafik 19">
            <a:extLst>
              <a:ext uri="{FF2B5EF4-FFF2-40B4-BE49-F238E27FC236}">
                <a16:creationId xmlns:a16="http://schemas.microsoft.com/office/drawing/2014/main" id="{FDBCB2C5-91BE-30C7-D7E6-1D0B290DEF01}"/>
              </a:ext>
            </a:extLst>
          </p:cNvPr>
          <p:cNvPicPr/>
          <p:nvPr userDrawn="1"/>
        </p:nvPicPr>
        <p:blipFill>
          <a:blip r:embed="rId6">
            <a:extLst>
              <a:ext uri="{28A0092B-C50C-407E-A947-70E740481C1C}">
                <a14:useLocalDpi xmlns:a14="http://schemas.microsoft.com/office/drawing/2010/main" val="0"/>
              </a:ext>
            </a:extLst>
          </a:blip>
          <a:stretch>
            <a:fillRect/>
          </a:stretch>
        </p:blipFill>
        <p:spPr>
          <a:xfrm>
            <a:off x="230365" y="5893814"/>
            <a:ext cx="2119800" cy="1291768"/>
          </a:xfrm>
          <a:prstGeom prst="rect">
            <a:avLst/>
          </a:prstGeom>
        </p:spPr>
      </p:pic>
      <p:sp>
        <p:nvSpPr>
          <p:cNvPr id="21" name="Rechteck: abgerundete Ecken 20">
            <a:extLst>
              <a:ext uri="{FF2B5EF4-FFF2-40B4-BE49-F238E27FC236}">
                <a16:creationId xmlns:a16="http://schemas.microsoft.com/office/drawing/2014/main" id="{3A003780-335B-C720-B252-E13022793B34}"/>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a:solidFill>
                  <a:schemeClr val="bg1"/>
                </a:solidFill>
                <a:latin typeface="Bahnschrift" panose="020B0502040204020203" pitchFamily="34" charset="0"/>
              </a:rPr>
              <a:t>G-3 1/8</a:t>
            </a:r>
          </a:p>
        </p:txBody>
      </p:sp>
    </p:spTree>
    <p:extLst>
      <p:ext uri="{BB962C8B-B14F-4D97-AF65-F5344CB8AC3E}">
        <p14:creationId xmlns:p14="http://schemas.microsoft.com/office/powerpoint/2010/main" val="29987210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3 2/8">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4" name="Google Shape;389;p14">
            <a:extLst>
              <a:ext uri="{FF2B5EF4-FFF2-40B4-BE49-F238E27FC236}">
                <a16:creationId xmlns:a16="http://schemas.microsoft.com/office/drawing/2014/main" id="{A1A34CF0-E905-964A-C2AB-314F4EAB7042}"/>
              </a:ext>
            </a:extLst>
          </p:cNvPr>
          <p:cNvSpPr/>
          <p:nvPr userDrawn="1"/>
        </p:nvSpPr>
        <p:spPr>
          <a:xfrm>
            <a:off x="-758886" y="990776"/>
            <a:ext cx="8654379"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800" b="1">
                <a:solidFill>
                  <a:srgbClr val="262626"/>
                </a:solidFill>
                <a:latin typeface="Bahnschrift" panose="020B0502040204020203" pitchFamily="34" charset="0"/>
                <a:sym typeface="Arial"/>
              </a:rPr>
              <a:t>Geld anlegen: </a:t>
            </a:r>
            <a:r>
              <a:rPr lang="de-DE" sz="2800" b="1">
                <a:solidFill>
                  <a:srgbClr val="91D14C"/>
                </a:solidFill>
                <a:latin typeface="Bahnschrift" panose="020B0502040204020203" pitchFamily="34" charset="0"/>
                <a:sym typeface="Arial"/>
              </a:rPr>
              <a:t>Aber wie?</a:t>
            </a:r>
            <a:endParaRPr lang="de-DE" sz="2800">
              <a:solidFill>
                <a:srgbClr val="91D14C"/>
              </a:solidFill>
              <a:latin typeface="Bahnschrift" panose="020B0502040204020203" pitchFamily="34" charset="0"/>
            </a:endParaRPr>
          </a:p>
        </p:txBody>
      </p:sp>
      <p:pic>
        <p:nvPicPr>
          <p:cNvPr id="16" name="Grafik 15" descr="Ein Bild, das Text, Vektorgrafiken enthält.&#10;&#10;Automatisch generierte Beschreibung">
            <a:extLst>
              <a:ext uri="{FF2B5EF4-FFF2-40B4-BE49-F238E27FC236}">
                <a16:creationId xmlns:a16="http://schemas.microsoft.com/office/drawing/2014/main" id="{4D4E47BE-E88B-5910-4AE7-B0BD0675C9CB}"/>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194881" y="1834683"/>
            <a:ext cx="661435" cy="794861"/>
          </a:xfrm>
          <a:prstGeom prst="rect">
            <a:avLst/>
          </a:prstGeom>
        </p:spPr>
      </p:pic>
      <p:pic>
        <p:nvPicPr>
          <p:cNvPr id="17" name="Grafik 16" descr="Ein Bild, das Vektorgrafiken enthält.&#10;&#10;Automatisch generierte Beschreibung">
            <a:extLst>
              <a:ext uri="{FF2B5EF4-FFF2-40B4-BE49-F238E27FC236}">
                <a16:creationId xmlns:a16="http://schemas.microsoft.com/office/drawing/2014/main" id="{0E77CF15-0EC1-4019-0EFC-9A4C3ACAC58B}"/>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6384039" y="1921081"/>
            <a:ext cx="794861" cy="708463"/>
          </a:xfrm>
          <a:prstGeom prst="rect">
            <a:avLst/>
          </a:prstGeom>
        </p:spPr>
      </p:pic>
      <p:pic>
        <p:nvPicPr>
          <p:cNvPr id="18" name="Grafik 17">
            <a:extLst>
              <a:ext uri="{FF2B5EF4-FFF2-40B4-BE49-F238E27FC236}">
                <a16:creationId xmlns:a16="http://schemas.microsoft.com/office/drawing/2014/main" id="{7F3B6517-FA36-75DF-E165-D7D6F1E9C2D7}"/>
              </a:ext>
            </a:extLst>
          </p:cNvPr>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8658703" y="2082111"/>
            <a:ext cx="794861" cy="547433"/>
          </a:xfrm>
          <a:prstGeom prst="rect">
            <a:avLst/>
          </a:prstGeom>
        </p:spPr>
      </p:pic>
      <p:sp>
        <p:nvSpPr>
          <p:cNvPr id="81" name="Rechteck: abgerundete Ecken 80">
            <a:extLst>
              <a:ext uri="{FF2B5EF4-FFF2-40B4-BE49-F238E27FC236}">
                <a16:creationId xmlns:a16="http://schemas.microsoft.com/office/drawing/2014/main" id="{C4A6DA95-203D-5D07-BB5C-B241FE95A100}"/>
              </a:ext>
            </a:extLst>
          </p:cNvPr>
          <p:cNvSpPr>
            <a:spLocks/>
          </p:cNvSpPr>
          <p:nvPr userDrawn="1"/>
        </p:nvSpPr>
        <p:spPr>
          <a:xfrm>
            <a:off x="577516" y="2711412"/>
            <a:ext cx="2829202" cy="498946"/>
          </a:xfrm>
          <a:prstGeom prst="roundRect">
            <a:avLst>
              <a:gd name="adj" fmla="val 50000"/>
            </a:avLst>
          </a:prstGeom>
          <a:noFill/>
          <a:ln>
            <a:solidFill>
              <a:srgbClr val="4650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400">
                <a:solidFill>
                  <a:schemeClr val="tx1"/>
                </a:solidFill>
                <a:latin typeface="Bahnschrift" panose="020B0502040204020203" pitchFamily="34" charset="0"/>
                <a:cs typeface="Helvetica" panose="020B0604020202020204" pitchFamily="34" charset="0"/>
              </a:rPr>
              <a:t>Tagesgeld</a:t>
            </a:r>
          </a:p>
        </p:txBody>
      </p:sp>
      <p:sp>
        <p:nvSpPr>
          <p:cNvPr id="82" name="Rechteck: abgerundete Ecken 81">
            <a:extLst>
              <a:ext uri="{FF2B5EF4-FFF2-40B4-BE49-F238E27FC236}">
                <a16:creationId xmlns:a16="http://schemas.microsoft.com/office/drawing/2014/main" id="{7C9A233D-612A-D0FE-A806-CA290BFA41D7}"/>
              </a:ext>
            </a:extLst>
          </p:cNvPr>
          <p:cNvSpPr>
            <a:spLocks/>
          </p:cNvSpPr>
          <p:nvPr userDrawn="1"/>
        </p:nvSpPr>
        <p:spPr>
          <a:xfrm>
            <a:off x="577516" y="4350774"/>
            <a:ext cx="2829202" cy="498946"/>
          </a:xfrm>
          <a:prstGeom prst="roundRect">
            <a:avLst>
              <a:gd name="adj" fmla="val 50000"/>
            </a:avLst>
          </a:prstGeom>
          <a:solidFill>
            <a:schemeClr val="bg1"/>
          </a:solidFill>
          <a:ln>
            <a:solidFill>
              <a:srgbClr val="4650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400">
                <a:solidFill>
                  <a:schemeClr val="tx1"/>
                </a:solidFill>
                <a:latin typeface="Bahnschrift" panose="020B0502040204020203" pitchFamily="34" charset="0"/>
                <a:cs typeface="Helvetica" panose="020B0604020202020204" pitchFamily="34" charset="0"/>
              </a:rPr>
              <a:t>Sparbuch</a:t>
            </a:r>
          </a:p>
        </p:txBody>
      </p:sp>
      <p:sp>
        <p:nvSpPr>
          <p:cNvPr id="83" name="Rechteck: abgerundete Ecken 82">
            <a:extLst>
              <a:ext uri="{FF2B5EF4-FFF2-40B4-BE49-F238E27FC236}">
                <a16:creationId xmlns:a16="http://schemas.microsoft.com/office/drawing/2014/main" id="{D5117AF0-6D69-0C39-A9EE-3F8BCBBAA5ED}"/>
              </a:ext>
            </a:extLst>
          </p:cNvPr>
          <p:cNvSpPr>
            <a:spLocks/>
          </p:cNvSpPr>
          <p:nvPr userDrawn="1"/>
        </p:nvSpPr>
        <p:spPr>
          <a:xfrm>
            <a:off x="577516" y="3257866"/>
            <a:ext cx="2829202" cy="498946"/>
          </a:xfrm>
          <a:prstGeom prst="roundRect">
            <a:avLst>
              <a:gd name="adj" fmla="val 50000"/>
            </a:avLst>
          </a:prstGeom>
          <a:noFill/>
          <a:ln>
            <a:solidFill>
              <a:srgbClr val="4650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400">
                <a:solidFill>
                  <a:schemeClr val="tx1"/>
                </a:solidFill>
                <a:latin typeface="Bahnschrift" panose="020B0502040204020203" pitchFamily="34" charset="0"/>
                <a:cs typeface="Helvetica" panose="020B0604020202020204" pitchFamily="34" charset="0"/>
              </a:rPr>
              <a:t>Festgeld</a:t>
            </a:r>
          </a:p>
        </p:txBody>
      </p:sp>
      <p:sp>
        <p:nvSpPr>
          <p:cNvPr id="84" name="Rechteck: abgerundete Ecken 83">
            <a:extLst>
              <a:ext uri="{FF2B5EF4-FFF2-40B4-BE49-F238E27FC236}">
                <a16:creationId xmlns:a16="http://schemas.microsoft.com/office/drawing/2014/main" id="{E1DEE1B4-02DF-DEF8-0304-E8B257740F1E}"/>
              </a:ext>
            </a:extLst>
          </p:cNvPr>
          <p:cNvSpPr>
            <a:spLocks/>
          </p:cNvSpPr>
          <p:nvPr userDrawn="1"/>
        </p:nvSpPr>
        <p:spPr>
          <a:xfrm>
            <a:off x="577516" y="3804320"/>
            <a:ext cx="2829202" cy="498946"/>
          </a:xfrm>
          <a:prstGeom prst="roundRect">
            <a:avLst>
              <a:gd name="adj" fmla="val 50000"/>
            </a:avLst>
          </a:prstGeom>
          <a:noFill/>
          <a:ln>
            <a:solidFill>
              <a:srgbClr val="4650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400">
                <a:solidFill>
                  <a:schemeClr val="tx1"/>
                </a:solidFill>
                <a:latin typeface="Bahnschrift" panose="020B0502040204020203" pitchFamily="34" charset="0"/>
                <a:cs typeface="Helvetica" panose="020B0604020202020204" pitchFamily="34" charset="0"/>
              </a:rPr>
              <a:t>ETF</a:t>
            </a:r>
          </a:p>
        </p:txBody>
      </p:sp>
      <p:sp>
        <p:nvSpPr>
          <p:cNvPr id="85" name="Rechteck: abgerundete Ecken 84">
            <a:extLst>
              <a:ext uri="{FF2B5EF4-FFF2-40B4-BE49-F238E27FC236}">
                <a16:creationId xmlns:a16="http://schemas.microsoft.com/office/drawing/2014/main" id="{3E5B593D-D9F5-64EF-6CFD-EBBA6EFA395F}"/>
              </a:ext>
            </a:extLst>
          </p:cNvPr>
          <p:cNvSpPr>
            <a:spLocks/>
          </p:cNvSpPr>
          <p:nvPr userDrawn="1"/>
        </p:nvSpPr>
        <p:spPr>
          <a:xfrm>
            <a:off x="577516" y="5478784"/>
            <a:ext cx="2829202" cy="498946"/>
          </a:xfrm>
          <a:prstGeom prst="roundRect">
            <a:avLst>
              <a:gd name="adj" fmla="val 50000"/>
            </a:avLst>
          </a:prstGeom>
          <a:solidFill>
            <a:schemeClr val="bg1"/>
          </a:solidFill>
          <a:ln>
            <a:solidFill>
              <a:srgbClr val="4650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400">
                <a:solidFill>
                  <a:schemeClr val="tx1"/>
                </a:solidFill>
                <a:latin typeface="Bahnschrift" panose="020B0502040204020203" pitchFamily="34" charset="0"/>
                <a:cs typeface="Helvetica" panose="020B0604020202020204" pitchFamily="34" charset="0"/>
              </a:rPr>
              <a:t>Kryptowährung</a:t>
            </a:r>
          </a:p>
        </p:txBody>
      </p:sp>
      <p:sp>
        <p:nvSpPr>
          <p:cNvPr id="86" name="Rechteck: abgerundete Ecken 85">
            <a:extLst>
              <a:ext uri="{FF2B5EF4-FFF2-40B4-BE49-F238E27FC236}">
                <a16:creationId xmlns:a16="http://schemas.microsoft.com/office/drawing/2014/main" id="{C7CCC7FA-4689-D89B-529A-559ED5008781}"/>
              </a:ext>
            </a:extLst>
          </p:cNvPr>
          <p:cNvSpPr>
            <a:spLocks/>
          </p:cNvSpPr>
          <p:nvPr userDrawn="1"/>
        </p:nvSpPr>
        <p:spPr>
          <a:xfrm>
            <a:off x="577516" y="4908639"/>
            <a:ext cx="2829202" cy="498946"/>
          </a:xfrm>
          <a:prstGeom prst="roundRect">
            <a:avLst>
              <a:gd name="adj" fmla="val 50000"/>
            </a:avLst>
          </a:prstGeom>
          <a:solidFill>
            <a:schemeClr val="bg1"/>
          </a:solidFill>
          <a:ln>
            <a:solidFill>
              <a:srgbClr val="4650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400">
                <a:solidFill>
                  <a:schemeClr val="tx1"/>
                </a:solidFill>
                <a:latin typeface="Bahnschrift" panose="020B0502040204020203" pitchFamily="34" charset="0"/>
                <a:cs typeface="Helvetica" panose="020B0604020202020204" pitchFamily="34" charset="0"/>
              </a:rPr>
              <a:t>Immobilie</a:t>
            </a:r>
          </a:p>
        </p:txBody>
      </p:sp>
      <p:pic>
        <p:nvPicPr>
          <p:cNvPr id="73" name="Grafik 72">
            <a:extLst>
              <a:ext uri="{FF2B5EF4-FFF2-40B4-BE49-F238E27FC236}">
                <a16:creationId xmlns:a16="http://schemas.microsoft.com/office/drawing/2014/main" id="{FBAE2712-EF49-C264-B2DD-E8226E193D01}"/>
              </a:ext>
            </a:extLst>
          </p:cNvPr>
          <p:cNvPicPr/>
          <p:nvPr userDrawn="1"/>
        </p:nvPicPr>
        <p:blipFill>
          <a:blip r:embed="rId5">
            <a:extLst>
              <a:ext uri="{28A0092B-C50C-407E-A947-70E740481C1C}">
                <a14:useLocalDpi xmlns:a14="http://schemas.microsoft.com/office/drawing/2010/main" val="0"/>
              </a:ext>
            </a:extLst>
          </a:blip>
          <a:stretch>
            <a:fillRect/>
          </a:stretch>
        </p:blipFill>
        <p:spPr>
          <a:xfrm>
            <a:off x="230365" y="5893814"/>
            <a:ext cx="2119800" cy="1291768"/>
          </a:xfrm>
          <a:prstGeom prst="rect">
            <a:avLst/>
          </a:prstGeom>
        </p:spPr>
      </p:pic>
      <p:sp>
        <p:nvSpPr>
          <p:cNvPr id="141" name="Rechteck: abgerundete Ecken 140">
            <a:extLst>
              <a:ext uri="{FF2B5EF4-FFF2-40B4-BE49-F238E27FC236}">
                <a16:creationId xmlns:a16="http://schemas.microsoft.com/office/drawing/2014/main" id="{8D5444EE-3F4B-AF1F-371F-BE15460C281F}"/>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a:solidFill>
                  <a:schemeClr val="bg1"/>
                </a:solidFill>
                <a:latin typeface="Bahnschrift" panose="020B0502040204020203" pitchFamily="34" charset="0"/>
              </a:rPr>
              <a:t>G-3 2/8</a:t>
            </a:r>
          </a:p>
        </p:txBody>
      </p:sp>
    </p:spTree>
    <p:extLst>
      <p:ext uri="{BB962C8B-B14F-4D97-AF65-F5344CB8AC3E}">
        <p14:creationId xmlns:p14="http://schemas.microsoft.com/office/powerpoint/2010/main" val="14911605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3 3/8">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4" name="Google Shape;389;p14">
            <a:extLst>
              <a:ext uri="{FF2B5EF4-FFF2-40B4-BE49-F238E27FC236}">
                <a16:creationId xmlns:a16="http://schemas.microsoft.com/office/drawing/2014/main" id="{A1A34CF0-E905-964A-C2AB-314F4EAB7042}"/>
              </a:ext>
            </a:extLst>
          </p:cNvPr>
          <p:cNvSpPr/>
          <p:nvPr userDrawn="1"/>
        </p:nvSpPr>
        <p:spPr>
          <a:xfrm>
            <a:off x="-758886" y="990776"/>
            <a:ext cx="8654379"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800" b="1">
                <a:solidFill>
                  <a:srgbClr val="262626"/>
                </a:solidFill>
                <a:latin typeface="Bahnschrift" panose="020B0502040204020203" pitchFamily="34" charset="0"/>
                <a:sym typeface="Arial"/>
              </a:rPr>
              <a:t>Steckbrief: </a:t>
            </a:r>
            <a:r>
              <a:rPr lang="de-DE" sz="2800" b="1">
                <a:solidFill>
                  <a:srgbClr val="91D14C"/>
                </a:solidFill>
                <a:latin typeface="Bahnschrift" panose="020B0502040204020203" pitchFamily="34" charset="0"/>
                <a:sym typeface="Arial"/>
              </a:rPr>
              <a:t>Tagesgeld</a:t>
            </a:r>
            <a:endParaRPr lang="de-DE" sz="2800">
              <a:solidFill>
                <a:srgbClr val="91D14C"/>
              </a:solidFill>
              <a:latin typeface="Bahnschrift" panose="020B0502040204020203" pitchFamily="34" charset="0"/>
            </a:endParaRPr>
          </a:p>
        </p:txBody>
      </p:sp>
      <p:sp>
        <p:nvSpPr>
          <p:cNvPr id="141" name="Rechteck: abgerundete Ecken 140">
            <a:extLst>
              <a:ext uri="{FF2B5EF4-FFF2-40B4-BE49-F238E27FC236}">
                <a16:creationId xmlns:a16="http://schemas.microsoft.com/office/drawing/2014/main" id="{8D5444EE-3F4B-AF1F-371F-BE15460C281F}"/>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a:solidFill>
                  <a:schemeClr val="bg1"/>
                </a:solidFill>
                <a:latin typeface="Bahnschrift" panose="020B0502040204020203" pitchFamily="34" charset="0"/>
              </a:rPr>
              <a:t>G-3 3/8</a:t>
            </a:r>
          </a:p>
        </p:txBody>
      </p:sp>
      <p:sp>
        <p:nvSpPr>
          <p:cNvPr id="8" name="Rechteck: abgerundete Ecken 7">
            <a:extLst>
              <a:ext uri="{FF2B5EF4-FFF2-40B4-BE49-F238E27FC236}">
                <a16:creationId xmlns:a16="http://schemas.microsoft.com/office/drawing/2014/main" id="{E3BE313A-163E-D661-52B0-42C675323AC2}"/>
              </a:ext>
            </a:extLst>
          </p:cNvPr>
          <p:cNvSpPr>
            <a:spLocks/>
          </p:cNvSpPr>
          <p:nvPr userDrawn="1"/>
        </p:nvSpPr>
        <p:spPr>
          <a:xfrm>
            <a:off x="583614" y="1876927"/>
            <a:ext cx="9524585" cy="523781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400" dirty="0">
                <a:solidFill>
                  <a:schemeClr val="tx1"/>
                </a:solidFill>
                <a:latin typeface="Bahnschrift" panose="020B0502040204020203" pitchFamily="34" charset="0"/>
                <a:cs typeface="Helvetica" panose="020B0604020202020204" pitchFamily="34" charset="0"/>
              </a:rPr>
              <a:t>Das Tagesgeldkonto ist ein verzinstes Bankkonto, das ausschließlich Sparzwecken dient und auf das Du jederzeit zugreifen kannst.</a:t>
            </a:r>
          </a:p>
          <a:p>
            <a:endParaRPr lang="de-DE" sz="1400" b="1" dirty="0">
              <a:solidFill>
                <a:schemeClr val="tx1"/>
              </a:solidFill>
              <a:latin typeface="Bahnschrift" panose="020B0502040204020203" pitchFamily="34" charset="0"/>
              <a:cs typeface="Helvetica" panose="020B0604020202020204" pitchFamily="34" charset="0"/>
            </a:endParaRPr>
          </a:p>
          <a:p>
            <a:r>
              <a:rPr lang="de-DE" sz="1400" b="1" dirty="0">
                <a:solidFill>
                  <a:srgbClr val="95C46C"/>
                </a:solidFill>
                <a:latin typeface="Bahnschrift" panose="020B0502040204020203" pitchFamily="34" charset="0"/>
                <a:cs typeface="Helvetica" panose="020B0604020202020204" pitchFamily="34" charset="0"/>
              </a:rPr>
              <a:t>Rendite (-chancen)</a:t>
            </a:r>
          </a:p>
          <a:p>
            <a:r>
              <a:rPr lang="de-DE" sz="1400" dirty="0">
                <a:solidFill>
                  <a:schemeClr val="tx1"/>
                </a:solidFill>
                <a:latin typeface="Bahnschrift" panose="020B0502040204020203" pitchFamily="34" charset="0"/>
                <a:cs typeface="Helvetica" panose="020B0604020202020204" pitchFamily="34" charset="0"/>
              </a:rPr>
              <a:t>Für das Guthaben auf Deinem Tagesgeldkonto erhältst Du Zinsen. Diese werden zwar pro Jahr angegeben (in % p. a.), aber anteilig pro Tag anhand Deines Guthabens berechnet. Zudem kann sich der Zinssatz jederzeit ändern. Manchmal garantiert Dir eine Bank aber auch einen festen Zinssatz für begrenzte Zeit. Das gilt vor allem, wenn Du neu bei der Bank bist. Aktuell realistisch sind etwa 3,00 bis 3,50 % Zinsen pro Jahr, Neukunden erhalten für einige Zeit auch 4,00 % p. a. (Stand: Dezember 2023)</a:t>
            </a:r>
          </a:p>
          <a:p>
            <a:endParaRPr lang="de-DE" sz="1400" dirty="0">
              <a:solidFill>
                <a:schemeClr val="tx1"/>
              </a:solidFill>
              <a:latin typeface="Bahnschrift" panose="020B0502040204020203" pitchFamily="34" charset="0"/>
              <a:cs typeface="Helvetica" panose="020B0604020202020204" pitchFamily="34" charset="0"/>
            </a:endParaRPr>
          </a:p>
          <a:p>
            <a:r>
              <a:rPr lang="de-DE" sz="1400" b="1" dirty="0">
                <a:solidFill>
                  <a:srgbClr val="00A9FF"/>
                </a:solidFill>
                <a:latin typeface="Bahnschrift" panose="020B0502040204020203" pitchFamily="34" charset="0"/>
                <a:cs typeface="Helvetica" panose="020B0604020202020204" pitchFamily="34" charset="0"/>
              </a:rPr>
              <a:t>Sicherheit</a:t>
            </a:r>
          </a:p>
          <a:p>
            <a:r>
              <a:rPr lang="de-DE" sz="1400" dirty="0">
                <a:solidFill>
                  <a:schemeClr val="tx1"/>
                </a:solidFill>
                <a:latin typeface="Bahnschrift" panose="020B0502040204020203" pitchFamily="34" charset="0"/>
                <a:cs typeface="Helvetica" panose="020B0604020202020204" pitchFamily="34" charset="0"/>
              </a:rPr>
              <a:t>Dein Guthaben auf dem Tagesgeldkonto ist durch die sogenannte Einlagensicherung geschützt. Sollte Deine Bank pleitegehen, so ist Dein gesamtes Guthaben bei dieser Bank bis zu einem Betrag von 100.000 Euro sicher, manchmal sind auch noch deutlich höhere Beträge abgesichert. Die gesetzliche Einlagensicherung gibt es in der gesamten EU sowie in Island, Liechtenstein und Norwegen, wird aber in jedem Land selbst organisiert. Gehen mehrere Banken gleichzeitig pleite, könnte die Einlagensicherung des jeweiligen Landes an ihre Grenzen stoßen. Deshalb ist es besser, das Geld nur in finanzstarken Ländern anzulegen – Deutschland ist z. B. ein solches Land mit hoher Finanzkraft. </a:t>
            </a:r>
          </a:p>
          <a:p>
            <a:endParaRPr lang="de-DE" sz="1400" dirty="0">
              <a:solidFill>
                <a:schemeClr val="tx1"/>
              </a:solidFill>
              <a:latin typeface="Bahnschrift" panose="020B0502040204020203" pitchFamily="34" charset="0"/>
              <a:cs typeface="Helvetica" panose="020B0604020202020204" pitchFamily="34" charset="0"/>
            </a:endParaRPr>
          </a:p>
          <a:p>
            <a:r>
              <a:rPr lang="de-DE" sz="1400" b="1" dirty="0">
                <a:solidFill>
                  <a:srgbClr val="9735FF"/>
                </a:solidFill>
                <a:latin typeface="Bahnschrift" panose="020B0502040204020203" pitchFamily="34" charset="0"/>
                <a:cs typeface="Helvetica" panose="020B0604020202020204" pitchFamily="34" charset="0"/>
              </a:rPr>
              <a:t>Verfügbarkeit</a:t>
            </a:r>
          </a:p>
          <a:p>
            <a:r>
              <a:rPr lang="de-DE" sz="1400" dirty="0">
                <a:solidFill>
                  <a:schemeClr val="tx1"/>
                </a:solidFill>
                <a:latin typeface="Bahnschrift" panose="020B0502040204020203" pitchFamily="34" charset="0"/>
                <a:cs typeface="Helvetica" panose="020B0604020202020204" pitchFamily="34" charset="0"/>
              </a:rPr>
              <a:t>Du kannst jederzeit über Dein Guthaben auf dem Tagesgeldkonto verfügen. Dafür musst Du das Geld aber zuerst auf Dein Girokonto überweisen.</a:t>
            </a:r>
          </a:p>
        </p:txBody>
      </p:sp>
    </p:spTree>
    <p:extLst>
      <p:ext uri="{BB962C8B-B14F-4D97-AF65-F5344CB8AC3E}">
        <p14:creationId xmlns:p14="http://schemas.microsoft.com/office/powerpoint/2010/main" val="42549253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3 4/8">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4" name="Google Shape;389;p14">
            <a:extLst>
              <a:ext uri="{FF2B5EF4-FFF2-40B4-BE49-F238E27FC236}">
                <a16:creationId xmlns:a16="http://schemas.microsoft.com/office/drawing/2014/main" id="{A1A34CF0-E905-964A-C2AB-314F4EAB7042}"/>
              </a:ext>
            </a:extLst>
          </p:cNvPr>
          <p:cNvSpPr/>
          <p:nvPr userDrawn="1"/>
        </p:nvSpPr>
        <p:spPr>
          <a:xfrm>
            <a:off x="-758886" y="990776"/>
            <a:ext cx="8654379"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800" b="1">
                <a:solidFill>
                  <a:srgbClr val="262626"/>
                </a:solidFill>
                <a:latin typeface="Bahnschrift" panose="020B0502040204020203" pitchFamily="34" charset="0"/>
                <a:sym typeface="Arial"/>
              </a:rPr>
              <a:t>Steckbrief: </a:t>
            </a:r>
            <a:r>
              <a:rPr lang="de-DE" sz="2800" b="1">
                <a:solidFill>
                  <a:srgbClr val="91D14C"/>
                </a:solidFill>
                <a:latin typeface="Bahnschrift" panose="020B0502040204020203" pitchFamily="34" charset="0"/>
                <a:sym typeface="Arial"/>
              </a:rPr>
              <a:t>Festgeld</a:t>
            </a:r>
            <a:endParaRPr lang="de-DE" sz="2800">
              <a:solidFill>
                <a:srgbClr val="91D14C"/>
              </a:solidFill>
              <a:latin typeface="Bahnschrift" panose="020B0502040204020203" pitchFamily="34" charset="0"/>
            </a:endParaRPr>
          </a:p>
        </p:txBody>
      </p:sp>
      <p:sp>
        <p:nvSpPr>
          <p:cNvPr id="141" name="Rechteck: abgerundete Ecken 140">
            <a:extLst>
              <a:ext uri="{FF2B5EF4-FFF2-40B4-BE49-F238E27FC236}">
                <a16:creationId xmlns:a16="http://schemas.microsoft.com/office/drawing/2014/main" id="{8D5444EE-3F4B-AF1F-371F-BE15460C281F}"/>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a:solidFill>
                  <a:schemeClr val="bg1"/>
                </a:solidFill>
                <a:latin typeface="Bahnschrift" panose="020B0502040204020203" pitchFamily="34" charset="0"/>
              </a:rPr>
              <a:t>G-3 4/8</a:t>
            </a:r>
          </a:p>
        </p:txBody>
      </p:sp>
      <p:sp>
        <p:nvSpPr>
          <p:cNvPr id="2" name="Rechteck: abgerundete Ecken 1">
            <a:extLst>
              <a:ext uri="{FF2B5EF4-FFF2-40B4-BE49-F238E27FC236}">
                <a16:creationId xmlns:a16="http://schemas.microsoft.com/office/drawing/2014/main" id="{22759141-6FBC-2D36-FA7F-46CF57D72FCD}"/>
              </a:ext>
            </a:extLst>
          </p:cNvPr>
          <p:cNvSpPr>
            <a:spLocks/>
          </p:cNvSpPr>
          <p:nvPr userDrawn="1"/>
        </p:nvSpPr>
        <p:spPr>
          <a:xfrm>
            <a:off x="583614" y="1876927"/>
            <a:ext cx="9524585" cy="523781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400" dirty="0">
                <a:solidFill>
                  <a:schemeClr val="tx1"/>
                </a:solidFill>
                <a:latin typeface="Bahnschrift" panose="020B0502040204020203" pitchFamily="34" charset="0"/>
                <a:cs typeface="Helvetica" panose="020B0604020202020204" pitchFamily="34" charset="0"/>
              </a:rPr>
              <a:t>Das Festgeldkonto ist ein verzinstes Bankkonto, auf das Du einmalig einen Betrag einzahlst, welcher über eine vertragliche Laufzeit fest angelegt wird. Diese Laufzeit kann wenige Monate, aber auch mehrere Jahre umfassen.</a:t>
            </a:r>
          </a:p>
          <a:p>
            <a:endParaRPr lang="de-DE" sz="1400" dirty="0">
              <a:solidFill>
                <a:schemeClr val="tx1"/>
              </a:solidFill>
              <a:latin typeface="Bahnschrift" panose="020B0502040204020203" pitchFamily="34" charset="0"/>
              <a:cs typeface="Helvetica" panose="020B0604020202020204" pitchFamily="34" charset="0"/>
            </a:endParaRPr>
          </a:p>
          <a:p>
            <a:r>
              <a:rPr lang="de-DE" sz="1400" b="1" dirty="0">
                <a:solidFill>
                  <a:srgbClr val="95C46C"/>
                </a:solidFill>
                <a:latin typeface="Bahnschrift" panose="020B0502040204020203" pitchFamily="34" charset="0"/>
                <a:cs typeface="Helvetica" panose="020B0604020202020204" pitchFamily="34" charset="0"/>
              </a:rPr>
              <a:t>Rendite (-chancen)</a:t>
            </a:r>
          </a:p>
          <a:p>
            <a:r>
              <a:rPr lang="de-DE" sz="1400" dirty="0">
                <a:solidFill>
                  <a:schemeClr val="tx1"/>
                </a:solidFill>
                <a:latin typeface="Bahnschrift" panose="020B0502040204020203" pitchFamily="34" charset="0"/>
                <a:cs typeface="Helvetica" panose="020B0604020202020204" pitchFamily="34" charset="0"/>
              </a:rPr>
              <a:t>Du erhältst Zinsen auf Dein Festgeld. Der Zinssatz bleibt während der gesamten Laufzeit gleich und wird pro Jahr (% p. a.) angegeben. Die Höhe des Zinssatzes richtet sich vor allem nach der Dauer der Geldanlage: Je länger Du Dein Geld fest anlegst, desto höher fällt der Zinssatz aus. Für ein Festgeld mit einem Jahr Laufzeit kannst Du aktuell mit etwas über 4,00 % Zinsen im Jahr rechnen. (Stand: Dezember 2023)</a:t>
            </a:r>
          </a:p>
          <a:p>
            <a:endParaRPr lang="de-DE" sz="1400" dirty="0">
              <a:solidFill>
                <a:schemeClr val="tx1"/>
              </a:solidFill>
              <a:latin typeface="Bahnschrift" panose="020B0502040204020203" pitchFamily="34" charset="0"/>
              <a:cs typeface="Helvetica" panose="020B0604020202020204" pitchFamily="34" charset="0"/>
            </a:endParaRPr>
          </a:p>
          <a:p>
            <a:r>
              <a:rPr lang="de-DE" sz="1400" b="1" dirty="0">
                <a:solidFill>
                  <a:srgbClr val="00A9FF"/>
                </a:solidFill>
                <a:latin typeface="Bahnschrift" panose="020B0502040204020203" pitchFamily="34" charset="0"/>
                <a:cs typeface="Helvetica" panose="020B0604020202020204" pitchFamily="34" charset="0"/>
              </a:rPr>
              <a:t>Sicherheit</a:t>
            </a:r>
          </a:p>
          <a:p>
            <a:r>
              <a:rPr lang="de-DE" sz="1400" dirty="0">
                <a:solidFill>
                  <a:schemeClr val="tx1"/>
                </a:solidFill>
                <a:latin typeface="Bahnschrift" panose="020B0502040204020203" pitchFamily="34" charset="0"/>
                <a:cs typeface="Helvetica" panose="020B0604020202020204" pitchFamily="34" charset="0"/>
              </a:rPr>
              <a:t>Dein Guthaben auf dem Festgeldkonto ist durch die sogenannte Einlagensicherung geschützt. Sollte Deine Bank pleitegehen, so ist Dein gesamtes Guthaben bei dieser Bank bis zu einem Betrag von 100.000 Euro sicher, manchmal sind auch noch deutlich höhere Beträge abgesichert. Die gesetzliche Einlagensicherung gibt es in der gesamten EU sowie in Island, Liechtenstein und Norwegen, wird aber in jedem Land selbst organisiert. Gehen mehrere Banken gleichzeitig pleite, könnte die Einlagensicherung des jeweiligen Landes an ihre Grenzen stoßen. Deshalb ist es besser, das Geld nur in finanzstarken Ländern anzulegen – Deutschland ist z. B. ein solches Land mit hoher Finanzkraft. </a:t>
            </a:r>
          </a:p>
          <a:p>
            <a:endParaRPr lang="de-DE" sz="1400" dirty="0">
              <a:solidFill>
                <a:schemeClr val="tx1"/>
              </a:solidFill>
              <a:latin typeface="Bahnschrift" panose="020B0502040204020203" pitchFamily="34" charset="0"/>
              <a:cs typeface="Helvetica" panose="020B0604020202020204" pitchFamily="34" charset="0"/>
            </a:endParaRPr>
          </a:p>
          <a:p>
            <a:r>
              <a:rPr lang="de-DE" sz="1400" b="1" dirty="0">
                <a:solidFill>
                  <a:srgbClr val="9735FF"/>
                </a:solidFill>
                <a:latin typeface="Bahnschrift" panose="020B0502040204020203" pitchFamily="34" charset="0"/>
                <a:cs typeface="Helvetica" panose="020B0604020202020204" pitchFamily="34" charset="0"/>
              </a:rPr>
              <a:t>Verfügbarkeit</a:t>
            </a:r>
          </a:p>
          <a:p>
            <a:r>
              <a:rPr lang="de-DE" sz="1400" dirty="0">
                <a:solidFill>
                  <a:schemeClr val="tx1"/>
                </a:solidFill>
                <a:latin typeface="Bahnschrift" panose="020B0502040204020203" pitchFamily="34" charset="0"/>
                <a:cs typeface="Helvetica" panose="020B0604020202020204" pitchFamily="34" charset="0"/>
              </a:rPr>
              <a:t>Das Guthaben auf dem Festgeldkonto steht Dir erst am Ende der Laufzeit wieder zur Verfügung. Ausnahme: Beim sogenannten </a:t>
            </a:r>
            <a:r>
              <a:rPr lang="de-DE" sz="1400" dirty="0" err="1">
                <a:solidFill>
                  <a:schemeClr val="tx1"/>
                </a:solidFill>
                <a:latin typeface="Bahnschrift" panose="020B0502040204020203" pitchFamily="34" charset="0"/>
                <a:cs typeface="Helvetica" panose="020B0604020202020204" pitchFamily="34" charset="0"/>
              </a:rPr>
              <a:t>Flexgeld</a:t>
            </a:r>
            <a:r>
              <a:rPr lang="de-DE" sz="1400" dirty="0">
                <a:solidFill>
                  <a:schemeClr val="tx1"/>
                </a:solidFill>
                <a:latin typeface="Bahnschrift" panose="020B0502040204020203" pitchFamily="34" charset="0"/>
                <a:cs typeface="Helvetica" panose="020B0604020202020204" pitchFamily="34" charset="0"/>
              </a:rPr>
              <a:t> kannst Du jederzeit kündigen – allerdings bekommst Du dafür von vornherein weniger Zinsen auf Dein Erspartes.</a:t>
            </a:r>
          </a:p>
        </p:txBody>
      </p:sp>
    </p:spTree>
    <p:extLst>
      <p:ext uri="{BB962C8B-B14F-4D97-AF65-F5344CB8AC3E}">
        <p14:creationId xmlns:p14="http://schemas.microsoft.com/office/powerpoint/2010/main" val="47778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3 5/8">
    <p:spTree>
      <p:nvGrpSpPr>
        <p:cNvPr id="1" name=""/>
        <p:cNvGrpSpPr/>
        <p:nvPr/>
      </p:nvGrpSpPr>
      <p:grpSpPr>
        <a:xfrm>
          <a:off x="0" y="0"/>
          <a:ext cx="0" cy="0"/>
          <a:chOff x="0" y="0"/>
          <a:chExt cx="0" cy="0"/>
        </a:xfrm>
      </p:grpSpPr>
      <p:sp>
        <p:nvSpPr>
          <p:cNvPr id="21" name="Rechteck: abgerundete Ecken 20">
            <a:extLst>
              <a:ext uri="{FF2B5EF4-FFF2-40B4-BE49-F238E27FC236}">
                <a16:creationId xmlns:a16="http://schemas.microsoft.com/office/drawing/2014/main" id="{FF4B7F53-8AB9-DDAA-1ABD-33F57BD1AC4E}"/>
              </a:ext>
            </a:extLst>
          </p:cNvPr>
          <p:cNvSpPr/>
          <p:nvPr userDrawn="1"/>
        </p:nvSpPr>
        <p:spPr>
          <a:xfrm>
            <a:off x="8096622" y="4318000"/>
            <a:ext cx="2133600" cy="1631812"/>
          </a:xfrm>
          <a:prstGeom prst="roundRect">
            <a:avLst>
              <a:gd name="adj" fmla="val 10101"/>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14" name="Rechteck: abgerundete Ecken 13">
            <a:extLst>
              <a:ext uri="{FF2B5EF4-FFF2-40B4-BE49-F238E27FC236}">
                <a16:creationId xmlns:a16="http://schemas.microsoft.com/office/drawing/2014/main" id="{5E2495E0-F4B1-4E98-27B5-B30A4938B4A5}"/>
              </a:ext>
            </a:extLst>
          </p:cNvPr>
          <p:cNvSpPr>
            <a:spLocks/>
          </p:cNvSpPr>
          <p:nvPr userDrawn="1"/>
        </p:nvSpPr>
        <p:spPr>
          <a:xfrm>
            <a:off x="583614" y="1876927"/>
            <a:ext cx="9524585" cy="523781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400" dirty="0">
                <a:solidFill>
                  <a:schemeClr val="tx1"/>
                </a:solidFill>
                <a:latin typeface="Bahnschrift" panose="020B0502040204020203" pitchFamily="34" charset="0"/>
                <a:cs typeface="Helvetica" panose="020B0604020202020204" pitchFamily="34" charset="0"/>
              </a:rPr>
              <a:t>Ein ETF ist eine Auswahl mehrerer Wertpapiere, meistens Aktien – daher konzentrieren wir uns hier einfach auf Aktien-ETFs. Mit diesen investierst Du in mehrere Unternehmen gleichzeitig. Die Auswahl der Unternehmen spiegelt meist einen Index wider – zum Beispiel den DAX (deutscher Leitindex) oder den MSCI World (globaler Index).</a:t>
            </a:r>
          </a:p>
          <a:p>
            <a:endParaRPr lang="de-DE" sz="1400" dirty="0">
              <a:solidFill>
                <a:schemeClr val="tx1"/>
              </a:solidFill>
              <a:latin typeface="Bahnschrift" panose="020B0502040204020203" pitchFamily="34" charset="0"/>
              <a:cs typeface="Helvetica" panose="020B0604020202020204" pitchFamily="34" charset="0"/>
            </a:endParaRPr>
          </a:p>
          <a:p>
            <a:r>
              <a:rPr lang="de-DE" sz="1400" b="1" dirty="0">
                <a:solidFill>
                  <a:srgbClr val="95C46C"/>
                </a:solidFill>
                <a:latin typeface="Bahnschrift" panose="020B0502040204020203" pitchFamily="34" charset="0"/>
                <a:cs typeface="Helvetica" panose="020B0604020202020204" pitchFamily="34" charset="0"/>
              </a:rPr>
              <a:t>Rendite (-chancen)</a:t>
            </a:r>
          </a:p>
          <a:p>
            <a:r>
              <a:rPr lang="de-DE" sz="1400" dirty="0">
                <a:solidFill>
                  <a:schemeClr val="tx1"/>
                </a:solidFill>
                <a:latin typeface="Bahnschrift" panose="020B0502040204020203" pitchFamily="34" charset="0"/>
                <a:cs typeface="Helvetica" panose="020B0604020202020204" pitchFamily="34" charset="0"/>
              </a:rPr>
              <a:t>Es gibt zwei Möglichkeiten, wie ein Aktien-ETF Dein Geld vermehren kann: 1. Deine ETF-Anteile können im Wert steigen – mit einem Verkauf kannst Du diese Gewinne realisieren. 2. Du kannst Dividenden erhalten, also Beteiligungen an den Unternehmensgewinnen. Es gibt unterschiedliche ETFs – solche, die Dividenden an Dich auszahlen, und solche, die mit den Dividenden weitere Aktien für Dich kaufen. Wie viel Rendite Du von einem ETF erwarten darfst, hängt vor allem vom Erfolg der im ETF enthaltenen Unternehmen ab, aber auch von der aktuellen Marktlage. Ein Beispiel: Mit einem ETF auf den MSCI World erzielten Anleger seit 1975 im Schnitt einen Wertzuwachs von 9 % pro Jahr. </a:t>
            </a:r>
          </a:p>
          <a:p>
            <a:endParaRPr lang="de-DE" sz="1400" dirty="0">
              <a:solidFill>
                <a:schemeClr val="tx1"/>
              </a:solidFill>
              <a:latin typeface="Bahnschrift" panose="020B0502040204020203" pitchFamily="34" charset="0"/>
              <a:cs typeface="Helvetica" panose="020B0604020202020204" pitchFamily="34" charset="0"/>
            </a:endParaRPr>
          </a:p>
          <a:p>
            <a:r>
              <a:rPr lang="de-DE" sz="1400" b="1" dirty="0">
                <a:solidFill>
                  <a:srgbClr val="00A9FF"/>
                </a:solidFill>
                <a:latin typeface="Bahnschrift" panose="020B0502040204020203" pitchFamily="34" charset="0"/>
                <a:cs typeface="Helvetica" panose="020B0604020202020204" pitchFamily="34" charset="0"/>
              </a:rPr>
              <a:t>Sicherheit</a:t>
            </a:r>
          </a:p>
          <a:p>
            <a:r>
              <a:rPr lang="de-DE" sz="1400" dirty="0">
                <a:solidFill>
                  <a:schemeClr val="tx1"/>
                </a:solidFill>
                <a:latin typeface="Bahnschrift" panose="020B0502040204020203" pitchFamily="34" charset="0"/>
                <a:cs typeface="Helvetica" panose="020B0604020202020204" pitchFamily="34" charset="0"/>
              </a:rPr>
              <a:t>Schwankungen bleiben bei einem ETF nicht aus: Im Jahr 2022 machten Anleger mit einem </a:t>
            </a:r>
            <a:br>
              <a:rPr lang="de-DE" sz="1400" dirty="0">
                <a:solidFill>
                  <a:schemeClr val="tx1"/>
                </a:solidFill>
                <a:latin typeface="Bahnschrift" panose="020B0502040204020203" pitchFamily="34" charset="0"/>
                <a:cs typeface="Helvetica" panose="020B0604020202020204" pitchFamily="34" charset="0"/>
              </a:rPr>
            </a:br>
            <a:r>
              <a:rPr lang="de-DE" sz="1400" dirty="0">
                <a:solidFill>
                  <a:schemeClr val="tx1"/>
                </a:solidFill>
                <a:latin typeface="Bahnschrift" panose="020B0502040204020203" pitchFamily="34" charset="0"/>
                <a:cs typeface="Helvetica" panose="020B0604020202020204" pitchFamily="34" charset="0"/>
              </a:rPr>
              <a:t>ETF auf den MSCI World etwa 13 % Verlust. Theoretisch kann der Wert eines ETFs sogar auf </a:t>
            </a:r>
            <a:br>
              <a:rPr lang="de-DE" sz="1400" dirty="0">
                <a:solidFill>
                  <a:schemeClr val="tx1"/>
                </a:solidFill>
                <a:latin typeface="Bahnschrift" panose="020B0502040204020203" pitchFamily="34" charset="0"/>
                <a:cs typeface="Helvetica" panose="020B0604020202020204" pitchFamily="34" charset="0"/>
              </a:rPr>
            </a:br>
            <a:r>
              <a:rPr lang="de-DE" sz="1400" dirty="0">
                <a:solidFill>
                  <a:schemeClr val="tx1"/>
                </a:solidFill>
                <a:latin typeface="Bahnschrift" panose="020B0502040204020203" pitchFamily="34" charset="0"/>
                <a:cs typeface="Helvetica" panose="020B0604020202020204" pitchFamily="34" charset="0"/>
              </a:rPr>
              <a:t>(nahezu) Null fallen. Dafür müssten aber alle darin enthaltenen Aktien wertlos werden – </a:t>
            </a:r>
            <a:br>
              <a:rPr lang="de-DE" sz="1400" dirty="0">
                <a:solidFill>
                  <a:schemeClr val="tx1"/>
                </a:solidFill>
                <a:latin typeface="Bahnschrift" panose="020B0502040204020203" pitchFamily="34" charset="0"/>
                <a:cs typeface="Helvetica" panose="020B0604020202020204" pitchFamily="34" charset="0"/>
              </a:rPr>
            </a:br>
            <a:r>
              <a:rPr lang="de-DE" sz="1400" dirty="0">
                <a:solidFill>
                  <a:schemeClr val="tx1"/>
                </a:solidFill>
                <a:latin typeface="Bahnschrift" panose="020B0502040204020203" pitchFamily="34" charset="0"/>
                <a:cs typeface="Helvetica" panose="020B0604020202020204" pitchFamily="34" charset="0"/>
              </a:rPr>
              <a:t>und das ist unwahrscheinlich. Das gilt besonders für ETFs, die Aktien aus verschiedenen </a:t>
            </a:r>
            <a:br>
              <a:rPr lang="de-DE" sz="1400" dirty="0">
                <a:solidFill>
                  <a:schemeClr val="tx1"/>
                </a:solidFill>
                <a:latin typeface="Bahnschrift" panose="020B0502040204020203" pitchFamily="34" charset="0"/>
                <a:cs typeface="Helvetica" panose="020B0604020202020204" pitchFamily="34" charset="0"/>
              </a:rPr>
            </a:br>
            <a:r>
              <a:rPr lang="de-DE" sz="1400" dirty="0">
                <a:solidFill>
                  <a:schemeClr val="tx1"/>
                </a:solidFill>
                <a:latin typeface="Bahnschrift" panose="020B0502040204020203" pitchFamily="34" charset="0"/>
                <a:cs typeface="Helvetica" panose="020B0604020202020204" pitchFamily="34" charset="0"/>
              </a:rPr>
              <a:t>Branchen und Ländern beinhalten. Je diverser die Auswahl, desto geringer das Risiko.</a:t>
            </a:r>
          </a:p>
          <a:p>
            <a:endParaRPr lang="de-DE" sz="1400" dirty="0">
              <a:solidFill>
                <a:schemeClr val="tx1"/>
              </a:solidFill>
              <a:latin typeface="Bahnschrift" panose="020B0502040204020203" pitchFamily="34" charset="0"/>
              <a:cs typeface="Helvetica" panose="020B0604020202020204" pitchFamily="34" charset="0"/>
            </a:endParaRPr>
          </a:p>
          <a:p>
            <a:r>
              <a:rPr lang="de-DE" sz="1400" b="1" dirty="0">
                <a:solidFill>
                  <a:srgbClr val="9735FF"/>
                </a:solidFill>
                <a:latin typeface="Bahnschrift" panose="020B0502040204020203" pitchFamily="34" charset="0"/>
                <a:cs typeface="Helvetica" panose="020B0604020202020204" pitchFamily="34" charset="0"/>
              </a:rPr>
              <a:t>Verfügbarkeit</a:t>
            </a:r>
          </a:p>
          <a:p>
            <a:r>
              <a:rPr lang="de-DE" sz="1400" dirty="0">
                <a:solidFill>
                  <a:schemeClr val="tx1"/>
                </a:solidFill>
                <a:latin typeface="Bahnschrift" panose="020B0502040204020203" pitchFamily="34" charset="0"/>
                <a:cs typeface="Helvetica" panose="020B0604020202020204" pitchFamily="34" charset="0"/>
              </a:rPr>
              <a:t>ETF-Anteile kannst Du an der Börse praktisch immer verkaufen. Damit sie aber auch Gewinn einbringen, musst Du sie im Normalfall über längere Zeit halten. Gute Gewinne sind erst nach 10, 15 Jahren wahrscheinlich (aber nicht garantiert).</a:t>
            </a:r>
          </a:p>
        </p:txBody>
      </p:sp>
      <p:sp>
        <p:nvSpPr>
          <p:cNvPr id="4" name="Google Shape;389;p14">
            <a:extLst>
              <a:ext uri="{FF2B5EF4-FFF2-40B4-BE49-F238E27FC236}">
                <a16:creationId xmlns:a16="http://schemas.microsoft.com/office/drawing/2014/main" id="{A1A34CF0-E905-964A-C2AB-314F4EAB7042}"/>
              </a:ext>
            </a:extLst>
          </p:cNvPr>
          <p:cNvSpPr/>
          <p:nvPr userDrawn="1"/>
        </p:nvSpPr>
        <p:spPr>
          <a:xfrm>
            <a:off x="-758886" y="990776"/>
            <a:ext cx="8654379"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800" b="1">
                <a:solidFill>
                  <a:srgbClr val="262626"/>
                </a:solidFill>
                <a:latin typeface="Bahnschrift" panose="020B0502040204020203" pitchFamily="34" charset="0"/>
                <a:sym typeface="Arial"/>
              </a:rPr>
              <a:t>Steckbrief: </a:t>
            </a:r>
            <a:r>
              <a:rPr lang="de-DE" sz="2800" b="1">
                <a:solidFill>
                  <a:srgbClr val="91D14C"/>
                </a:solidFill>
                <a:latin typeface="Bahnschrift" panose="020B0502040204020203" pitchFamily="34" charset="0"/>
                <a:sym typeface="Arial"/>
              </a:rPr>
              <a:t>ETF (Indexfonds)</a:t>
            </a:r>
            <a:endParaRPr lang="de-DE" sz="2800">
              <a:solidFill>
                <a:srgbClr val="91D14C"/>
              </a:solidFill>
              <a:latin typeface="Bahnschrift" panose="020B0502040204020203" pitchFamily="34" charset="0"/>
            </a:endParaRPr>
          </a:p>
        </p:txBody>
      </p:sp>
      <p:sp>
        <p:nvSpPr>
          <p:cNvPr id="141" name="Rechteck: abgerundete Ecken 140">
            <a:extLst>
              <a:ext uri="{FF2B5EF4-FFF2-40B4-BE49-F238E27FC236}">
                <a16:creationId xmlns:a16="http://schemas.microsoft.com/office/drawing/2014/main" id="{8D5444EE-3F4B-AF1F-371F-BE15460C281F}"/>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a:solidFill>
                  <a:schemeClr val="bg1"/>
                </a:solidFill>
                <a:latin typeface="Bahnschrift" panose="020B0502040204020203" pitchFamily="34" charset="0"/>
              </a:rPr>
              <a:t>G-3 5/8</a:t>
            </a:r>
          </a:p>
        </p:txBody>
      </p:sp>
      <p:grpSp>
        <p:nvGrpSpPr>
          <p:cNvPr id="13" name="Gruppieren 12">
            <a:extLst>
              <a:ext uri="{FF2B5EF4-FFF2-40B4-BE49-F238E27FC236}">
                <a16:creationId xmlns:a16="http://schemas.microsoft.com/office/drawing/2014/main" id="{3630E141-4D25-7077-530F-98F51AEFE6BB}"/>
              </a:ext>
            </a:extLst>
          </p:cNvPr>
          <p:cNvGrpSpPr/>
          <p:nvPr userDrawn="1"/>
        </p:nvGrpSpPr>
        <p:grpSpPr>
          <a:xfrm>
            <a:off x="8139909" y="4790078"/>
            <a:ext cx="2047025" cy="1098651"/>
            <a:chOff x="913491" y="813265"/>
            <a:chExt cx="10053002" cy="5231470"/>
          </a:xfrm>
        </p:grpSpPr>
        <p:grpSp>
          <p:nvGrpSpPr>
            <p:cNvPr id="2" name="Google Shape;1201;p55">
              <a:extLst>
                <a:ext uri="{FF2B5EF4-FFF2-40B4-BE49-F238E27FC236}">
                  <a16:creationId xmlns:a16="http://schemas.microsoft.com/office/drawing/2014/main" id="{416B71F5-EAC5-ED82-8F68-7EFD390161CB}"/>
                </a:ext>
              </a:extLst>
            </p:cNvPr>
            <p:cNvGrpSpPr/>
            <p:nvPr userDrawn="1"/>
          </p:nvGrpSpPr>
          <p:grpSpPr>
            <a:xfrm>
              <a:off x="5548597" y="813265"/>
              <a:ext cx="5417896" cy="2193653"/>
              <a:chOff x="1348663" y="1871324"/>
              <a:chExt cx="10570662" cy="4279957"/>
            </a:xfrm>
          </p:grpSpPr>
          <p:pic>
            <p:nvPicPr>
              <p:cNvPr id="6" name="Google Shape;1202;p55">
                <a:extLst>
                  <a:ext uri="{FF2B5EF4-FFF2-40B4-BE49-F238E27FC236}">
                    <a16:creationId xmlns:a16="http://schemas.microsoft.com/office/drawing/2014/main" id="{BB713C81-4F16-F22B-7385-72E38B96A4E9}"/>
                  </a:ext>
                </a:extLst>
              </p:cNvPr>
              <p:cNvPicPr preferRelativeResize="0"/>
              <p:nvPr/>
            </p:nvPicPr>
            <p:blipFill rotWithShape="1">
              <a:blip r:embed="rId2">
                <a:alphaModFix/>
              </a:blip>
              <a:srcRect/>
              <a:stretch/>
            </p:blipFill>
            <p:spPr>
              <a:xfrm>
                <a:off x="4464846" y="1871324"/>
                <a:ext cx="4344560" cy="4279957"/>
              </a:xfrm>
              <a:prstGeom prst="rect">
                <a:avLst/>
              </a:prstGeom>
              <a:noFill/>
              <a:ln>
                <a:noFill/>
              </a:ln>
            </p:spPr>
          </p:pic>
          <p:pic>
            <p:nvPicPr>
              <p:cNvPr id="7" name="Google Shape;1203;p55">
                <a:extLst>
                  <a:ext uri="{FF2B5EF4-FFF2-40B4-BE49-F238E27FC236}">
                    <a16:creationId xmlns:a16="http://schemas.microsoft.com/office/drawing/2014/main" id="{6E321530-FC2D-C4BF-3246-280A5F494365}"/>
                  </a:ext>
                </a:extLst>
              </p:cNvPr>
              <p:cNvPicPr preferRelativeResize="0"/>
              <p:nvPr/>
            </p:nvPicPr>
            <p:blipFill rotWithShape="1">
              <a:blip r:embed="rId3">
                <a:alphaModFix/>
              </a:blip>
              <a:srcRect/>
              <a:stretch/>
            </p:blipFill>
            <p:spPr>
              <a:xfrm>
                <a:off x="1348663" y="1955068"/>
                <a:ext cx="3607539" cy="4065640"/>
              </a:xfrm>
              <a:prstGeom prst="rect">
                <a:avLst/>
              </a:prstGeom>
              <a:noFill/>
              <a:ln>
                <a:noFill/>
              </a:ln>
            </p:spPr>
          </p:pic>
          <p:pic>
            <p:nvPicPr>
              <p:cNvPr id="8" name="Google Shape;1204;p55">
                <a:extLst>
                  <a:ext uri="{FF2B5EF4-FFF2-40B4-BE49-F238E27FC236}">
                    <a16:creationId xmlns:a16="http://schemas.microsoft.com/office/drawing/2014/main" id="{D7839B8C-26E9-00FE-351F-DC3BF06BB1DD}"/>
                  </a:ext>
                </a:extLst>
              </p:cNvPr>
              <p:cNvPicPr preferRelativeResize="0"/>
              <p:nvPr/>
            </p:nvPicPr>
            <p:blipFill rotWithShape="1">
              <a:blip r:embed="rId4">
                <a:alphaModFix/>
              </a:blip>
              <a:srcRect/>
              <a:stretch/>
            </p:blipFill>
            <p:spPr>
              <a:xfrm>
                <a:off x="8197138" y="2002502"/>
                <a:ext cx="3722187" cy="4017599"/>
              </a:xfrm>
              <a:prstGeom prst="rect">
                <a:avLst/>
              </a:prstGeom>
              <a:noFill/>
              <a:ln>
                <a:noFill/>
              </a:ln>
            </p:spPr>
          </p:pic>
        </p:grpSp>
        <p:pic>
          <p:nvPicPr>
            <p:cNvPr id="9" name="Google Shape;1205;p55">
              <a:extLst>
                <a:ext uri="{FF2B5EF4-FFF2-40B4-BE49-F238E27FC236}">
                  <a16:creationId xmlns:a16="http://schemas.microsoft.com/office/drawing/2014/main" id="{B8E068CF-762B-CEEB-35E7-9E5514045135}"/>
                </a:ext>
              </a:extLst>
            </p:cNvPr>
            <p:cNvPicPr preferRelativeResize="0"/>
            <p:nvPr userDrawn="1"/>
          </p:nvPicPr>
          <p:blipFill rotWithShape="1">
            <a:blip r:embed="rId5">
              <a:alphaModFix/>
            </a:blip>
            <a:srcRect/>
            <a:stretch/>
          </p:blipFill>
          <p:spPr>
            <a:xfrm>
              <a:off x="913491" y="2596127"/>
              <a:ext cx="6784403" cy="1926974"/>
            </a:xfrm>
            <a:prstGeom prst="rect">
              <a:avLst/>
            </a:prstGeom>
            <a:noFill/>
            <a:ln>
              <a:noFill/>
            </a:ln>
          </p:spPr>
        </p:pic>
        <p:pic>
          <p:nvPicPr>
            <p:cNvPr id="11" name="Google Shape;1206;p55">
              <a:extLst>
                <a:ext uri="{FF2B5EF4-FFF2-40B4-BE49-F238E27FC236}">
                  <a16:creationId xmlns:a16="http://schemas.microsoft.com/office/drawing/2014/main" id="{AA5E1331-1E04-403B-6DAE-8D4813E4BDA0}"/>
                </a:ext>
              </a:extLst>
            </p:cNvPr>
            <p:cNvPicPr preferRelativeResize="0"/>
            <p:nvPr userDrawn="1"/>
          </p:nvPicPr>
          <p:blipFill rotWithShape="1">
            <a:blip r:embed="rId6">
              <a:alphaModFix/>
            </a:blip>
            <a:srcRect/>
            <a:stretch/>
          </p:blipFill>
          <p:spPr>
            <a:xfrm>
              <a:off x="4664556" y="4151481"/>
              <a:ext cx="5478199" cy="1893254"/>
            </a:xfrm>
            <a:prstGeom prst="rect">
              <a:avLst/>
            </a:prstGeom>
            <a:noFill/>
            <a:ln>
              <a:noFill/>
            </a:ln>
          </p:spPr>
        </p:pic>
      </p:grpSp>
      <p:sp>
        <p:nvSpPr>
          <p:cNvPr id="20" name="Textfeld 19">
            <a:extLst>
              <a:ext uri="{FF2B5EF4-FFF2-40B4-BE49-F238E27FC236}">
                <a16:creationId xmlns:a16="http://schemas.microsoft.com/office/drawing/2014/main" id="{6FDCA59D-7605-1502-DCB5-DE4CBA70A6FF}"/>
              </a:ext>
            </a:extLst>
          </p:cNvPr>
          <p:cNvSpPr txBox="1"/>
          <p:nvPr userDrawn="1"/>
        </p:nvSpPr>
        <p:spPr>
          <a:xfrm>
            <a:off x="8095536" y="4306549"/>
            <a:ext cx="1766830" cy="523220"/>
          </a:xfrm>
          <a:prstGeom prst="rect">
            <a:avLst/>
          </a:prstGeom>
          <a:noFill/>
        </p:spPr>
        <p:txBody>
          <a:bodyPr wrap="none" rtlCol="0">
            <a:spAutoFit/>
          </a:bodyPr>
          <a:lstStyle/>
          <a:p>
            <a:r>
              <a:rPr lang="de-DE" sz="1400" dirty="0">
                <a:solidFill>
                  <a:schemeClr val="bg1"/>
                </a:solidFill>
                <a:latin typeface="Bahnschrift" panose="020B0502040204020203" pitchFamily="34" charset="0"/>
              </a:rPr>
              <a:t>Zur Erinnerung: </a:t>
            </a:r>
            <a:br>
              <a:rPr lang="de-DE" sz="1400" dirty="0">
                <a:solidFill>
                  <a:schemeClr val="bg1"/>
                </a:solidFill>
                <a:latin typeface="Bahnschrift" panose="020B0502040204020203" pitchFamily="34" charset="0"/>
              </a:rPr>
            </a:br>
            <a:r>
              <a:rPr lang="de-DE" sz="1400" dirty="0">
                <a:solidFill>
                  <a:schemeClr val="bg1"/>
                </a:solidFill>
                <a:latin typeface="Bahnschrift" panose="020B0502040204020203" pitchFamily="34" charset="0"/>
              </a:rPr>
              <a:t>Aufbau eines Fonds</a:t>
            </a:r>
          </a:p>
        </p:txBody>
      </p:sp>
    </p:spTree>
    <p:extLst>
      <p:ext uri="{BB962C8B-B14F-4D97-AF65-F5344CB8AC3E}">
        <p14:creationId xmlns:p14="http://schemas.microsoft.com/office/powerpoint/2010/main" val="11746536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3 6/8">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4" name="Google Shape;389;p14">
            <a:extLst>
              <a:ext uri="{FF2B5EF4-FFF2-40B4-BE49-F238E27FC236}">
                <a16:creationId xmlns:a16="http://schemas.microsoft.com/office/drawing/2014/main" id="{A1A34CF0-E905-964A-C2AB-314F4EAB7042}"/>
              </a:ext>
            </a:extLst>
          </p:cNvPr>
          <p:cNvSpPr/>
          <p:nvPr userDrawn="1"/>
        </p:nvSpPr>
        <p:spPr>
          <a:xfrm>
            <a:off x="-758886" y="990776"/>
            <a:ext cx="8654379"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800" b="1">
                <a:solidFill>
                  <a:srgbClr val="262626"/>
                </a:solidFill>
                <a:latin typeface="Bahnschrift" panose="020B0502040204020203" pitchFamily="34" charset="0"/>
                <a:sym typeface="Arial"/>
              </a:rPr>
              <a:t>Steckbrief: </a:t>
            </a:r>
            <a:r>
              <a:rPr lang="de-DE" sz="2800" b="1">
                <a:solidFill>
                  <a:srgbClr val="91D14C"/>
                </a:solidFill>
                <a:latin typeface="Bahnschrift" panose="020B0502040204020203" pitchFamily="34" charset="0"/>
                <a:sym typeface="Arial"/>
              </a:rPr>
              <a:t>Sparbuch</a:t>
            </a:r>
            <a:endParaRPr lang="de-DE" sz="2800">
              <a:solidFill>
                <a:srgbClr val="91D14C"/>
              </a:solidFill>
              <a:latin typeface="Bahnschrift" panose="020B0502040204020203" pitchFamily="34" charset="0"/>
            </a:endParaRPr>
          </a:p>
        </p:txBody>
      </p:sp>
      <p:sp>
        <p:nvSpPr>
          <p:cNvPr id="141" name="Rechteck: abgerundete Ecken 140">
            <a:extLst>
              <a:ext uri="{FF2B5EF4-FFF2-40B4-BE49-F238E27FC236}">
                <a16:creationId xmlns:a16="http://schemas.microsoft.com/office/drawing/2014/main" id="{8D5444EE-3F4B-AF1F-371F-BE15460C281F}"/>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a:solidFill>
                  <a:schemeClr val="bg1"/>
                </a:solidFill>
                <a:latin typeface="Bahnschrift" panose="020B0502040204020203" pitchFamily="34" charset="0"/>
              </a:rPr>
              <a:t>G-3 6/8</a:t>
            </a:r>
          </a:p>
        </p:txBody>
      </p:sp>
      <p:sp>
        <p:nvSpPr>
          <p:cNvPr id="2" name="Rechteck: abgerundete Ecken 1">
            <a:extLst>
              <a:ext uri="{FF2B5EF4-FFF2-40B4-BE49-F238E27FC236}">
                <a16:creationId xmlns:a16="http://schemas.microsoft.com/office/drawing/2014/main" id="{2690BEA0-B1A9-68E8-DF2F-4079B5247040}"/>
              </a:ext>
            </a:extLst>
          </p:cNvPr>
          <p:cNvSpPr>
            <a:spLocks/>
          </p:cNvSpPr>
          <p:nvPr userDrawn="1"/>
        </p:nvSpPr>
        <p:spPr>
          <a:xfrm>
            <a:off x="583614" y="1876927"/>
            <a:ext cx="9524585" cy="523781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400" dirty="0">
                <a:solidFill>
                  <a:schemeClr val="tx1"/>
                </a:solidFill>
                <a:latin typeface="Bahnschrift" panose="020B0502040204020203" pitchFamily="34" charset="0"/>
                <a:cs typeface="Helvetica" panose="020B0604020202020204" pitchFamily="34" charset="0"/>
              </a:rPr>
              <a:t>Das Sparbuch ist ein Bankkonto. Früher war es nur in Buchform erhältlich, heute bekommst Du oft auch eine Karte zum Abheben von Bargeld dazu. Je nach Bank heißt das Sparbuch deswegen auch Sparkonto oder </a:t>
            </a:r>
            <a:r>
              <a:rPr lang="de-DE" sz="1400" dirty="0" err="1">
                <a:solidFill>
                  <a:schemeClr val="tx1"/>
                </a:solidFill>
                <a:latin typeface="Bahnschrift" panose="020B0502040204020203" pitchFamily="34" charset="0"/>
                <a:cs typeface="Helvetica" panose="020B0604020202020204" pitchFamily="34" charset="0"/>
              </a:rPr>
              <a:t>Sparcard</a:t>
            </a:r>
            <a:r>
              <a:rPr lang="de-DE" sz="1400" dirty="0">
                <a:solidFill>
                  <a:schemeClr val="tx1"/>
                </a:solidFill>
                <a:latin typeface="Bahnschrift" panose="020B0502040204020203" pitchFamily="34" charset="0"/>
                <a:cs typeface="Helvetica" panose="020B0604020202020204" pitchFamily="34" charset="0"/>
              </a:rPr>
              <a:t>.</a:t>
            </a:r>
          </a:p>
          <a:p>
            <a:endParaRPr lang="de-DE" sz="1400" dirty="0">
              <a:solidFill>
                <a:schemeClr val="tx1"/>
              </a:solidFill>
              <a:latin typeface="Bahnschrift" panose="020B0502040204020203" pitchFamily="34" charset="0"/>
              <a:cs typeface="Helvetica" panose="020B0604020202020204" pitchFamily="34" charset="0"/>
            </a:endParaRPr>
          </a:p>
          <a:p>
            <a:r>
              <a:rPr lang="de-DE" sz="1400" b="1" dirty="0">
                <a:solidFill>
                  <a:srgbClr val="95C46C"/>
                </a:solidFill>
                <a:latin typeface="Bahnschrift" panose="020B0502040204020203" pitchFamily="34" charset="0"/>
                <a:cs typeface="Helvetica" panose="020B0604020202020204" pitchFamily="34" charset="0"/>
              </a:rPr>
              <a:t>Rendite (-chancen)</a:t>
            </a:r>
          </a:p>
          <a:p>
            <a:r>
              <a:rPr lang="de-DE" sz="1400" dirty="0">
                <a:solidFill>
                  <a:schemeClr val="tx1"/>
                </a:solidFill>
                <a:latin typeface="Bahnschrift" panose="020B0502040204020203" pitchFamily="34" charset="0"/>
                <a:cs typeface="Helvetica" panose="020B0604020202020204" pitchFamily="34" charset="0"/>
              </a:rPr>
              <a:t>Auf das Sparbuch erhältst Du Zinsen. Die sind allerdings überschaubar und fallen meist niedriger aus als bei vergleichbaren Anlagen wie Tagesgeld. Derzeit üblich sind Sparbuchzinsen von 0 bis 1 % pro Jahr, seltener – und meist nur für sehr niedrige Beträge – sind auch höhere Zinssätze möglich. (Stand: Dezember 2023)</a:t>
            </a:r>
          </a:p>
          <a:p>
            <a:endParaRPr lang="de-DE" sz="1400" dirty="0">
              <a:solidFill>
                <a:schemeClr val="tx1"/>
              </a:solidFill>
              <a:latin typeface="Bahnschrift" panose="020B0502040204020203" pitchFamily="34" charset="0"/>
              <a:cs typeface="Helvetica" panose="020B0604020202020204" pitchFamily="34" charset="0"/>
            </a:endParaRPr>
          </a:p>
          <a:p>
            <a:r>
              <a:rPr lang="de-DE" sz="1400" b="1" dirty="0">
                <a:solidFill>
                  <a:srgbClr val="00A9FF"/>
                </a:solidFill>
                <a:latin typeface="Bahnschrift" panose="020B0502040204020203" pitchFamily="34" charset="0"/>
                <a:cs typeface="Helvetica" panose="020B0604020202020204" pitchFamily="34" charset="0"/>
              </a:rPr>
              <a:t>Sicherheit</a:t>
            </a:r>
          </a:p>
          <a:p>
            <a:r>
              <a:rPr lang="de-DE" sz="1400" dirty="0">
                <a:solidFill>
                  <a:schemeClr val="tx1"/>
                </a:solidFill>
                <a:latin typeface="Bahnschrift" panose="020B0502040204020203" pitchFamily="34" charset="0"/>
                <a:cs typeface="Helvetica" panose="020B0604020202020204" pitchFamily="34" charset="0"/>
              </a:rPr>
              <a:t>Dein Guthaben auf dem Sparbuch ist durch die sogenannte Einlagensicherung geschützt. Sollte Deine Bank pleitegehen, so ist Dein gesamtes Guthaben bei dieser Bank bis zu einem Betrag von 100.000 Euro sicher, manchmal sind auch noch deutlich höhere Beträge abgesichert. Die gesetzliche Einlagensicherung gibt es in der gesamten EU sowie in Island, Liechtenstein und Norwegen, wird aber in jedem Land selbst organisiert. Gehen mehrere Banken gleichzeitig pleite, könnte die Einlagensicherung des jeweiligen Landes an ihre Grenzen stoßen. Deshalb ist es besser, das Geld nur in finanzstarken Ländern anzulegen – Deutschland ist z. B. ein solches Land mit hoher Finanzkraft. </a:t>
            </a:r>
          </a:p>
          <a:p>
            <a:endParaRPr lang="de-DE" sz="1400" dirty="0">
              <a:solidFill>
                <a:schemeClr val="tx1"/>
              </a:solidFill>
              <a:latin typeface="Bahnschrift" panose="020B0502040204020203" pitchFamily="34" charset="0"/>
              <a:cs typeface="Helvetica" panose="020B0604020202020204" pitchFamily="34" charset="0"/>
            </a:endParaRPr>
          </a:p>
          <a:p>
            <a:r>
              <a:rPr lang="de-DE" sz="1400" b="1" dirty="0">
                <a:solidFill>
                  <a:srgbClr val="9735FF"/>
                </a:solidFill>
                <a:latin typeface="Bahnschrift" panose="020B0502040204020203" pitchFamily="34" charset="0"/>
                <a:cs typeface="Helvetica" panose="020B0604020202020204" pitchFamily="34" charset="0"/>
              </a:rPr>
              <a:t>Verfügbarkeit</a:t>
            </a:r>
          </a:p>
          <a:p>
            <a:r>
              <a:rPr lang="de-DE" sz="1400" dirty="0">
                <a:solidFill>
                  <a:schemeClr val="tx1"/>
                </a:solidFill>
                <a:latin typeface="Bahnschrift" panose="020B0502040204020203" pitchFamily="34" charset="0"/>
                <a:cs typeface="Helvetica" panose="020B0604020202020204" pitchFamily="34" charset="0"/>
              </a:rPr>
              <a:t>Du kannst pro Monat nur einen begrenzten Betrag von Deinem Sparbuch kostenlos abheben – meist liegt die Grenze bei 2.000 Euro. Möchtest Du mehr Geld abheben, musst Du entweder eine Gebühr bezahlen oder das Konto kündigen. Nach der Kündigung musst Du dann noch drei bis sechs Monate warten, bis Du an das Geld kannst.</a:t>
            </a:r>
          </a:p>
        </p:txBody>
      </p:sp>
    </p:spTree>
    <p:extLst>
      <p:ext uri="{BB962C8B-B14F-4D97-AF65-F5344CB8AC3E}">
        <p14:creationId xmlns:p14="http://schemas.microsoft.com/office/powerpoint/2010/main" val="12472263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3 7/8">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4" name="Google Shape;389;p14">
            <a:extLst>
              <a:ext uri="{FF2B5EF4-FFF2-40B4-BE49-F238E27FC236}">
                <a16:creationId xmlns:a16="http://schemas.microsoft.com/office/drawing/2014/main" id="{A1A34CF0-E905-964A-C2AB-314F4EAB7042}"/>
              </a:ext>
            </a:extLst>
          </p:cNvPr>
          <p:cNvSpPr/>
          <p:nvPr userDrawn="1"/>
        </p:nvSpPr>
        <p:spPr>
          <a:xfrm>
            <a:off x="-758886" y="990776"/>
            <a:ext cx="8654379"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800" b="1">
                <a:solidFill>
                  <a:srgbClr val="262626"/>
                </a:solidFill>
                <a:latin typeface="Bahnschrift" panose="020B0502040204020203" pitchFamily="34" charset="0"/>
                <a:sym typeface="Arial"/>
              </a:rPr>
              <a:t>Steckbrief: </a:t>
            </a:r>
            <a:r>
              <a:rPr lang="de-DE" sz="2800" b="1">
                <a:solidFill>
                  <a:srgbClr val="91D14C"/>
                </a:solidFill>
                <a:latin typeface="Bahnschrift" panose="020B0502040204020203" pitchFamily="34" charset="0"/>
                <a:sym typeface="Arial"/>
              </a:rPr>
              <a:t>Immobilie</a:t>
            </a:r>
            <a:endParaRPr lang="de-DE" sz="2800">
              <a:solidFill>
                <a:srgbClr val="91D14C"/>
              </a:solidFill>
              <a:latin typeface="Bahnschrift" panose="020B0502040204020203" pitchFamily="34" charset="0"/>
            </a:endParaRPr>
          </a:p>
        </p:txBody>
      </p:sp>
      <p:sp>
        <p:nvSpPr>
          <p:cNvPr id="141" name="Rechteck: abgerundete Ecken 140">
            <a:extLst>
              <a:ext uri="{FF2B5EF4-FFF2-40B4-BE49-F238E27FC236}">
                <a16:creationId xmlns:a16="http://schemas.microsoft.com/office/drawing/2014/main" id="{8D5444EE-3F4B-AF1F-371F-BE15460C281F}"/>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a:solidFill>
                  <a:schemeClr val="bg1"/>
                </a:solidFill>
                <a:latin typeface="Bahnschrift" panose="020B0502040204020203" pitchFamily="34" charset="0"/>
              </a:rPr>
              <a:t>G-3 7/8</a:t>
            </a:r>
          </a:p>
        </p:txBody>
      </p:sp>
      <p:sp>
        <p:nvSpPr>
          <p:cNvPr id="2" name="Rechteck: abgerundete Ecken 1">
            <a:extLst>
              <a:ext uri="{FF2B5EF4-FFF2-40B4-BE49-F238E27FC236}">
                <a16:creationId xmlns:a16="http://schemas.microsoft.com/office/drawing/2014/main" id="{8896B56E-8C34-AE7A-643B-10B13E516CD9}"/>
              </a:ext>
            </a:extLst>
          </p:cNvPr>
          <p:cNvSpPr>
            <a:spLocks/>
          </p:cNvSpPr>
          <p:nvPr userDrawn="1"/>
        </p:nvSpPr>
        <p:spPr>
          <a:xfrm>
            <a:off x="583614" y="1876927"/>
            <a:ext cx="9524585" cy="523781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400" dirty="0">
                <a:solidFill>
                  <a:schemeClr val="tx1"/>
                </a:solidFill>
                <a:latin typeface="Bahnschrift" panose="020B0502040204020203" pitchFamily="34" charset="0"/>
                <a:cs typeface="Helvetica" panose="020B0604020202020204" pitchFamily="34" charset="0"/>
              </a:rPr>
              <a:t>Eine Immobilie musst Du nicht unbedingt selbst bewohnen – Du kannst sie auch als Geldanlage nutzen, wenn Du genug Geld für den Kauf oder die Voraussetzung für einen Kredit mitbringst.</a:t>
            </a:r>
          </a:p>
          <a:p>
            <a:endParaRPr lang="de-DE" sz="1400" dirty="0">
              <a:solidFill>
                <a:schemeClr val="tx1"/>
              </a:solidFill>
              <a:latin typeface="Bahnschrift" panose="020B0502040204020203" pitchFamily="34" charset="0"/>
              <a:cs typeface="Helvetica" panose="020B0604020202020204" pitchFamily="34" charset="0"/>
            </a:endParaRPr>
          </a:p>
          <a:p>
            <a:r>
              <a:rPr lang="de-DE" sz="1400" b="1" dirty="0">
                <a:solidFill>
                  <a:srgbClr val="95C46C"/>
                </a:solidFill>
                <a:latin typeface="Bahnschrift" panose="020B0502040204020203" pitchFamily="34" charset="0"/>
                <a:cs typeface="Helvetica" panose="020B0604020202020204" pitchFamily="34" charset="0"/>
              </a:rPr>
              <a:t>Rendite (-chancen)</a:t>
            </a:r>
          </a:p>
          <a:p>
            <a:r>
              <a:rPr lang="de-DE" sz="1400" dirty="0">
                <a:solidFill>
                  <a:schemeClr val="tx1"/>
                </a:solidFill>
                <a:latin typeface="Bahnschrift" panose="020B0502040204020203" pitchFamily="34" charset="0"/>
                <a:cs typeface="Helvetica" panose="020B0604020202020204" pitchFamily="34" charset="0"/>
              </a:rPr>
              <a:t>Es gibt grundsätzlich zwei Möglichkeiten, um mit einer Immobilie Geld zu verdienen: Zum einen kannst Du sie vermieten und so Mieteinnahmen erzielen. Zum anderen kannst Du eine Immobilie kaufen und zu einem höheren Preis verkaufen. Dass Du eine Immobilie gut vermietet bekommst und/oder mit Gewinn verkaufen kannst, ist aber nicht ausgemacht. Das hängt stark von der Lage ab. Im besten Fall verdoppelt sich der Immobilienpreis in zehn Jahren, im schlechtesten steht Deine Immobilie leer und lässt sich auch nicht oder nur mit Verlust verkaufen. Makler werben oft mit Renditen zwischen 4 und 6 % pro Jahr – die sind aber eher optimistisch.</a:t>
            </a:r>
          </a:p>
          <a:p>
            <a:endParaRPr lang="de-DE" sz="1400" dirty="0">
              <a:solidFill>
                <a:schemeClr val="tx1"/>
              </a:solidFill>
              <a:latin typeface="Bahnschrift" panose="020B0502040204020203" pitchFamily="34" charset="0"/>
              <a:cs typeface="Helvetica" panose="020B0604020202020204" pitchFamily="34" charset="0"/>
            </a:endParaRPr>
          </a:p>
          <a:p>
            <a:r>
              <a:rPr lang="de-DE" sz="1400" b="1" dirty="0">
                <a:solidFill>
                  <a:srgbClr val="00A9FF"/>
                </a:solidFill>
                <a:latin typeface="Bahnschrift" panose="020B0502040204020203" pitchFamily="34" charset="0"/>
                <a:cs typeface="Helvetica" panose="020B0604020202020204" pitchFamily="34" charset="0"/>
              </a:rPr>
              <a:t>Sicherheit</a:t>
            </a:r>
          </a:p>
          <a:p>
            <a:r>
              <a:rPr lang="de-DE" sz="1400" dirty="0">
                <a:solidFill>
                  <a:schemeClr val="tx1"/>
                </a:solidFill>
                <a:latin typeface="Bahnschrift" panose="020B0502040204020203" pitchFamily="34" charset="0"/>
                <a:cs typeface="Helvetica" panose="020B0604020202020204" pitchFamily="34" charset="0"/>
              </a:rPr>
              <a:t>Eine Immobilie gilt als recht sichere Investition. Ganz risikolos ist sie aber nicht. So sind Mieteinnahmen vom Einkommen Deiner Mieter abhängig – in wirtschaftlichen Krisenzeiten kann es darum schlecht bestellt sein. Und auch Standortrisiken spielen bei Immobilien eine Rolle. Wenn z. B. Unternehmen abwandern und Arbeitsplätze verloren gehen, werden auch die Einwohner wegziehen – Deine Immobilie ist in dem Fall weniger gefragt.</a:t>
            </a:r>
          </a:p>
          <a:p>
            <a:endParaRPr lang="de-DE" sz="1400" dirty="0">
              <a:solidFill>
                <a:schemeClr val="tx1"/>
              </a:solidFill>
              <a:latin typeface="Bahnschrift" panose="020B0502040204020203" pitchFamily="34" charset="0"/>
              <a:cs typeface="Helvetica" panose="020B0604020202020204" pitchFamily="34" charset="0"/>
            </a:endParaRPr>
          </a:p>
          <a:p>
            <a:r>
              <a:rPr lang="de-DE" sz="1400" b="1" dirty="0">
                <a:solidFill>
                  <a:srgbClr val="9735FF"/>
                </a:solidFill>
                <a:latin typeface="Bahnschrift" panose="020B0502040204020203" pitchFamily="34" charset="0"/>
                <a:cs typeface="Helvetica" panose="020B0604020202020204" pitchFamily="34" charset="0"/>
              </a:rPr>
              <a:t>Verfügbarkeit</a:t>
            </a:r>
          </a:p>
          <a:p>
            <a:r>
              <a:rPr lang="de-DE" sz="1400" dirty="0">
                <a:solidFill>
                  <a:schemeClr val="tx1"/>
                </a:solidFill>
                <a:latin typeface="Bahnschrift" panose="020B0502040204020203" pitchFamily="34" charset="0"/>
                <a:cs typeface="Helvetica" panose="020B0604020202020204" pitchFamily="34" charset="0"/>
              </a:rPr>
              <a:t>Auf Mieteinnahmen kannst Du sehr flexibel zugreifen – ungefähr so wie auf ein Gehalt auch. Ein Verkauf der Immobilie kann hingegen mehrere Monate dauern, je nach Nachfragesituation auch länger. Da mit der Anschaffung einer Immobilie auch hohe Kosten verbunden sind, kann es zudem einige Jahre dauern, bis Du sie mit Gewinn verkaufen kannst.</a:t>
            </a:r>
          </a:p>
        </p:txBody>
      </p:sp>
    </p:spTree>
    <p:extLst>
      <p:ext uri="{BB962C8B-B14F-4D97-AF65-F5344CB8AC3E}">
        <p14:creationId xmlns:p14="http://schemas.microsoft.com/office/powerpoint/2010/main" val="4028078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3 8/8">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4" name="Google Shape;389;p14">
            <a:extLst>
              <a:ext uri="{FF2B5EF4-FFF2-40B4-BE49-F238E27FC236}">
                <a16:creationId xmlns:a16="http://schemas.microsoft.com/office/drawing/2014/main" id="{A1A34CF0-E905-964A-C2AB-314F4EAB7042}"/>
              </a:ext>
            </a:extLst>
          </p:cNvPr>
          <p:cNvSpPr/>
          <p:nvPr userDrawn="1"/>
        </p:nvSpPr>
        <p:spPr>
          <a:xfrm>
            <a:off x="-758886" y="990776"/>
            <a:ext cx="8654379"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800" b="1">
                <a:solidFill>
                  <a:srgbClr val="262626"/>
                </a:solidFill>
                <a:latin typeface="Bahnschrift" panose="020B0502040204020203" pitchFamily="34" charset="0"/>
                <a:sym typeface="Arial"/>
              </a:rPr>
              <a:t>Steckbrief: </a:t>
            </a:r>
            <a:r>
              <a:rPr lang="de-DE" sz="2800" b="1">
                <a:solidFill>
                  <a:srgbClr val="91D14C"/>
                </a:solidFill>
                <a:latin typeface="Bahnschrift" panose="020B0502040204020203" pitchFamily="34" charset="0"/>
                <a:sym typeface="Arial"/>
              </a:rPr>
              <a:t>Kryptowährung (z. B. Bitcoin)</a:t>
            </a:r>
            <a:endParaRPr lang="de-DE" sz="2800">
              <a:solidFill>
                <a:srgbClr val="91D14C"/>
              </a:solidFill>
              <a:latin typeface="Bahnschrift" panose="020B0502040204020203" pitchFamily="34" charset="0"/>
            </a:endParaRPr>
          </a:p>
        </p:txBody>
      </p:sp>
      <p:sp>
        <p:nvSpPr>
          <p:cNvPr id="141" name="Rechteck: abgerundete Ecken 140">
            <a:extLst>
              <a:ext uri="{FF2B5EF4-FFF2-40B4-BE49-F238E27FC236}">
                <a16:creationId xmlns:a16="http://schemas.microsoft.com/office/drawing/2014/main" id="{8D5444EE-3F4B-AF1F-371F-BE15460C281F}"/>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a:solidFill>
                  <a:schemeClr val="bg1"/>
                </a:solidFill>
                <a:latin typeface="Bahnschrift" panose="020B0502040204020203" pitchFamily="34" charset="0"/>
              </a:rPr>
              <a:t>G-3 8/8</a:t>
            </a:r>
          </a:p>
        </p:txBody>
      </p:sp>
      <p:sp>
        <p:nvSpPr>
          <p:cNvPr id="2" name="Rechteck: abgerundete Ecken 1">
            <a:extLst>
              <a:ext uri="{FF2B5EF4-FFF2-40B4-BE49-F238E27FC236}">
                <a16:creationId xmlns:a16="http://schemas.microsoft.com/office/drawing/2014/main" id="{6D077131-DA43-88A9-A8BB-F449CF133634}"/>
              </a:ext>
            </a:extLst>
          </p:cNvPr>
          <p:cNvSpPr>
            <a:spLocks/>
          </p:cNvSpPr>
          <p:nvPr userDrawn="1"/>
        </p:nvSpPr>
        <p:spPr>
          <a:xfrm>
            <a:off x="583614" y="1876927"/>
            <a:ext cx="9524585" cy="523781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400" dirty="0">
                <a:solidFill>
                  <a:schemeClr val="tx1"/>
                </a:solidFill>
                <a:latin typeface="Bahnschrift" panose="020B0502040204020203" pitchFamily="34" charset="0"/>
                <a:cs typeface="Helvetica" panose="020B0604020202020204" pitchFamily="34" charset="0"/>
              </a:rPr>
              <a:t>Kryptowährungen sind digitale Währungen, die im Gegensatz etwa zum Euro oder zum US-Dollar nicht von einer Notenbank ausgegeben werden. Die bekannteste Kryptowährung ist Bitcoin.</a:t>
            </a:r>
          </a:p>
          <a:p>
            <a:endParaRPr lang="de-DE" sz="1400" dirty="0">
              <a:solidFill>
                <a:schemeClr val="tx1"/>
              </a:solidFill>
              <a:latin typeface="Bahnschrift" panose="020B0502040204020203" pitchFamily="34" charset="0"/>
              <a:cs typeface="Helvetica" panose="020B0604020202020204" pitchFamily="34" charset="0"/>
            </a:endParaRPr>
          </a:p>
          <a:p>
            <a:r>
              <a:rPr lang="de-DE" sz="1400" b="1" dirty="0">
                <a:solidFill>
                  <a:srgbClr val="95C46C"/>
                </a:solidFill>
                <a:latin typeface="Bahnschrift" panose="020B0502040204020203" pitchFamily="34" charset="0"/>
                <a:cs typeface="Helvetica" panose="020B0604020202020204" pitchFamily="34" charset="0"/>
              </a:rPr>
              <a:t>Rendite (-chancen)</a:t>
            </a:r>
          </a:p>
          <a:p>
            <a:r>
              <a:rPr lang="de-DE" sz="1400" dirty="0">
                <a:solidFill>
                  <a:schemeClr val="tx1"/>
                </a:solidFill>
                <a:latin typeface="Bahnschrift" panose="020B0502040204020203" pitchFamily="34" charset="0"/>
                <a:cs typeface="Helvetica" panose="020B0604020202020204" pitchFamily="34" charset="0"/>
              </a:rPr>
              <a:t>Kryptowährungen haben in den letzten Jahren einen regelrechten Hype erlebt. Es kursieren zahlreiche Geschichten von Menschen, die vor allem mit Bitcoin reich geworden sind. Tatsächlich konnten Anleger, die früh einstiegen, zeitweise mehrere Hundert Prozent Rendite in einem Jahr erreichen. Auch im ersten Corona-Jahr 2020 vervielfachte sich der Wert eines Bitcoin, schwankte aber stark im Verlauf des Jahres.</a:t>
            </a:r>
          </a:p>
          <a:p>
            <a:endParaRPr lang="de-DE" sz="1400" dirty="0">
              <a:solidFill>
                <a:schemeClr val="tx1"/>
              </a:solidFill>
              <a:latin typeface="Bahnschrift" panose="020B0502040204020203" pitchFamily="34" charset="0"/>
              <a:cs typeface="Helvetica" panose="020B0604020202020204" pitchFamily="34" charset="0"/>
            </a:endParaRPr>
          </a:p>
          <a:p>
            <a:r>
              <a:rPr lang="de-DE" sz="1400" b="1" dirty="0">
                <a:solidFill>
                  <a:srgbClr val="00A9FF"/>
                </a:solidFill>
                <a:latin typeface="Bahnschrift" panose="020B0502040204020203" pitchFamily="34" charset="0"/>
                <a:cs typeface="Helvetica" panose="020B0604020202020204" pitchFamily="34" charset="0"/>
              </a:rPr>
              <a:t>Sicherheit</a:t>
            </a:r>
          </a:p>
          <a:p>
            <a:r>
              <a:rPr lang="de-DE" sz="1400" dirty="0">
                <a:solidFill>
                  <a:schemeClr val="tx1"/>
                </a:solidFill>
                <a:latin typeface="Bahnschrift" panose="020B0502040204020203" pitchFamily="34" charset="0"/>
                <a:cs typeface="Helvetica" panose="020B0604020202020204" pitchFamily="34" charset="0"/>
              </a:rPr>
              <a:t>Der Kurs einer Kryptowährung wie Bitcoin wird allein durch Angebot und Nachfrage bestimmt – einen realen Gegenwert haben Digitalwährungen nicht. Dadurch sind auch hohe, theoretisch sogar vollständige Kursverluste, nicht ausgeschlossen. Das zeigte sich 2022: In diesem Jahr verlor Bitcoin etwa 60 % an Wert, andere Kryptowährungen sogar 90 %. Grund dafür war unter anderem der mutmaßliche Betrug und die darauf folgende Pleite einer </a:t>
            </a:r>
            <a:r>
              <a:rPr lang="de-DE" sz="1400" dirty="0" err="1">
                <a:solidFill>
                  <a:schemeClr val="tx1"/>
                </a:solidFill>
                <a:latin typeface="Bahnschrift" panose="020B0502040204020203" pitchFamily="34" charset="0"/>
                <a:cs typeface="Helvetica" panose="020B0604020202020204" pitchFamily="34" charset="0"/>
              </a:rPr>
              <a:t>Kryptobörse</a:t>
            </a:r>
            <a:r>
              <a:rPr lang="de-DE" sz="1400" dirty="0">
                <a:solidFill>
                  <a:schemeClr val="tx1"/>
                </a:solidFill>
                <a:latin typeface="Bahnschrift" panose="020B0502040204020203" pitchFamily="34" charset="0"/>
                <a:cs typeface="Helvetica" panose="020B0604020202020204" pitchFamily="34" charset="0"/>
              </a:rPr>
              <a:t>. In der Vergangenheit wurden schon öfter Betrugsfälle aufgedeckt – darunter mindestens einer, in dem eine Kryptowährung einfach frei erfunden war.</a:t>
            </a:r>
          </a:p>
          <a:p>
            <a:endParaRPr lang="de-DE" sz="1400" dirty="0">
              <a:solidFill>
                <a:schemeClr val="tx1"/>
              </a:solidFill>
              <a:latin typeface="Bahnschrift" panose="020B0502040204020203" pitchFamily="34" charset="0"/>
              <a:cs typeface="Helvetica" panose="020B0604020202020204" pitchFamily="34" charset="0"/>
            </a:endParaRPr>
          </a:p>
          <a:p>
            <a:r>
              <a:rPr lang="de-DE" sz="1400" b="1" dirty="0">
                <a:solidFill>
                  <a:srgbClr val="9735FF"/>
                </a:solidFill>
                <a:latin typeface="Bahnschrift" panose="020B0502040204020203" pitchFamily="34" charset="0"/>
                <a:cs typeface="Helvetica" panose="020B0604020202020204" pitchFamily="34" charset="0"/>
              </a:rPr>
              <a:t>Verfügbarkeit</a:t>
            </a:r>
          </a:p>
          <a:p>
            <a:r>
              <a:rPr lang="de-DE" sz="1400" dirty="0">
                <a:solidFill>
                  <a:schemeClr val="tx1"/>
                </a:solidFill>
                <a:latin typeface="Bahnschrift" panose="020B0502040204020203" pitchFamily="34" charset="0"/>
                <a:cs typeface="Helvetica" panose="020B0604020202020204" pitchFamily="34" charset="0"/>
              </a:rPr>
              <a:t>Geld, das Du in Kryptowährungen anlegst, kannst Du durch den Online-Handel in der Regel schnell wieder verfügbar machen. Willst Du Bitcoins und Co. mit Gewinn verkaufen, musst Du aber je nach Kursentwicklung etwas Zeit einplanen.</a:t>
            </a:r>
          </a:p>
        </p:txBody>
      </p:sp>
    </p:spTree>
    <p:extLst>
      <p:ext uri="{BB962C8B-B14F-4D97-AF65-F5344CB8AC3E}">
        <p14:creationId xmlns:p14="http://schemas.microsoft.com/office/powerpoint/2010/main" val="2420861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
    <p:spTree>
      <p:nvGrpSpPr>
        <p:cNvPr id="1" name=""/>
        <p:cNvGrpSpPr/>
        <p:nvPr/>
      </p:nvGrpSpPr>
      <p:grpSpPr>
        <a:xfrm>
          <a:off x="0" y="0"/>
          <a:ext cx="0" cy="0"/>
          <a:chOff x="0" y="0"/>
          <a:chExt cx="0" cy="0"/>
        </a:xfrm>
      </p:grpSpPr>
      <p:sp>
        <p:nvSpPr>
          <p:cNvPr id="6" name="Google Shape;389;p14">
            <a:extLst>
              <a:ext uri="{FF2B5EF4-FFF2-40B4-BE49-F238E27FC236}">
                <a16:creationId xmlns:a16="http://schemas.microsoft.com/office/drawing/2014/main" id="{4BFC5BF3-6E18-015D-6685-57352B89980E}"/>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srgbClr val="91D14C"/>
                </a:solidFill>
                <a:effectLst/>
                <a:uLnTx/>
                <a:uFillTx/>
                <a:latin typeface="Bahnschrift" panose="020B0502040204020203" pitchFamily="34" charset="0"/>
                <a:sym typeface="Arial"/>
              </a:rPr>
              <a:t>Rückblick </a:t>
            </a:r>
            <a:r>
              <a:rPr kumimoji="0" lang="de-DE" sz="2800" b="1" i="0" u="none" strike="noStrike" kern="0" cap="none" spc="0" normalizeH="0" baseline="0" noProof="0" dirty="0">
                <a:ln>
                  <a:noFill/>
                </a:ln>
                <a:solidFill>
                  <a:srgbClr val="262626"/>
                </a:solidFill>
                <a:effectLst/>
                <a:uLnTx/>
                <a:uFillTx/>
                <a:latin typeface="Bahnschrift" panose="020B0502040204020203" pitchFamily="34" charset="0"/>
                <a:sym typeface="Arial"/>
              </a:rPr>
              <a:t>auf den Workshop „Finanzen“</a:t>
            </a:r>
            <a:endParaRPr kumimoji="0" lang="de-DE" sz="2800" b="0" i="0" u="none" strike="noStrike" kern="0" cap="none" spc="0" normalizeH="0" baseline="0" noProof="0" dirty="0">
              <a:ln>
                <a:noFill/>
              </a:ln>
              <a:solidFill>
                <a:srgbClr val="262626"/>
              </a:solidFill>
              <a:effectLst/>
              <a:uLnTx/>
              <a:uFillTx/>
              <a:latin typeface="Bahnschrift" panose="020B0502040204020203" pitchFamily="34" charset="0"/>
            </a:endParaRPr>
          </a:p>
        </p:txBody>
      </p:sp>
      <p:sp>
        <p:nvSpPr>
          <p:cNvPr id="2" name="Rechteck: abgerundete Ecken 1">
            <a:extLst>
              <a:ext uri="{FF2B5EF4-FFF2-40B4-BE49-F238E27FC236}">
                <a16:creationId xmlns:a16="http://schemas.microsoft.com/office/drawing/2014/main" id="{BFDF01C8-AEF8-C40A-E5E5-101C46BF2560}"/>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bg1"/>
                </a:solidFill>
                <a:latin typeface="Bahnschrift" panose="020B0502040204020203" pitchFamily="34" charset="0"/>
              </a:rPr>
              <a:t>R</a:t>
            </a:r>
          </a:p>
        </p:txBody>
      </p:sp>
    </p:spTree>
    <p:extLst>
      <p:ext uri="{BB962C8B-B14F-4D97-AF65-F5344CB8AC3E}">
        <p14:creationId xmlns:p14="http://schemas.microsoft.com/office/powerpoint/2010/main" val="62984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4">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4" name="Google Shape;389;p14">
            <a:extLst>
              <a:ext uri="{FF2B5EF4-FFF2-40B4-BE49-F238E27FC236}">
                <a16:creationId xmlns:a16="http://schemas.microsoft.com/office/drawing/2014/main" id="{A1A34CF0-E905-964A-C2AB-314F4EAB7042}"/>
              </a:ext>
            </a:extLst>
          </p:cNvPr>
          <p:cNvSpPr/>
          <p:nvPr userDrawn="1"/>
        </p:nvSpPr>
        <p:spPr>
          <a:xfrm>
            <a:off x="-758886" y="990776"/>
            <a:ext cx="8654379"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800" b="1">
                <a:solidFill>
                  <a:srgbClr val="262626"/>
                </a:solidFill>
                <a:latin typeface="Bahnschrift" panose="020B0502040204020203" pitchFamily="34" charset="0"/>
                <a:sym typeface="Arial"/>
              </a:rPr>
              <a:t>Geld anlegen: </a:t>
            </a:r>
            <a:r>
              <a:rPr lang="de-DE" sz="2800" b="1">
                <a:solidFill>
                  <a:srgbClr val="91D14C"/>
                </a:solidFill>
                <a:latin typeface="Bahnschrift" panose="020B0502040204020203" pitchFamily="34" charset="0"/>
                <a:sym typeface="Arial"/>
              </a:rPr>
              <a:t>Aber wie?</a:t>
            </a:r>
            <a:endParaRPr lang="de-DE" sz="2800">
              <a:solidFill>
                <a:srgbClr val="91D14C"/>
              </a:solidFill>
              <a:latin typeface="Bahnschrift" panose="020B0502040204020203" pitchFamily="34" charset="0"/>
            </a:endParaRPr>
          </a:p>
        </p:txBody>
      </p:sp>
      <p:grpSp>
        <p:nvGrpSpPr>
          <p:cNvPr id="23" name="Gruppieren 22">
            <a:extLst>
              <a:ext uri="{FF2B5EF4-FFF2-40B4-BE49-F238E27FC236}">
                <a16:creationId xmlns:a16="http://schemas.microsoft.com/office/drawing/2014/main" id="{AC6BD4E9-EA3D-683B-A87B-1166157B42B8}"/>
              </a:ext>
            </a:extLst>
          </p:cNvPr>
          <p:cNvGrpSpPr/>
          <p:nvPr userDrawn="1"/>
        </p:nvGrpSpPr>
        <p:grpSpPr>
          <a:xfrm>
            <a:off x="5149071" y="2254200"/>
            <a:ext cx="4442114" cy="3272483"/>
            <a:chOff x="2582262" y="1160250"/>
            <a:chExt cx="3939824" cy="2889795"/>
          </a:xfrm>
        </p:grpSpPr>
        <p:sp>
          <p:nvSpPr>
            <p:cNvPr id="24" name="Gleichschenkliges Dreieck 23">
              <a:extLst>
                <a:ext uri="{FF2B5EF4-FFF2-40B4-BE49-F238E27FC236}">
                  <a16:creationId xmlns:a16="http://schemas.microsoft.com/office/drawing/2014/main" id="{A25E0DF6-CDF4-3D30-52B6-3A5360C4F82D}"/>
                </a:ext>
              </a:extLst>
            </p:cNvPr>
            <p:cNvSpPr/>
            <p:nvPr/>
          </p:nvSpPr>
          <p:spPr>
            <a:xfrm>
              <a:off x="3041571" y="1395820"/>
              <a:ext cx="2972754" cy="2562719"/>
            </a:xfrm>
            <a:prstGeom prst="triangle">
              <a:avLst/>
            </a:prstGeom>
            <a:solidFill>
              <a:srgbClr val="FFFFFF"/>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pic>
          <p:nvPicPr>
            <p:cNvPr id="25" name="Grafik 24" descr="Ein Bild, das Vektorgrafiken enthält.&#10;&#10;Automatisch generierte Beschreibung">
              <a:extLst>
                <a:ext uri="{FF2B5EF4-FFF2-40B4-BE49-F238E27FC236}">
                  <a16:creationId xmlns:a16="http://schemas.microsoft.com/office/drawing/2014/main" id="{1B43B3B2-3F31-A447-6C16-EB4269D77B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2262" y="3538611"/>
              <a:ext cx="471138" cy="419927"/>
            </a:xfrm>
            <a:prstGeom prst="rect">
              <a:avLst/>
            </a:prstGeom>
          </p:spPr>
        </p:pic>
        <p:pic>
          <p:nvPicPr>
            <p:cNvPr id="26" name="Grafik 25" descr="Ein Bild, das Text, Vektorgrafiken enthält.&#10;&#10;Automatisch generierte Beschreibung">
              <a:extLst>
                <a:ext uri="{FF2B5EF4-FFF2-40B4-BE49-F238E27FC236}">
                  <a16:creationId xmlns:a16="http://schemas.microsoft.com/office/drawing/2014/main" id="{258E2CB9-4767-2681-E06F-B0F268D23E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3126" y="1160250"/>
              <a:ext cx="392052" cy="471138"/>
            </a:xfrm>
            <a:prstGeom prst="rect">
              <a:avLst/>
            </a:prstGeom>
          </p:spPr>
        </p:pic>
        <p:pic>
          <p:nvPicPr>
            <p:cNvPr id="27" name="Grafik 26">
              <a:extLst>
                <a:ext uri="{FF2B5EF4-FFF2-40B4-BE49-F238E27FC236}">
                  <a16:creationId xmlns:a16="http://schemas.microsoft.com/office/drawing/2014/main" id="{717D4B19-0CEE-9161-031D-48C5D38A58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0948" y="3725565"/>
              <a:ext cx="471138" cy="324480"/>
            </a:xfrm>
            <a:prstGeom prst="rect">
              <a:avLst/>
            </a:prstGeom>
          </p:spPr>
        </p:pic>
      </p:grpSp>
      <p:sp>
        <p:nvSpPr>
          <p:cNvPr id="29" name="Rechteck: abgerundete Ecken 28">
            <a:extLst>
              <a:ext uri="{FF2B5EF4-FFF2-40B4-BE49-F238E27FC236}">
                <a16:creationId xmlns:a16="http://schemas.microsoft.com/office/drawing/2014/main" id="{A3425CC3-EF18-89E9-F3DA-56F6F2F69655}"/>
              </a:ext>
            </a:extLst>
          </p:cNvPr>
          <p:cNvSpPr>
            <a:spLocks/>
          </p:cNvSpPr>
          <p:nvPr userDrawn="1"/>
        </p:nvSpPr>
        <p:spPr>
          <a:xfrm>
            <a:off x="577516" y="2188270"/>
            <a:ext cx="2829202" cy="498946"/>
          </a:xfrm>
          <a:prstGeom prst="roundRect">
            <a:avLst>
              <a:gd name="adj" fmla="val 50000"/>
            </a:avLst>
          </a:prstGeom>
          <a:noFill/>
          <a:ln>
            <a:solidFill>
              <a:srgbClr val="4650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400">
                <a:solidFill>
                  <a:schemeClr val="tx1"/>
                </a:solidFill>
                <a:latin typeface="Bahnschrift" panose="020B0502040204020203" pitchFamily="34" charset="0"/>
                <a:cs typeface="Helvetica" panose="020B0604020202020204" pitchFamily="34" charset="0"/>
              </a:rPr>
              <a:t>Tagesgeld</a:t>
            </a:r>
          </a:p>
        </p:txBody>
      </p:sp>
      <p:sp>
        <p:nvSpPr>
          <p:cNvPr id="30" name="Rechteck: abgerundete Ecken 29">
            <a:extLst>
              <a:ext uri="{FF2B5EF4-FFF2-40B4-BE49-F238E27FC236}">
                <a16:creationId xmlns:a16="http://schemas.microsoft.com/office/drawing/2014/main" id="{898A3830-E494-247D-A8AD-A176DAA74811}"/>
              </a:ext>
            </a:extLst>
          </p:cNvPr>
          <p:cNvSpPr>
            <a:spLocks/>
          </p:cNvSpPr>
          <p:nvPr userDrawn="1"/>
        </p:nvSpPr>
        <p:spPr>
          <a:xfrm>
            <a:off x="577516" y="3827632"/>
            <a:ext cx="2829202" cy="498946"/>
          </a:xfrm>
          <a:prstGeom prst="roundRect">
            <a:avLst>
              <a:gd name="adj" fmla="val 50000"/>
            </a:avLst>
          </a:prstGeom>
          <a:solidFill>
            <a:schemeClr val="bg1"/>
          </a:solidFill>
          <a:ln>
            <a:solidFill>
              <a:srgbClr val="4650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400">
                <a:solidFill>
                  <a:schemeClr val="tx1"/>
                </a:solidFill>
                <a:latin typeface="Bahnschrift" panose="020B0502040204020203" pitchFamily="34" charset="0"/>
                <a:cs typeface="Helvetica" panose="020B0604020202020204" pitchFamily="34" charset="0"/>
              </a:rPr>
              <a:t>Sparbuch</a:t>
            </a:r>
          </a:p>
        </p:txBody>
      </p:sp>
      <p:sp>
        <p:nvSpPr>
          <p:cNvPr id="31" name="Rechteck: abgerundete Ecken 30">
            <a:extLst>
              <a:ext uri="{FF2B5EF4-FFF2-40B4-BE49-F238E27FC236}">
                <a16:creationId xmlns:a16="http://schemas.microsoft.com/office/drawing/2014/main" id="{6FCF6551-573E-DE62-AD06-0419C26DD8E5}"/>
              </a:ext>
            </a:extLst>
          </p:cNvPr>
          <p:cNvSpPr>
            <a:spLocks/>
          </p:cNvSpPr>
          <p:nvPr userDrawn="1"/>
        </p:nvSpPr>
        <p:spPr>
          <a:xfrm>
            <a:off x="577516" y="2734724"/>
            <a:ext cx="2829202" cy="498946"/>
          </a:xfrm>
          <a:prstGeom prst="roundRect">
            <a:avLst>
              <a:gd name="adj" fmla="val 50000"/>
            </a:avLst>
          </a:prstGeom>
          <a:noFill/>
          <a:ln>
            <a:solidFill>
              <a:srgbClr val="4650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400">
                <a:solidFill>
                  <a:schemeClr val="tx1"/>
                </a:solidFill>
                <a:latin typeface="Bahnschrift" panose="020B0502040204020203" pitchFamily="34" charset="0"/>
                <a:cs typeface="Helvetica" panose="020B0604020202020204" pitchFamily="34" charset="0"/>
              </a:rPr>
              <a:t>Festgeld</a:t>
            </a:r>
          </a:p>
        </p:txBody>
      </p:sp>
      <p:sp>
        <p:nvSpPr>
          <p:cNvPr id="32" name="Rechteck: abgerundete Ecken 31">
            <a:extLst>
              <a:ext uri="{FF2B5EF4-FFF2-40B4-BE49-F238E27FC236}">
                <a16:creationId xmlns:a16="http://schemas.microsoft.com/office/drawing/2014/main" id="{612D667D-5998-8654-FC6E-AEDFBEE8A8E8}"/>
              </a:ext>
            </a:extLst>
          </p:cNvPr>
          <p:cNvSpPr>
            <a:spLocks/>
          </p:cNvSpPr>
          <p:nvPr userDrawn="1"/>
        </p:nvSpPr>
        <p:spPr>
          <a:xfrm>
            <a:off x="577516" y="3281178"/>
            <a:ext cx="2829202" cy="498946"/>
          </a:xfrm>
          <a:prstGeom prst="roundRect">
            <a:avLst>
              <a:gd name="adj" fmla="val 50000"/>
            </a:avLst>
          </a:prstGeom>
          <a:noFill/>
          <a:ln>
            <a:solidFill>
              <a:srgbClr val="4650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400">
                <a:solidFill>
                  <a:schemeClr val="tx1"/>
                </a:solidFill>
                <a:latin typeface="Bahnschrift" panose="020B0502040204020203" pitchFamily="34" charset="0"/>
                <a:cs typeface="Helvetica" panose="020B0604020202020204" pitchFamily="34" charset="0"/>
              </a:rPr>
              <a:t>ETF</a:t>
            </a:r>
          </a:p>
        </p:txBody>
      </p:sp>
      <p:sp>
        <p:nvSpPr>
          <p:cNvPr id="33" name="Rechteck: abgerundete Ecken 32">
            <a:extLst>
              <a:ext uri="{FF2B5EF4-FFF2-40B4-BE49-F238E27FC236}">
                <a16:creationId xmlns:a16="http://schemas.microsoft.com/office/drawing/2014/main" id="{1947CC5F-3E21-0DDB-BDF7-7AD2E7B7C7E2}"/>
              </a:ext>
            </a:extLst>
          </p:cNvPr>
          <p:cNvSpPr>
            <a:spLocks/>
          </p:cNvSpPr>
          <p:nvPr userDrawn="1"/>
        </p:nvSpPr>
        <p:spPr>
          <a:xfrm>
            <a:off x="577516" y="4924112"/>
            <a:ext cx="2829202" cy="498946"/>
          </a:xfrm>
          <a:prstGeom prst="roundRect">
            <a:avLst>
              <a:gd name="adj" fmla="val 50000"/>
            </a:avLst>
          </a:prstGeom>
          <a:solidFill>
            <a:schemeClr val="bg1"/>
          </a:solidFill>
          <a:ln>
            <a:solidFill>
              <a:srgbClr val="4650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400">
                <a:solidFill>
                  <a:schemeClr val="tx1"/>
                </a:solidFill>
                <a:latin typeface="Bahnschrift" panose="020B0502040204020203" pitchFamily="34" charset="0"/>
                <a:cs typeface="Helvetica" panose="020B0604020202020204" pitchFamily="34" charset="0"/>
              </a:rPr>
              <a:t>Kryptowährung</a:t>
            </a:r>
          </a:p>
        </p:txBody>
      </p:sp>
      <p:sp>
        <p:nvSpPr>
          <p:cNvPr id="34" name="Rechteck: abgerundete Ecken 33">
            <a:extLst>
              <a:ext uri="{FF2B5EF4-FFF2-40B4-BE49-F238E27FC236}">
                <a16:creationId xmlns:a16="http://schemas.microsoft.com/office/drawing/2014/main" id="{3F2555F3-07EC-C4BD-1CE6-84D57CEF09A8}"/>
              </a:ext>
            </a:extLst>
          </p:cNvPr>
          <p:cNvSpPr>
            <a:spLocks/>
          </p:cNvSpPr>
          <p:nvPr userDrawn="1"/>
        </p:nvSpPr>
        <p:spPr>
          <a:xfrm>
            <a:off x="577516" y="4385497"/>
            <a:ext cx="2829202" cy="498946"/>
          </a:xfrm>
          <a:prstGeom prst="roundRect">
            <a:avLst>
              <a:gd name="adj" fmla="val 50000"/>
            </a:avLst>
          </a:prstGeom>
          <a:solidFill>
            <a:schemeClr val="bg1"/>
          </a:solidFill>
          <a:ln>
            <a:solidFill>
              <a:srgbClr val="4650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400">
                <a:solidFill>
                  <a:schemeClr val="tx1"/>
                </a:solidFill>
                <a:latin typeface="Bahnschrift" panose="020B0502040204020203" pitchFamily="34" charset="0"/>
                <a:cs typeface="Helvetica" panose="020B0604020202020204" pitchFamily="34" charset="0"/>
              </a:rPr>
              <a:t>Immobilie</a:t>
            </a:r>
          </a:p>
        </p:txBody>
      </p:sp>
      <p:pic>
        <p:nvPicPr>
          <p:cNvPr id="73" name="Grafik 72">
            <a:extLst>
              <a:ext uri="{FF2B5EF4-FFF2-40B4-BE49-F238E27FC236}">
                <a16:creationId xmlns:a16="http://schemas.microsoft.com/office/drawing/2014/main" id="{FBAE2712-EF49-C264-B2DD-E8226E193D01}"/>
              </a:ext>
            </a:extLst>
          </p:cNvPr>
          <p:cNvPicPr/>
          <p:nvPr userDrawn="1"/>
        </p:nvPicPr>
        <p:blipFill>
          <a:blip r:embed="rId5">
            <a:extLst>
              <a:ext uri="{28A0092B-C50C-407E-A947-70E740481C1C}">
                <a14:useLocalDpi xmlns:a14="http://schemas.microsoft.com/office/drawing/2010/main" val="0"/>
              </a:ext>
            </a:extLst>
          </a:blip>
          <a:stretch>
            <a:fillRect/>
          </a:stretch>
        </p:blipFill>
        <p:spPr>
          <a:xfrm>
            <a:off x="230365" y="5893814"/>
            <a:ext cx="2119800" cy="1291768"/>
          </a:xfrm>
          <a:prstGeom prst="rect">
            <a:avLst/>
          </a:prstGeom>
        </p:spPr>
      </p:pic>
      <p:sp>
        <p:nvSpPr>
          <p:cNvPr id="35" name="Ellipse 34">
            <a:extLst>
              <a:ext uri="{FF2B5EF4-FFF2-40B4-BE49-F238E27FC236}">
                <a16:creationId xmlns:a16="http://schemas.microsoft.com/office/drawing/2014/main" id="{72790D02-2158-56C2-BCB0-4DB78F1F39D5}"/>
              </a:ext>
            </a:extLst>
          </p:cNvPr>
          <p:cNvSpPr/>
          <p:nvPr userDrawn="1"/>
        </p:nvSpPr>
        <p:spPr>
          <a:xfrm>
            <a:off x="3080976" y="2182887"/>
            <a:ext cx="498946" cy="498946"/>
          </a:xfrm>
          <a:prstGeom prst="ellipse">
            <a:avLst/>
          </a:prstGeom>
          <a:solidFill>
            <a:srgbClr val="4650DF"/>
          </a:solidFill>
          <a:ln>
            <a:solidFill>
              <a:srgbClr val="4650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a:solidFill>
                  <a:srgbClr val="FFFFFF"/>
                </a:solidFill>
                <a:latin typeface="Bahnschrift" panose="020B0502040204020203" pitchFamily="34" charset="0"/>
                <a:cs typeface="Helvetica" panose="020B0604020202020204" pitchFamily="34" charset="0"/>
              </a:rPr>
              <a:t>1</a:t>
            </a:r>
          </a:p>
        </p:txBody>
      </p:sp>
      <p:sp>
        <p:nvSpPr>
          <p:cNvPr id="36" name="Ellipse 35">
            <a:extLst>
              <a:ext uri="{FF2B5EF4-FFF2-40B4-BE49-F238E27FC236}">
                <a16:creationId xmlns:a16="http://schemas.microsoft.com/office/drawing/2014/main" id="{D54F0CFF-25EE-80B0-8FD8-B5D77D7F6D60}"/>
              </a:ext>
            </a:extLst>
          </p:cNvPr>
          <p:cNvSpPr/>
          <p:nvPr userDrawn="1"/>
        </p:nvSpPr>
        <p:spPr>
          <a:xfrm>
            <a:off x="3080976" y="2734724"/>
            <a:ext cx="498946" cy="498946"/>
          </a:xfrm>
          <a:prstGeom prst="ellipse">
            <a:avLst/>
          </a:prstGeom>
          <a:solidFill>
            <a:srgbClr val="4650DF"/>
          </a:solidFill>
          <a:ln>
            <a:solidFill>
              <a:srgbClr val="4650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a:solidFill>
                  <a:srgbClr val="FFFFFF"/>
                </a:solidFill>
                <a:latin typeface="Bahnschrift" panose="020B0502040204020203" pitchFamily="34" charset="0"/>
                <a:cs typeface="Helvetica" panose="020B0604020202020204" pitchFamily="34" charset="0"/>
              </a:rPr>
              <a:t>2</a:t>
            </a:r>
          </a:p>
        </p:txBody>
      </p:sp>
      <p:sp>
        <p:nvSpPr>
          <p:cNvPr id="37" name="Ellipse 36">
            <a:extLst>
              <a:ext uri="{FF2B5EF4-FFF2-40B4-BE49-F238E27FC236}">
                <a16:creationId xmlns:a16="http://schemas.microsoft.com/office/drawing/2014/main" id="{40968778-FC4B-1D1E-4833-9880702781CF}"/>
              </a:ext>
            </a:extLst>
          </p:cNvPr>
          <p:cNvSpPr/>
          <p:nvPr userDrawn="1"/>
        </p:nvSpPr>
        <p:spPr>
          <a:xfrm>
            <a:off x="3080976" y="3273339"/>
            <a:ext cx="498946" cy="498946"/>
          </a:xfrm>
          <a:prstGeom prst="ellipse">
            <a:avLst/>
          </a:prstGeom>
          <a:solidFill>
            <a:srgbClr val="4650DF"/>
          </a:solidFill>
          <a:ln>
            <a:solidFill>
              <a:srgbClr val="4650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a:solidFill>
                  <a:srgbClr val="FFFFFF"/>
                </a:solidFill>
                <a:latin typeface="Bahnschrift" panose="020B0502040204020203" pitchFamily="34" charset="0"/>
                <a:cs typeface="Helvetica" panose="020B0604020202020204" pitchFamily="34" charset="0"/>
              </a:rPr>
              <a:t>3</a:t>
            </a:r>
          </a:p>
        </p:txBody>
      </p:sp>
      <p:sp>
        <p:nvSpPr>
          <p:cNvPr id="38" name="Ellipse 37">
            <a:extLst>
              <a:ext uri="{FF2B5EF4-FFF2-40B4-BE49-F238E27FC236}">
                <a16:creationId xmlns:a16="http://schemas.microsoft.com/office/drawing/2014/main" id="{972D2310-5FCF-BB15-F9C1-0982ABABB30F}"/>
              </a:ext>
            </a:extLst>
          </p:cNvPr>
          <p:cNvSpPr/>
          <p:nvPr userDrawn="1"/>
        </p:nvSpPr>
        <p:spPr>
          <a:xfrm>
            <a:off x="3080976" y="3827059"/>
            <a:ext cx="498946" cy="498946"/>
          </a:xfrm>
          <a:prstGeom prst="ellipse">
            <a:avLst/>
          </a:prstGeom>
          <a:solidFill>
            <a:srgbClr val="4650DF"/>
          </a:solidFill>
          <a:ln>
            <a:solidFill>
              <a:srgbClr val="4650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a:solidFill>
                  <a:srgbClr val="FFFFFF"/>
                </a:solidFill>
                <a:latin typeface="Bahnschrift" panose="020B0502040204020203" pitchFamily="34" charset="0"/>
                <a:cs typeface="Helvetica" panose="020B0604020202020204" pitchFamily="34" charset="0"/>
              </a:rPr>
              <a:t>4</a:t>
            </a:r>
          </a:p>
        </p:txBody>
      </p:sp>
      <p:sp>
        <p:nvSpPr>
          <p:cNvPr id="39" name="Ellipse 38">
            <a:extLst>
              <a:ext uri="{FF2B5EF4-FFF2-40B4-BE49-F238E27FC236}">
                <a16:creationId xmlns:a16="http://schemas.microsoft.com/office/drawing/2014/main" id="{A59B1690-0E85-6EA6-322F-31FA2A2216B1}"/>
              </a:ext>
            </a:extLst>
          </p:cNvPr>
          <p:cNvSpPr/>
          <p:nvPr userDrawn="1"/>
        </p:nvSpPr>
        <p:spPr>
          <a:xfrm>
            <a:off x="3080976" y="4385497"/>
            <a:ext cx="498946" cy="498946"/>
          </a:xfrm>
          <a:prstGeom prst="ellipse">
            <a:avLst/>
          </a:prstGeom>
          <a:solidFill>
            <a:srgbClr val="4650DF"/>
          </a:solidFill>
          <a:ln>
            <a:solidFill>
              <a:srgbClr val="4650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a:solidFill>
                  <a:srgbClr val="FFFFFF"/>
                </a:solidFill>
                <a:latin typeface="Bahnschrift" panose="020B0502040204020203" pitchFamily="34" charset="0"/>
                <a:cs typeface="Helvetica" panose="020B0604020202020204" pitchFamily="34" charset="0"/>
              </a:rPr>
              <a:t>5</a:t>
            </a:r>
          </a:p>
        </p:txBody>
      </p:sp>
      <p:sp>
        <p:nvSpPr>
          <p:cNvPr id="42" name="Ellipse 41">
            <a:extLst>
              <a:ext uri="{FF2B5EF4-FFF2-40B4-BE49-F238E27FC236}">
                <a16:creationId xmlns:a16="http://schemas.microsoft.com/office/drawing/2014/main" id="{7CFAA146-33D9-BBE6-72C5-9B3F94C58D7F}"/>
              </a:ext>
            </a:extLst>
          </p:cNvPr>
          <p:cNvSpPr/>
          <p:nvPr userDrawn="1"/>
        </p:nvSpPr>
        <p:spPr>
          <a:xfrm>
            <a:off x="3080976" y="4917511"/>
            <a:ext cx="498946" cy="498946"/>
          </a:xfrm>
          <a:prstGeom prst="ellipse">
            <a:avLst/>
          </a:prstGeom>
          <a:solidFill>
            <a:srgbClr val="4650DF"/>
          </a:solidFill>
          <a:ln>
            <a:solidFill>
              <a:srgbClr val="4650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a:solidFill>
                  <a:srgbClr val="FFFFFF"/>
                </a:solidFill>
                <a:latin typeface="Bahnschrift" panose="020B0502040204020203" pitchFamily="34" charset="0"/>
                <a:cs typeface="Helvetica" panose="020B0604020202020204" pitchFamily="34" charset="0"/>
              </a:rPr>
              <a:t>6</a:t>
            </a:r>
          </a:p>
        </p:txBody>
      </p:sp>
      <p:sp>
        <p:nvSpPr>
          <p:cNvPr id="43" name="Rechteck: abgerundete Ecken 42">
            <a:extLst>
              <a:ext uri="{FF2B5EF4-FFF2-40B4-BE49-F238E27FC236}">
                <a16:creationId xmlns:a16="http://schemas.microsoft.com/office/drawing/2014/main" id="{EEB25F68-0159-3B4D-7B9C-1C03F57D9C88}"/>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a:solidFill>
                  <a:schemeClr val="bg1"/>
                </a:solidFill>
                <a:latin typeface="Bahnschrift" panose="020B0502040204020203" pitchFamily="34" charset="0"/>
              </a:rPr>
              <a:t>G-4</a:t>
            </a:r>
          </a:p>
        </p:txBody>
      </p:sp>
      <p:sp>
        <p:nvSpPr>
          <p:cNvPr id="8" name="Textfeld 7">
            <a:extLst>
              <a:ext uri="{FF2B5EF4-FFF2-40B4-BE49-F238E27FC236}">
                <a16:creationId xmlns:a16="http://schemas.microsoft.com/office/drawing/2014/main" id="{6B044F31-7E1F-A880-36C3-DEAF376D9947}"/>
              </a:ext>
            </a:extLst>
          </p:cNvPr>
          <p:cNvSpPr txBox="1"/>
          <p:nvPr userDrawn="1"/>
        </p:nvSpPr>
        <p:spPr>
          <a:xfrm>
            <a:off x="4006434" y="2142608"/>
            <a:ext cx="2030376" cy="954107"/>
          </a:xfrm>
          <a:prstGeom prst="rect">
            <a:avLst/>
          </a:prstGeom>
          <a:noFill/>
        </p:spPr>
        <p:txBody>
          <a:bodyPr wrap="square" rtlCol="0">
            <a:spAutoFit/>
          </a:bodyPr>
          <a:lstStyle/>
          <a:p>
            <a:r>
              <a:rPr lang="de-DE" sz="1400" b="1" dirty="0">
                <a:solidFill>
                  <a:schemeClr val="tx1"/>
                </a:solidFill>
                <a:latin typeface="Bahnschrift" panose="020B0502040204020203" pitchFamily="34" charset="0"/>
              </a:rPr>
              <a:t>Ordnet die Produkte im Magischen Dreieck und auf dem Zeitstrahl ein:</a:t>
            </a:r>
          </a:p>
        </p:txBody>
      </p:sp>
      <p:sp>
        <p:nvSpPr>
          <p:cNvPr id="19" name="Rechteck: abgerundete Ecken 18">
            <a:extLst>
              <a:ext uri="{FF2B5EF4-FFF2-40B4-BE49-F238E27FC236}">
                <a16:creationId xmlns:a16="http://schemas.microsoft.com/office/drawing/2014/main" id="{142CCFA6-54F7-EF82-68D4-18522E7A7F3B}"/>
              </a:ext>
            </a:extLst>
          </p:cNvPr>
          <p:cNvSpPr/>
          <p:nvPr userDrawn="1"/>
        </p:nvSpPr>
        <p:spPr>
          <a:xfrm>
            <a:off x="6922707" y="5853716"/>
            <a:ext cx="1518569" cy="1362119"/>
          </a:xfrm>
          <a:prstGeom prst="roundRect">
            <a:avLst>
              <a:gd name="adj" fmla="val 9441"/>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abgerundete Ecken 19">
            <a:extLst>
              <a:ext uri="{FF2B5EF4-FFF2-40B4-BE49-F238E27FC236}">
                <a16:creationId xmlns:a16="http://schemas.microsoft.com/office/drawing/2014/main" id="{A7EFF2E2-5A0F-5EF4-B651-1B4198A39590}"/>
              </a:ext>
            </a:extLst>
          </p:cNvPr>
          <p:cNvSpPr/>
          <p:nvPr userDrawn="1"/>
        </p:nvSpPr>
        <p:spPr>
          <a:xfrm>
            <a:off x="5227088" y="5897981"/>
            <a:ext cx="1518569" cy="1362119"/>
          </a:xfrm>
          <a:prstGeom prst="roundRect">
            <a:avLst>
              <a:gd name="adj" fmla="val 9441"/>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abgerundete Ecken 20">
            <a:extLst>
              <a:ext uri="{FF2B5EF4-FFF2-40B4-BE49-F238E27FC236}">
                <a16:creationId xmlns:a16="http://schemas.microsoft.com/office/drawing/2014/main" id="{22EDCC6B-8A78-E0A5-1B5D-E5F27F139365}"/>
              </a:ext>
            </a:extLst>
          </p:cNvPr>
          <p:cNvSpPr/>
          <p:nvPr userDrawn="1"/>
        </p:nvSpPr>
        <p:spPr>
          <a:xfrm>
            <a:off x="3499230" y="5897981"/>
            <a:ext cx="1518569" cy="1362119"/>
          </a:xfrm>
          <a:prstGeom prst="roundRect">
            <a:avLst>
              <a:gd name="adj" fmla="val 9441"/>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2" name="Gruppieren 21">
            <a:extLst>
              <a:ext uri="{FF2B5EF4-FFF2-40B4-BE49-F238E27FC236}">
                <a16:creationId xmlns:a16="http://schemas.microsoft.com/office/drawing/2014/main" id="{1118F307-4C7C-6AB5-C739-FDC3846F8019}"/>
              </a:ext>
            </a:extLst>
          </p:cNvPr>
          <p:cNvGrpSpPr/>
          <p:nvPr userDrawn="1"/>
        </p:nvGrpSpPr>
        <p:grpSpPr>
          <a:xfrm>
            <a:off x="3550509" y="6661544"/>
            <a:ext cx="4825073" cy="529667"/>
            <a:chOff x="3550509" y="6661544"/>
            <a:chExt cx="4825073" cy="529667"/>
          </a:xfrm>
        </p:grpSpPr>
        <p:sp>
          <p:nvSpPr>
            <p:cNvPr id="28" name="Google Shape;890;p38">
              <a:extLst>
                <a:ext uri="{FF2B5EF4-FFF2-40B4-BE49-F238E27FC236}">
                  <a16:creationId xmlns:a16="http://schemas.microsoft.com/office/drawing/2014/main" id="{2976027B-FE7B-B12E-11AB-2E8A0AAC99C7}"/>
                </a:ext>
              </a:extLst>
            </p:cNvPr>
            <p:cNvSpPr txBox="1"/>
            <p:nvPr userDrawn="1"/>
          </p:nvSpPr>
          <p:spPr>
            <a:xfrm>
              <a:off x="3550509" y="6661544"/>
              <a:ext cx="1403697"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3F3F3F"/>
                </a:buClr>
                <a:buSzPts val="1600"/>
                <a:buFont typeface="Arial"/>
                <a:buNone/>
              </a:pPr>
              <a:r>
                <a:rPr lang="de-DE" sz="1400" b="0" dirty="0">
                  <a:solidFill>
                    <a:srgbClr val="3F3F3F"/>
                  </a:solidFill>
                  <a:latin typeface="Bahnschrift" panose="020B0502040204020203" pitchFamily="34" charset="0"/>
                  <a:sym typeface="Arial"/>
                </a:rPr>
                <a:t>Kurzfristige Spararten</a:t>
              </a:r>
              <a:endParaRPr sz="1600" b="0" dirty="0">
                <a:latin typeface="Bahnschrift" panose="020B0502040204020203" pitchFamily="34" charset="0"/>
              </a:endParaRPr>
            </a:p>
          </p:txBody>
        </p:sp>
        <p:sp>
          <p:nvSpPr>
            <p:cNvPr id="40" name="Google Shape;891;p38">
              <a:extLst>
                <a:ext uri="{FF2B5EF4-FFF2-40B4-BE49-F238E27FC236}">
                  <a16:creationId xmlns:a16="http://schemas.microsoft.com/office/drawing/2014/main" id="{16C2EDCE-74BA-92A8-89FF-9DAA95B262CE}"/>
                </a:ext>
              </a:extLst>
            </p:cNvPr>
            <p:cNvSpPr txBox="1"/>
            <p:nvPr userDrawn="1"/>
          </p:nvSpPr>
          <p:spPr>
            <a:xfrm>
              <a:off x="5284691" y="6661544"/>
              <a:ext cx="1392420"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3F3F3F"/>
                </a:buClr>
                <a:buSzPts val="1600"/>
                <a:buFont typeface="Arial"/>
                <a:buNone/>
              </a:pPr>
              <a:r>
                <a:rPr lang="de-DE" sz="1400" b="0" dirty="0">
                  <a:solidFill>
                    <a:srgbClr val="3F3F3F"/>
                  </a:solidFill>
                  <a:latin typeface="Bahnschrift" panose="020B0502040204020203" pitchFamily="34" charset="0"/>
                  <a:sym typeface="Arial"/>
                </a:rPr>
                <a:t>Mittelfristige Spararten</a:t>
              </a:r>
              <a:endParaRPr sz="1600" b="0" dirty="0">
                <a:latin typeface="Bahnschrift" panose="020B0502040204020203" pitchFamily="34" charset="0"/>
              </a:endParaRPr>
            </a:p>
          </p:txBody>
        </p:sp>
        <p:sp>
          <p:nvSpPr>
            <p:cNvPr id="41" name="Google Shape;892;p38">
              <a:extLst>
                <a:ext uri="{FF2B5EF4-FFF2-40B4-BE49-F238E27FC236}">
                  <a16:creationId xmlns:a16="http://schemas.microsoft.com/office/drawing/2014/main" id="{B304D5BF-6E2D-CE2B-EECB-68DE9989C0B0}"/>
                </a:ext>
              </a:extLst>
            </p:cNvPr>
            <p:cNvSpPr txBox="1"/>
            <p:nvPr userDrawn="1"/>
          </p:nvSpPr>
          <p:spPr>
            <a:xfrm>
              <a:off x="6978706" y="6668031"/>
              <a:ext cx="1396876"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3F3F3F"/>
                </a:buClr>
                <a:buSzPts val="1600"/>
                <a:buFont typeface="Arial"/>
                <a:buNone/>
              </a:pPr>
              <a:r>
                <a:rPr lang="de-DE" sz="1400" b="0" dirty="0">
                  <a:solidFill>
                    <a:srgbClr val="3F3F3F"/>
                  </a:solidFill>
                  <a:latin typeface="Bahnschrift" panose="020B0502040204020203" pitchFamily="34" charset="0"/>
                  <a:sym typeface="Arial"/>
                </a:rPr>
                <a:t>Langfristige Spararten</a:t>
              </a:r>
              <a:endParaRPr sz="1600" b="0" dirty="0">
                <a:latin typeface="Bahnschrift" panose="020B0502040204020203" pitchFamily="34" charset="0"/>
              </a:endParaRPr>
            </a:p>
          </p:txBody>
        </p:sp>
      </p:grpSp>
      <p:pic>
        <p:nvPicPr>
          <p:cNvPr id="17" name="Grafik 16">
            <a:extLst>
              <a:ext uri="{FF2B5EF4-FFF2-40B4-BE49-F238E27FC236}">
                <a16:creationId xmlns:a16="http://schemas.microsoft.com/office/drawing/2014/main" id="{8AD1B135-A939-0F67-8E33-00CD5CE332CB}"/>
              </a:ext>
            </a:extLst>
          </p:cNvPr>
          <p:cNvPicPr>
            <a:picLocks noChangeAspect="1"/>
          </p:cNvPicPr>
          <p:nvPr userDrawn="1"/>
        </p:nvPicPr>
        <p:blipFill>
          <a:blip r:embed="rId6"/>
          <a:stretch>
            <a:fillRect/>
          </a:stretch>
        </p:blipFill>
        <p:spPr>
          <a:xfrm>
            <a:off x="3435605" y="6504884"/>
            <a:ext cx="5090592" cy="271295"/>
          </a:xfrm>
          <a:prstGeom prst="rect">
            <a:avLst/>
          </a:prstGeom>
        </p:spPr>
      </p:pic>
    </p:spTree>
    <p:extLst>
      <p:ext uri="{BB962C8B-B14F-4D97-AF65-F5344CB8AC3E}">
        <p14:creationId xmlns:p14="http://schemas.microsoft.com/office/powerpoint/2010/main" val="37532882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5">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4" name="Google Shape;389;p14">
            <a:extLst>
              <a:ext uri="{FF2B5EF4-FFF2-40B4-BE49-F238E27FC236}">
                <a16:creationId xmlns:a16="http://schemas.microsoft.com/office/drawing/2014/main" id="{A1A34CF0-E905-964A-C2AB-314F4EAB7042}"/>
              </a:ext>
            </a:extLst>
          </p:cNvPr>
          <p:cNvSpPr/>
          <p:nvPr userDrawn="1"/>
        </p:nvSpPr>
        <p:spPr>
          <a:xfrm>
            <a:off x="-758886" y="990776"/>
            <a:ext cx="8654379"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800" b="1" dirty="0">
                <a:solidFill>
                  <a:srgbClr val="262626"/>
                </a:solidFill>
                <a:latin typeface="Bahnschrift" panose="020B0502040204020203" pitchFamily="34" charset="0"/>
                <a:sym typeface="Arial"/>
              </a:rPr>
              <a:t>Geld anlegen: </a:t>
            </a:r>
            <a:r>
              <a:rPr lang="de-DE" sz="2800" b="1" dirty="0">
                <a:solidFill>
                  <a:srgbClr val="91D14C"/>
                </a:solidFill>
                <a:latin typeface="Bahnschrift" panose="020B0502040204020203" pitchFamily="34" charset="0"/>
                <a:sym typeface="Arial"/>
              </a:rPr>
              <a:t>Wie starten?</a:t>
            </a:r>
            <a:endParaRPr lang="de-DE" sz="2800" dirty="0">
              <a:solidFill>
                <a:srgbClr val="91D14C"/>
              </a:solidFill>
              <a:latin typeface="Bahnschrift" panose="020B0502040204020203" pitchFamily="34" charset="0"/>
            </a:endParaRPr>
          </a:p>
        </p:txBody>
      </p:sp>
      <p:pic>
        <p:nvPicPr>
          <p:cNvPr id="73" name="Grafik 72">
            <a:extLst>
              <a:ext uri="{FF2B5EF4-FFF2-40B4-BE49-F238E27FC236}">
                <a16:creationId xmlns:a16="http://schemas.microsoft.com/office/drawing/2014/main" id="{FBAE2712-EF49-C264-B2DD-E8226E193D01}"/>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230365" y="5893814"/>
            <a:ext cx="2119800" cy="1291768"/>
          </a:xfrm>
          <a:prstGeom prst="rect">
            <a:avLst/>
          </a:prstGeom>
        </p:spPr>
      </p:pic>
      <p:sp>
        <p:nvSpPr>
          <p:cNvPr id="43" name="Rechteck: abgerundete Ecken 42">
            <a:extLst>
              <a:ext uri="{FF2B5EF4-FFF2-40B4-BE49-F238E27FC236}">
                <a16:creationId xmlns:a16="http://schemas.microsoft.com/office/drawing/2014/main" id="{EEB25F68-0159-3B4D-7B9C-1C03F57D9C88}"/>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bg1"/>
                </a:solidFill>
                <a:latin typeface="Bahnschrift" panose="020B0502040204020203" pitchFamily="34" charset="0"/>
              </a:rPr>
              <a:t>G-5</a:t>
            </a:r>
          </a:p>
        </p:txBody>
      </p:sp>
      <p:sp>
        <p:nvSpPr>
          <p:cNvPr id="8" name="Rechteck: abgerundete Ecken 7">
            <a:extLst>
              <a:ext uri="{FF2B5EF4-FFF2-40B4-BE49-F238E27FC236}">
                <a16:creationId xmlns:a16="http://schemas.microsoft.com/office/drawing/2014/main" id="{7C5D1F52-6767-4B01-6D22-FACB2468EC76}"/>
              </a:ext>
            </a:extLst>
          </p:cNvPr>
          <p:cNvSpPr/>
          <p:nvPr userDrawn="1"/>
        </p:nvSpPr>
        <p:spPr>
          <a:xfrm>
            <a:off x="583614" y="2002055"/>
            <a:ext cx="9524585" cy="1777782"/>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45720" rtlCol="0" anchor="t"/>
          <a:lstStyle/>
          <a:p>
            <a:r>
              <a:rPr lang="de-DE" sz="1600" dirty="0">
                <a:solidFill>
                  <a:schemeClr val="tx1"/>
                </a:solidFill>
                <a:latin typeface="Bahnschrift" panose="020B0502040204020203" pitchFamily="34" charset="0"/>
                <a:ea typeface="Inter" panose="020B0502030000000004" pitchFamily="34" charset="0"/>
                <a:cs typeface="Inter" panose="020B0502030000000004" pitchFamily="34" charset="0"/>
              </a:rPr>
              <a:t>Du weißt nun, wie du dein Geld sparen bzw. anlegen willst, doch weißt nicht, wie du loslegen sollst? Die folgenden beiden Videos liefern dir eine erste Antwort.</a:t>
            </a:r>
          </a:p>
          <a:p>
            <a:endParaRPr lang="de-DE" sz="1600" dirty="0">
              <a:solidFill>
                <a:schemeClr val="tx1"/>
              </a:solidFill>
              <a:latin typeface="Bahnschrift" panose="020B0502040204020203" pitchFamily="34" charset="0"/>
              <a:ea typeface="Inter" panose="020B0502030000000004" pitchFamily="34" charset="0"/>
              <a:cs typeface="Inter" panose="020B0502030000000004" pitchFamily="34" charset="0"/>
            </a:endParaRPr>
          </a:p>
          <a:p>
            <a:r>
              <a:rPr lang="de-DE" sz="1600" u="sng" dirty="0">
                <a:solidFill>
                  <a:schemeClr val="tx1"/>
                </a:solidFill>
                <a:latin typeface="Bahnschrift" panose="020B0502040204020203" pitchFamily="34" charset="0"/>
                <a:ea typeface="Inter" panose="020B0502030000000004" pitchFamily="34" charset="0"/>
                <a:cs typeface="Inter" panose="020B0502030000000004" pitchFamily="34" charset="0"/>
              </a:rPr>
              <a:t>Dein Arbeitsauftrag:</a:t>
            </a:r>
            <a:r>
              <a:rPr lang="de-DE" sz="1600" dirty="0">
                <a:solidFill>
                  <a:schemeClr val="tx1"/>
                </a:solidFill>
                <a:latin typeface="Bahnschrift" panose="020B0502040204020203" pitchFamily="34" charset="0"/>
                <a:ea typeface="Inter" panose="020B0502030000000004" pitchFamily="34" charset="0"/>
                <a:cs typeface="Inter" panose="020B0502030000000004" pitchFamily="34" charset="0"/>
              </a:rPr>
              <a:t> Schau dir die beiden Videos an, notiere dir dabei die Schritte, die zur Eröffnung eines Tagesgeldkontos und zur Einrichtung eines ETF-Sparplanes nötig sind.</a:t>
            </a:r>
          </a:p>
        </p:txBody>
      </p:sp>
      <p:sp>
        <p:nvSpPr>
          <p:cNvPr id="10" name="Rechteck 9">
            <a:extLst>
              <a:ext uri="{FF2B5EF4-FFF2-40B4-BE49-F238E27FC236}">
                <a16:creationId xmlns:a16="http://schemas.microsoft.com/office/drawing/2014/main" id="{D3554C67-B7ED-505A-A3DA-4859D58A1C4A}"/>
              </a:ext>
            </a:extLst>
          </p:cNvPr>
          <p:cNvSpPr/>
          <p:nvPr userDrawn="1"/>
        </p:nvSpPr>
        <p:spPr>
          <a:xfrm>
            <a:off x="7985111" y="4115402"/>
            <a:ext cx="2123088" cy="2123088"/>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dirty="0">
                <a:solidFill>
                  <a:schemeClr val="bg1"/>
                </a:solidFill>
              </a:rPr>
              <a:t>QR-Code und Link zum ETF-Video</a:t>
            </a:r>
          </a:p>
        </p:txBody>
      </p:sp>
      <p:pic>
        <p:nvPicPr>
          <p:cNvPr id="6" name="Grafik 5">
            <a:extLst>
              <a:ext uri="{FF2B5EF4-FFF2-40B4-BE49-F238E27FC236}">
                <a16:creationId xmlns:a16="http://schemas.microsoft.com/office/drawing/2014/main" id="{D3A70782-B3C6-FCD9-40B7-D372B28101EE}"/>
              </a:ext>
            </a:extLst>
          </p:cNvPr>
          <p:cNvPicPr>
            <a:picLocks noChangeAspect="1"/>
          </p:cNvPicPr>
          <p:nvPr userDrawn="1"/>
        </p:nvPicPr>
        <p:blipFill>
          <a:blip r:embed="rId3"/>
          <a:stretch>
            <a:fillRect/>
          </a:stretch>
        </p:blipFill>
        <p:spPr>
          <a:xfrm>
            <a:off x="2793003" y="4115402"/>
            <a:ext cx="2123088" cy="2123088"/>
          </a:xfrm>
          <a:prstGeom prst="rect">
            <a:avLst/>
          </a:prstGeom>
          <a:ln w="38100">
            <a:solidFill>
              <a:schemeClr val="accent6"/>
            </a:solidFill>
          </a:ln>
        </p:spPr>
      </p:pic>
      <p:sp>
        <p:nvSpPr>
          <p:cNvPr id="11" name="Textfeld 10">
            <a:extLst>
              <a:ext uri="{FF2B5EF4-FFF2-40B4-BE49-F238E27FC236}">
                <a16:creationId xmlns:a16="http://schemas.microsoft.com/office/drawing/2014/main" id="{0B43E2EC-BFEC-DCD6-51C5-4D6A6C136C4B}"/>
              </a:ext>
            </a:extLst>
          </p:cNvPr>
          <p:cNvSpPr txBox="1"/>
          <p:nvPr userDrawn="1"/>
        </p:nvSpPr>
        <p:spPr>
          <a:xfrm>
            <a:off x="583614" y="4071097"/>
            <a:ext cx="2209389" cy="923330"/>
          </a:xfrm>
          <a:prstGeom prst="rect">
            <a:avLst/>
          </a:prstGeom>
          <a:noFill/>
        </p:spPr>
        <p:txBody>
          <a:bodyPr wrap="square">
            <a:spAutoFit/>
          </a:bodyPr>
          <a:lstStyle/>
          <a:p>
            <a:r>
              <a:rPr lang="de-DE" sz="1800" dirty="0">
                <a:solidFill>
                  <a:schemeClr val="tx1"/>
                </a:solidFill>
                <a:latin typeface="Bahnschrift" panose="020B0502040204020203" pitchFamily="34" charset="0"/>
                <a:ea typeface="Inter" panose="020B0502030000000004" pitchFamily="34" charset="0"/>
                <a:cs typeface="Inter" panose="020B0502030000000004" pitchFamily="34" charset="0"/>
              </a:rPr>
              <a:t>Video 1:</a:t>
            </a:r>
            <a:br>
              <a:rPr lang="de-DE" sz="1800" dirty="0">
                <a:solidFill>
                  <a:schemeClr val="tx1"/>
                </a:solidFill>
                <a:latin typeface="Bahnschrift" panose="020B0502040204020203" pitchFamily="34" charset="0"/>
                <a:ea typeface="Inter" panose="020B0502030000000004" pitchFamily="34" charset="0"/>
                <a:cs typeface="Inter" panose="020B0502030000000004" pitchFamily="34" charset="0"/>
              </a:rPr>
            </a:br>
            <a:r>
              <a:rPr lang="de-DE" sz="1800" b="1" dirty="0">
                <a:solidFill>
                  <a:schemeClr val="tx1"/>
                </a:solidFill>
                <a:latin typeface="Bahnschrift" panose="020B0502040204020203" pitchFamily="34" charset="0"/>
                <a:ea typeface="Inter" panose="020B0502030000000004" pitchFamily="34" charset="0"/>
                <a:cs typeface="Inter" panose="020B0502030000000004" pitchFamily="34" charset="0"/>
              </a:rPr>
              <a:t>Tagesgeldkonto</a:t>
            </a:r>
            <a:br>
              <a:rPr lang="de-DE" sz="1800" b="1" dirty="0">
                <a:solidFill>
                  <a:schemeClr val="tx1"/>
                </a:solidFill>
                <a:latin typeface="Bahnschrift" panose="020B0502040204020203" pitchFamily="34" charset="0"/>
                <a:ea typeface="Inter" panose="020B0502030000000004" pitchFamily="34" charset="0"/>
                <a:cs typeface="Inter" panose="020B0502030000000004" pitchFamily="34" charset="0"/>
              </a:rPr>
            </a:br>
            <a:r>
              <a:rPr lang="de-DE" sz="1800" b="1" dirty="0">
                <a:solidFill>
                  <a:schemeClr val="tx1"/>
                </a:solidFill>
                <a:latin typeface="Bahnschrift" panose="020B0502040204020203" pitchFamily="34" charset="0"/>
                <a:ea typeface="Inter" panose="020B0502030000000004" pitchFamily="34" charset="0"/>
                <a:cs typeface="Inter" panose="020B0502030000000004" pitchFamily="34" charset="0"/>
              </a:rPr>
              <a:t>eröffnen</a:t>
            </a:r>
          </a:p>
        </p:txBody>
      </p:sp>
      <p:sp>
        <p:nvSpPr>
          <p:cNvPr id="12" name="Textfeld 11">
            <a:extLst>
              <a:ext uri="{FF2B5EF4-FFF2-40B4-BE49-F238E27FC236}">
                <a16:creationId xmlns:a16="http://schemas.microsoft.com/office/drawing/2014/main" id="{FD690828-2EFD-5D2C-A678-B7BBF5AF8523}"/>
              </a:ext>
            </a:extLst>
          </p:cNvPr>
          <p:cNvSpPr txBox="1"/>
          <p:nvPr userDrawn="1"/>
        </p:nvSpPr>
        <p:spPr>
          <a:xfrm>
            <a:off x="5775723" y="4071097"/>
            <a:ext cx="2209389" cy="923330"/>
          </a:xfrm>
          <a:prstGeom prst="rect">
            <a:avLst/>
          </a:prstGeom>
          <a:noFill/>
        </p:spPr>
        <p:txBody>
          <a:bodyPr wrap="square">
            <a:spAutoFit/>
          </a:bodyPr>
          <a:lstStyle/>
          <a:p>
            <a:r>
              <a:rPr lang="de-DE" sz="1800" dirty="0">
                <a:solidFill>
                  <a:schemeClr val="tx1"/>
                </a:solidFill>
                <a:latin typeface="Bahnschrift" panose="020B0502040204020203" pitchFamily="34" charset="0"/>
                <a:ea typeface="Inter" panose="020B0502030000000004" pitchFamily="34" charset="0"/>
                <a:cs typeface="Inter" panose="020B0502030000000004" pitchFamily="34" charset="0"/>
              </a:rPr>
              <a:t>Video 2:</a:t>
            </a:r>
            <a:br>
              <a:rPr lang="de-DE" sz="1800" dirty="0">
                <a:solidFill>
                  <a:schemeClr val="tx1"/>
                </a:solidFill>
                <a:latin typeface="Bahnschrift" panose="020B0502040204020203" pitchFamily="34" charset="0"/>
                <a:ea typeface="Inter" panose="020B0502030000000004" pitchFamily="34" charset="0"/>
                <a:cs typeface="Inter" panose="020B0502030000000004" pitchFamily="34" charset="0"/>
              </a:rPr>
            </a:br>
            <a:r>
              <a:rPr lang="de-DE" sz="1800" b="1" dirty="0">
                <a:solidFill>
                  <a:schemeClr val="tx1"/>
                </a:solidFill>
                <a:latin typeface="Bahnschrift" panose="020B0502040204020203" pitchFamily="34" charset="0"/>
                <a:ea typeface="Inter" panose="020B0502030000000004" pitchFamily="34" charset="0"/>
                <a:cs typeface="Inter" panose="020B0502030000000004" pitchFamily="34" charset="0"/>
              </a:rPr>
              <a:t>ETF-Sparplan</a:t>
            </a:r>
            <a:br>
              <a:rPr lang="de-DE" sz="1800" b="1" dirty="0">
                <a:solidFill>
                  <a:schemeClr val="tx1"/>
                </a:solidFill>
                <a:latin typeface="Bahnschrift" panose="020B0502040204020203" pitchFamily="34" charset="0"/>
                <a:ea typeface="Inter" panose="020B0502030000000004" pitchFamily="34" charset="0"/>
                <a:cs typeface="Inter" panose="020B0502030000000004" pitchFamily="34" charset="0"/>
              </a:rPr>
            </a:br>
            <a:r>
              <a:rPr lang="de-DE" sz="1800" b="1" dirty="0">
                <a:solidFill>
                  <a:schemeClr val="tx1"/>
                </a:solidFill>
                <a:latin typeface="Bahnschrift" panose="020B0502040204020203" pitchFamily="34" charset="0"/>
                <a:ea typeface="Inter" panose="020B0502030000000004" pitchFamily="34" charset="0"/>
                <a:cs typeface="Inter" panose="020B0502030000000004" pitchFamily="34" charset="0"/>
              </a:rPr>
              <a:t>einrichten</a:t>
            </a:r>
          </a:p>
        </p:txBody>
      </p:sp>
      <p:pic>
        <p:nvPicPr>
          <p:cNvPr id="13" name="Grafik 12">
            <a:extLst>
              <a:ext uri="{FF2B5EF4-FFF2-40B4-BE49-F238E27FC236}">
                <a16:creationId xmlns:a16="http://schemas.microsoft.com/office/drawing/2014/main" id="{EFDB9D1F-0934-A925-A8C4-5EA7C64419B9}"/>
              </a:ext>
            </a:extLst>
          </p:cNvPr>
          <p:cNvPicPr>
            <a:picLocks noChangeAspect="1"/>
          </p:cNvPicPr>
          <p:nvPr userDrawn="1"/>
        </p:nvPicPr>
        <p:blipFill>
          <a:blip r:embed="rId4"/>
          <a:stretch>
            <a:fillRect/>
          </a:stretch>
        </p:blipFill>
        <p:spPr>
          <a:xfrm>
            <a:off x="7985111" y="4115402"/>
            <a:ext cx="2123088" cy="2123088"/>
          </a:xfrm>
          <a:prstGeom prst="rect">
            <a:avLst/>
          </a:prstGeom>
          <a:ln w="38100">
            <a:solidFill>
              <a:schemeClr val="accent6"/>
            </a:solidFill>
          </a:ln>
        </p:spPr>
      </p:pic>
    </p:spTree>
    <p:extLst>
      <p:ext uri="{BB962C8B-B14F-4D97-AF65-F5344CB8AC3E}">
        <p14:creationId xmlns:p14="http://schemas.microsoft.com/office/powerpoint/2010/main" val="28493004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ausaufgabe | Klassenmaterial">
    <p:spTree>
      <p:nvGrpSpPr>
        <p:cNvPr id="1" name=""/>
        <p:cNvGrpSpPr/>
        <p:nvPr/>
      </p:nvGrpSpPr>
      <p:grpSpPr>
        <a:xfrm>
          <a:off x="0" y="0"/>
          <a:ext cx="0" cy="0"/>
          <a:chOff x="0" y="0"/>
          <a:chExt cx="0" cy="0"/>
        </a:xfrm>
      </p:grpSpPr>
      <p:sp>
        <p:nvSpPr>
          <p:cNvPr id="31" name="Rechteck: abgerundete Ecken 30">
            <a:extLst>
              <a:ext uri="{FF2B5EF4-FFF2-40B4-BE49-F238E27FC236}">
                <a16:creationId xmlns:a16="http://schemas.microsoft.com/office/drawing/2014/main" id="{361243A2-02C6-5B44-5D3E-CC70C3A0C628}"/>
              </a:ext>
            </a:extLst>
          </p:cNvPr>
          <p:cNvSpPr/>
          <p:nvPr userDrawn="1"/>
        </p:nvSpPr>
        <p:spPr>
          <a:xfrm>
            <a:off x="-1" y="2221220"/>
            <a:ext cx="10691813" cy="1677484"/>
          </a:xfrm>
          <a:prstGeom prst="roundRect">
            <a:avLst>
              <a:gd name="adj" fmla="val 0"/>
            </a:avLst>
          </a:prstGeom>
          <a:solidFill>
            <a:srgbClr val="91D14C">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45720" rtlCol="0" anchor="t"/>
          <a:lstStyle/>
          <a:p>
            <a:endParaRPr lang="de-DE" sz="16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34" name="Google Shape;184;p2">
            <a:extLst>
              <a:ext uri="{FF2B5EF4-FFF2-40B4-BE49-F238E27FC236}">
                <a16:creationId xmlns:a16="http://schemas.microsoft.com/office/drawing/2014/main" id="{CB6BEB9F-EF58-14CB-99E2-153EF91DB577}"/>
              </a:ext>
            </a:extLst>
          </p:cNvPr>
          <p:cNvSpPr txBox="1"/>
          <p:nvPr userDrawn="1"/>
        </p:nvSpPr>
        <p:spPr>
          <a:xfrm>
            <a:off x="1840378" y="2510231"/>
            <a:ext cx="7011054" cy="816071"/>
          </a:xfrm>
          <a:prstGeom prst="rect">
            <a:avLst/>
          </a:prstGeom>
          <a:noFill/>
          <a:ln>
            <a:noFill/>
          </a:ln>
          <a:effectLst>
            <a:outerShdw blurRad="292100" dist="38100" dir="2700000" algn="tl" rotWithShape="0">
              <a:srgbClr val="000000">
                <a:alpha val="21960"/>
              </a:srgbClr>
            </a:outerShdw>
          </a:effectLst>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8800"/>
              <a:buFont typeface="Arial"/>
              <a:buNone/>
            </a:pPr>
            <a:r>
              <a:rPr lang="de-DE" sz="7200" b="1" dirty="0">
                <a:solidFill>
                  <a:schemeClr val="bg1"/>
                </a:solidFill>
                <a:latin typeface="Bahnschrift" panose="020B0502040204020203" pitchFamily="34" charset="0"/>
                <a:sym typeface="Arial"/>
              </a:rPr>
              <a:t>Hausaufgabe</a:t>
            </a:r>
            <a:endParaRPr sz="1400"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31269337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 1/2">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91D1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5" name="Rechteck: abgerundete Ecken 4">
            <a:extLst>
              <a:ext uri="{FF2B5EF4-FFF2-40B4-BE49-F238E27FC236}">
                <a16:creationId xmlns:a16="http://schemas.microsoft.com/office/drawing/2014/main" id="{DCB06137-FE39-579A-982D-1882531378ED}"/>
              </a:ext>
            </a:extLst>
          </p:cNvPr>
          <p:cNvSpPr/>
          <p:nvPr userDrawn="1"/>
        </p:nvSpPr>
        <p:spPr>
          <a:xfrm>
            <a:off x="583614" y="2002054"/>
            <a:ext cx="9524585" cy="4883155"/>
          </a:xfrm>
          <a:prstGeom prst="roundRect">
            <a:avLst>
              <a:gd name="adj" fmla="val 440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45720" rtlCol="0" anchor="t"/>
          <a:lstStyle/>
          <a:p>
            <a:r>
              <a:rPr lang="de-DE" sz="1600" b="1" dirty="0">
                <a:solidFill>
                  <a:schemeClr val="tx1"/>
                </a:solidFill>
                <a:latin typeface="Bahnschrift" panose="020B0502040204020203" pitchFamily="34" charset="0"/>
                <a:ea typeface="Inter" panose="020B0502030000000004" pitchFamily="34" charset="0"/>
                <a:cs typeface="Inter" panose="020B0502030000000004" pitchFamily="34" charset="0"/>
              </a:rPr>
              <a:t>Jetzt geht es um DICH</a:t>
            </a:r>
          </a:p>
          <a:p>
            <a:endParaRPr lang="de-DE" sz="1600" dirty="0">
              <a:solidFill>
                <a:schemeClr val="tx1"/>
              </a:solidFill>
              <a:latin typeface="Bahnschrift" panose="020B0502040204020203" pitchFamily="34" charset="0"/>
              <a:ea typeface="Inter" panose="020B0502030000000004" pitchFamily="34" charset="0"/>
              <a:cs typeface="Inter" panose="020B0502030000000004" pitchFamily="34" charset="0"/>
            </a:endParaRPr>
          </a:p>
          <a:p>
            <a:r>
              <a:rPr lang="de-DE" sz="1600" dirty="0">
                <a:solidFill>
                  <a:schemeClr val="tx1"/>
                </a:solidFill>
                <a:latin typeface="Bahnschrift" panose="020B0502040204020203" pitchFamily="34" charset="0"/>
                <a:ea typeface="Inter" panose="020B0502030000000004" pitchFamily="34" charset="0"/>
                <a:cs typeface="Inter" panose="020B0502030000000004" pitchFamily="34" charset="0"/>
              </a:rPr>
              <a:t>Deine Ziele, Wünsche und Voraussetzungen sind wahrscheinlich andere als die von Polina, Kim und Arlette. Welche Zukunft wartet auf dich persönlich? Setze dich genauer mit deiner individuellen Lebenssituation auseinander. Deine Aufgaben:</a:t>
            </a:r>
          </a:p>
          <a:p>
            <a:endParaRPr lang="de-DE" sz="1600" dirty="0">
              <a:solidFill>
                <a:schemeClr val="tx1"/>
              </a:solidFill>
              <a:latin typeface="Bahnschrift" panose="020B0502040204020203" pitchFamily="34" charset="0"/>
              <a:ea typeface="Inter" panose="020B0502030000000004" pitchFamily="34" charset="0"/>
              <a:cs typeface="Inter" panose="020B0502030000000004" pitchFamily="34" charset="0"/>
            </a:endParaRPr>
          </a:p>
          <a:p>
            <a:pPr marL="0" indent="0">
              <a:buNone/>
            </a:pPr>
            <a:r>
              <a:rPr lang="de-DE" sz="1600" dirty="0">
                <a:solidFill>
                  <a:schemeClr val="tx1"/>
                </a:solidFill>
                <a:latin typeface="Bahnschrift" panose="020B0502040204020203" pitchFamily="34" charset="0"/>
                <a:ea typeface="Inter" panose="020B0502030000000004" pitchFamily="34" charset="0"/>
                <a:cs typeface="Inter" panose="020B0502030000000004" pitchFamily="34" charset="0"/>
              </a:rPr>
              <a:t>1. Wähle aus den folgenden Anschaffungen zwei aus, die du </a:t>
            </a:r>
            <a:r>
              <a:rPr lang="de-DE" sz="1600" b="1" dirty="0">
                <a:solidFill>
                  <a:schemeClr val="tx1"/>
                </a:solidFill>
                <a:latin typeface="Bahnschrift" panose="020B0502040204020203" pitchFamily="34" charset="0"/>
                <a:ea typeface="Inter" panose="020B0502030000000004" pitchFamily="34" charset="0"/>
                <a:cs typeface="Inter" panose="020B0502030000000004" pitchFamily="34" charset="0"/>
              </a:rPr>
              <a:t>direkt nach der Schule bzw. zu Beginn von Ausbildung oder Studium</a:t>
            </a:r>
            <a:r>
              <a:rPr lang="de-DE" sz="1600" dirty="0">
                <a:solidFill>
                  <a:schemeClr val="tx1"/>
                </a:solidFill>
                <a:latin typeface="Bahnschrift" panose="020B0502040204020203" pitchFamily="34" charset="0"/>
                <a:ea typeface="Inter" panose="020B0502030000000004" pitchFamily="34" charset="0"/>
                <a:cs typeface="Inter" panose="020B0502030000000004" pitchFamily="34" charset="0"/>
              </a:rPr>
              <a:t> tätigen willst. Ergänze die Liste alternativ um Anschaffungen deiner Wahl. Begründe deine Auswahl.</a:t>
            </a:r>
          </a:p>
          <a:p>
            <a:pPr marL="0" indent="0">
              <a:buNone/>
            </a:pPr>
            <a:endParaRPr lang="de-DE" sz="1600" dirty="0">
              <a:solidFill>
                <a:schemeClr val="tx1"/>
              </a:solidFill>
              <a:latin typeface="Bahnschrift" panose="020B0502040204020203" pitchFamily="34" charset="0"/>
              <a:ea typeface="Inter" panose="020B0502030000000004" pitchFamily="34" charset="0"/>
              <a:cs typeface="Inter" panose="020B0502030000000004" pitchFamily="34" charset="0"/>
            </a:endParaRPr>
          </a:p>
          <a:p>
            <a:pPr marL="0" indent="0">
              <a:buFont typeface="Arial" panose="020B0604020202020204" pitchFamily="34" charset="0"/>
              <a:buNone/>
            </a:pPr>
            <a:endParaRPr lang="de-DE" sz="1600" dirty="0">
              <a:solidFill>
                <a:schemeClr val="tx1"/>
              </a:solidFill>
              <a:latin typeface="GT America Rg" panose="00000500000000000000" pitchFamily="50" charset="0"/>
              <a:ea typeface="Inter" panose="020B0502030000000004" pitchFamily="34" charset="0"/>
              <a:cs typeface="Inter" panose="020B0502030000000004" pitchFamily="34" charset="0"/>
            </a:endParaRPr>
          </a:p>
          <a:p>
            <a:pPr marL="0" indent="0">
              <a:buFont typeface="Arial" panose="020B0604020202020204" pitchFamily="34" charset="0"/>
              <a:buNone/>
            </a:pPr>
            <a:endParaRPr lang="de-DE" sz="1600" dirty="0">
              <a:solidFill>
                <a:schemeClr val="tx1"/>
              </a:solidFill>
              <a:latin typeface="GT America Rg" panose="00000500000000000000" pitchFamily="50" charset="0"/>
              <a:ea typeface="Inter" panose="020B0502030000000004" pitchFamily="34" charset="0"/>
              <a:cs typeface="Inter" panose="020B0502030000000004" pitchFamily="34" charset="0"/>
            </a:endParaRPr>
          </a:p>
          <a:p>
            <a:pPr marL="0" indent="0">
              <a:buFont typeface="Arial" panose="020B0604020202020204" pitchFamily="34" charset="0"/>
              <a:buNone/>
            </a:pPr>
            <a:endParaRPr lang="de-DE" sz="1600" dirty="0">
              <a:solidFill>
                <a:schemeClr val="tx1"/>
              </a:solidFill>
              <a:latin typeface="GT America Rg" panose="00000500000000000000" pitchFamily="50" charset="0"/>
              <a:ea typeface="Inter" panose="020B0502030000000004" pitchFamily="34" charset="0"/>
              <a:cs typeface="Inter" panose="020B0502030000000004" pitchFamily="34" charset="0"/>
            </a:endParaRPr>
          </a:p>
          <a:p>
            <a:pPr marL="0" indent="0">
              <a:buFont typeface="Arial" panose="020B0604020202020204" pitchFamily="34" charset="0"/>
              <a:buNone/>
            </a:pPr>
            <a:endParaRPr lang="de-DE" sz="1600" dirty="0">
              <a:solidFill>
                <a:schemeClr val="tx1"/>
              </a:solidFill>
              <a:latin typeface="GT America Rg" panose="00000500000000000000" pitchFamily="50" charset="0"/>
              <a:ea typeface="Inter" panose="020B0502030000000004" pitchFamily="34" charset="0"/>
              <a:cs typeface="Inter" panose="020B0502030000000004" pitchFamily="34" charset="0"/>
            </a:endParaRPr>
          </a:p>
          <a:p>
            <a:pPr marL="0" indent="0">
              <a:buFont typeface="Arial" panose="020B0604020202020204" pitchFamily="34" charset="0"/>
              <a:buNone/>
            </a:pPr>
            <a:r>
              <a:rPr lang="de-DE" sz="1600" dirty="0">
                <a:solidFill>
                  <a:schemeClr val="tx1"/>
                </a:solidFill>
                <a:latin typeface="Bahnschrift" panose="020B0502040204020203" pitchFamily="34" charset="0"/>
                <a:ea typeface="Inter" panose="020B0502030000000004" pitchFamily="34" charset="0"/>
                <a:cs typeface="Inter" panose="020B0502030000000004" pitchFamily="34" charset="0"/>
              </a:rPr>
              <a:t>2. Erläutere, welche Möglichkeiten du hast, um deine Anschaffungen mit einem jeweils unterschiedlichen Budget selbst zu realisieren. (Beispiel Kaffeemaschine: Neukauf vs. Gebrauchtkauf, Filtermaschine vs. Vollautomat …)</a:t>
            </a:r>
          </a:p>
        </p:txBody>
      </p:sp>
      <p:sp>
        <p:nvSpPr>
          <p:cNvPr id="4" name="Google Shape;389;p14">
            <a:extLst>
              <a:ext uri="{FF2B5EF4-FFF2-40B4-BE49-F238E27FC236}">
                <a16:creationId xmlns:a16="http://schemas.microsoft.com/office/drawing/2014/main" id="{A1A34CF0-E905-964A-C2AB-314F4EAB7042}"/>
              </a:ext>
            </a:extLst>
          </p:cNvPr>
          <p:cNvSpPr/>
          <p:nvPr userDrawn="1"/>
        </p:nvSpPr>
        <p:spPr>
          <a:xfrm>
            <a:off x="-758886" y="990776"/>
            <a:ext cx="8654379"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800" b="1">
                <a:solidFill>
                  <a:srgbClr val="91D14C"/>
                </a:solidFill>
                <a:latin typeface="Bahnschrift" panose="020B0502040204020203" pitchFamily="34" charset="0"/>
                <a:sym typeface="Arial"/>
              </a:rPr>
              <a:t>Hausaufgabe</a:t>
            </a:r>
            <a:endParaRPr lang="de-DE" sz="2800">
              <a:solidFill>
                <a:srgbClr val="91D14C"/>
              </a:solidFill>
              <a:latin typeface="Bahnschrift" panose="020B0502040204020203" pitchFamily="34" charset="0"/>
            </a:endParaRPr>
          </a:p>
        </p:txBody>
      </p:sp>
      <p:sp>
        <p:nvSpPr>
          <p:cNvPr id="43" name="Rechteck: abgerundete Ecken 42">
            <a:extLst>
              <a:ext uri="{FF2B5EF4-FFF2-40B4-BE49-F238E27FC236}">
                <a16:creationId xmlns:a16="http://schemas.microsoft.com/office/drawing/2014/main" id="{EEB25F68-0159-3B4D-7B9C-1C03F57D9C88}"/>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bg1"/>
                </a:solidFill>
                <a:latin typeface="Bahnschrift" panose="020B0502040204020203" pitchFamily="34" charset="0"/>
              </a:rPr>
              <a:t>H 1/2</a:t>
            </a:r>
          </a:p>
        </p:txBody>
      </p:sp>
    </p:spTree>
    <p:extLst>
      <p:ext uri="{BB962C8B-B14F-4D97-AF65-F5344CB8AC3E}">
        <p14:creationId xmlns:p14="http://schemas.microsoft.com/office/powerpoint/2010/main" val="39742498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 2/2">
    <p:spTree>
      <p:nvGrpSpPr>
        <p:cNvPr id="1" name=""/>
        <p:cNvGrpSpPr/>
        <p:nvPr/>
      </p:nvGrpSpPr>
      <p:grpSpPr>
        <a:xfrm>
          <a:off x="0" y="0"/>
          <a:ext cx="0" cy="0"/>
          <a:chOff x="0" y="0"/>
          <a:chExt cx="0" cy="0"/>
        </a:xfrm>
      </p:grpSpPr>
      <p:sp>
        <p:nvSpPr>
          <p:cNvPr id="16" name="Freihandform: Form 15">
            <a:extLst>
              <a:ext uri="{FF2B5EF4-FFF2-40B4-BE49-F238E27FC236}">
                <a16:creationId xmlns:a16="http://schemas.microsoft.com/office/drawing/2014/main" id="{6A742AA0-C7DE-2B57-49A1-ECAE0D53B5D2}"/>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91D1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17" name="Rechteck: abgerundete Ecken 16">
            <a:extLst>
              <a:ext uri="{FF2B5EF4-FFF2-40B4-BE49-F238E27FC236}">
                <a16:creationId xmlns:a16="http://schemas.microsoft.com/office/drawing/2014/main" id="{65B3B323-5DB7-3D5A-E9FB-5755C07A9552}"/>
              </a:ext>
            </a:extLst>
          </p:cNvPr>
          <p:cNvSpPr/>
          <p:nvPr userDrawn="1"/>
        </p:nvSpPr>
        <p:spPr>
          <a:xfrm>
            <a:off x="583614" y="2002054"/>
            <a:ext cx="9524585" cy="4883155"/>
          </a:xfrm>
          <a:prstGeom prst="roundRect">
            <a:avLst>
              <a:gd name="adj" fmla="val 440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45720" rtlCol="0" anchor="t"/>
          <a:lstStyle/>
          <a:p>
            <a:r>
              <a:rPr lang="de-DE" sz="1600" dirty="0">
                <a:solidFill>
                  <a:schemeClr val="tx1"/>
                </a:solidFill>
                <a:latin typeface="Bahnschrift" panose="020B0502040204020203" pitchFamily="34" charset="0"/>
                <a:ea typeface="Inter" panose="020B0502030000000004" pitchFamily="34" charset="0"/>
                <a:cs typeface="Inter" panose="020B0502030000000004" pitchFamily="34" charset="0"/>
              </a:rPr>
              <a:t>3. Gehen wir einmal davon aus, dass dein persönliches Budget für deine Anschaffungen nicht ausreicht. Nenne konkrete Möglichkeiten, diese Anschaffungen auch ohne ausreichend Rücklagen </a:t>
            </a:r>
            <a:r>
              <a:rPr lang="de-DE" sz="1600" b="1" dirty="0">
                <a:solidFill>
                  <a:schemeClr val="tx1"/>
                </a:solidFill>
                <a:latin typeface="Bahnschrift" panose="020B0502040204020203" pitchFamily="34" charset="0"/>
                <a:ea typeface="Inter" panose="020B0502030000000004" pitchFamily="34" charset="0"/>
                <a:cs typeface="Inter" panose="020B0502030000000004" pitchFamily="34" charset="0"/>
              </a:rPr>
              <a:t>zeitnah zu realisieren</a:t>
            </a:r>
            <a:r>
              <a:rPr lang="de-DE" sz="1600" dirty="0">
                <a:solidFill>
                  <a:schemeClr val="tx1"/>
                </a:solidFill>
                <a:latin typeface="Bahnschrift" panose="020B0502040204020203" pitchFamily="34" charset="0"/>
                <a:ea typeface="Inter" panose="020B0502030000000004" pitchFamily="34" charset="0"/>
                <a:cs typeface="Inter" panose="020B0502030000000004" pitchFamily="34" charset="0"/>
              </a:rPr>
              <a:t>. Prüfe, welche Möglichkeiten für dich geeignet sind und welche nicht. Begründe deine Einschätzung. Setze dich abschließend mit der Fragestellung auseinander, ob und inwiefern die Art der Finanzierung die Umsetzung deiner Wünsche beeinflusst.</a:t>
            </a:r>
          </a:p>
          <a:p>
            <a:endParaRPr lang="de-DE" sz="1600" dirty="0">
              <a:solidFill>
                <a:schemeClr val="tx1"/>
              </a:solidFill>
              <a:latin typeface="Bahnschrift" panose="020B0502040204020203" pitchFamily="34" charset="0"/>
              <a:ea typeface="Inter" panose="020B0502030000000004" pitchFamily="34" charset="0"/>
              <a:cs typeface="Inter" panose="020B0502030000000004" pitchFamily="34" charset="0"/>
            </a:endParaRPr>
          </a:p>
          <a:p>
            <a:r>
              <a:rPr lang="de-DE" sz="1600" dirty="0">
                <a:solidFill>
                  <a:schemeClr val="tx1"/>
                </a:solidFill>
                <a:latin typeface="Bahnschrift" panose="020B0502040204020203" pitchFamily="34" charset="0"/>
                <a:ea typeface="Inter" panose="020B0502030000000004" pitchFamily="34" charset="0"/>
                <a:cs typeface="Inter" panose="020B0502030000000004" pitchFamily="34" charset="0"/>
              </a:rPr>
              <a:t>4. Wähle nun zwei Anschaffungen aus, auf die du </a:t>
            </a:r>
            <a:r>
              <a:rPr lang="de-DE" sz="1600" b="1" dirty="0">
                <a:solidFill>
                  <a:schemeClr val="tx1"/>
                </a:solidFill>
                <a:latin typeface="Bahnschrift" panose="020B0502040204020203" pitchFamily="34" charset="0"/>
                <a:ea typeface="Inter" panose="020B0502030000000004" pitchFamily="34" charset="0"/>
                <a:cs typeface="Inter" panose="020B0502030000000004" pitchFamily="34" charset="0"/>
              </a:rPr>
              <a:t>länger sparen möchtest </a:t>
            </a:r>
            <a:r>
              <a:rPr lang="de-DE" sz="1600" dirty="0">
                <a:solidFill>
                  <a:schemeClr val="tx1"/>
                </a:solidFill>
                <a:latin typeface="Bahnschrift" panose="020B0502040204020203" pitchFamily="34" charset="0"/>
                <a:ea typeface="Inter" panose="020B0502030000000004" pitchFamily="34" charset="0"/>
                <a:cs typeface="Inter" panose="020B0502030000000004" pitchFamily="34" charset="0"/>
              </a:rPr>
              <a:t>– also in den nächsten Monaten oder auch Jahren. Begründe deine Auswahl. Veranschauliche, welche Vorteile du dir von diesen beiden konkreten langfristigen Anschaffungen erhoffst, und ermittle, mit welchen Spar-/ Anlageprodukten du das Ziel erreichen kannst. </a:t>
            </a:r>
          </a:p>
        </p:txBody>
      </p:sp>
      <p:sp>
        <p:nvSpPr>
          <p:cNvPr id="19" name="Google Shape;389;p14">
            <a:extLst>
              <a:ext uri="{FF2B5EF4-FFF2-40B4-BE49-F238E27FC236}">
                <a16:creationId xmlns:a16="http://schemas.microsoft.com/office/drawing/2014/main" id="{AA4FA752-B4B5-EECF-0739-0468371E8AE1}"/>
              </a:ext>
            </a:extLst>
          </p:cNvPr>
          <p:cNvSpPr/>
          <p:nvPr userDrawn="1"/>
        </p:nvSpPr>
        <p:spPr>
          <a:xfrm>
            <a:off x="-758886" y="990776"/>
            <a:ext cx="8654379"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800" b="1">
                <a:solidFill>
                  <a:srgbClr val="91D14C"/>
                </a:solidFill>
                <a:latin typeface="Bahnschrift" panose="020B0502040204020203" pitchFamily="34" charset="0"/>
                <a:sym typeface="Arial"/>
              </a:rPr>
              <a:t>Hausaufgabe</a:t>
            </a:r>
            <a:endParaRPr lang="de-DE" sz="2800">
              <a:solidFill>
                <a:srgbClr val="91D14C"/>
              </a:solidFill>
              <a:latin typeface="Bahnschrift" panose="020B0502040204020203" pitchFamily="34" charset="0"/>
            </a:endParaRPr>
          </a:p>
        </p:txBody>
      </p:sp>
      <p:sp>
        <p:nvSpPr>
          <p:cNvPr id="20" name="Rechteck: abgerundete Ecken 19">
            <a:extLst>
              <a:ext uri="{FF2B5EF4-FFF2-40B4-BE49-F238E27FC236}">
                <a16:creationId xmlns:a16="http://schemas.microsoft.com/office/drawing/2014/main" id="{0C0073FD-D012-4901-0658-9FADEF9A2B58}"/>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bg1"/>
                </a:solidFill>
                <a:latin typeface="Bahnschrift" panose="020B0502040204020203" pitchFamily="34" charset="0"/>
              </a:rPr>
              <a:t>H 2/2</a:t>
            </a:r>
          </a:p>
        </p:txBody>
      </p:sp>
    </p:spTree>
    <p:extLst>
      <p:ext uri="{BB962C8B-B14F-4D97-AF65-F5344CB8AC3E}">
        <p14:creationId xmlns:p14="http://schemas.microsoft.com/office/powerpoint/2010/main" val="1229380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schnitt Geld leihen | Klassenmaterial">
    <p:spTree>
      <p:nvGrpSpPr>
        <p:cNvPr id="1" name=""/>
        <p:cNvGrpSpPr/>
        <p:nvPr/>
      </p:nvGrpSpPr>
      <p:grpSpPr>
        <a:xfrm>
          <a:off x="0" y="0"/>
          <a:ext cx="0" cy="0"/>
          <a:chOff x="0" y="0"/>
          <a:chExt cx="0" cy="0"/>
        </a:xfrm>
      </p:grpSpPr>
      <p:sp>
        <p:nvSpPr>
          <p:cNvPr id="31" name="Rechteck: abgerundete Ecken 30">
            <a:extLst>
              <a:ext uri="{FF2B5EF4-FFF2-40B4-BE49-F238E27FC236}">
                <a16:creationId xmlns:a16="http://schemas.microsoft.com/office/drawing/2014/main" id="{361243A2-02C6-5B44-5D3E-CC70C3A0C628}"/>
              </a:ext>
            </a:extLst>
          </p:cNvPr>
          <p:cNvSpPr/>
          <p:nvPr userDrawn="1"/>
        </p:nvSpPr>
        <p:spPr>
          <a:xfrm>
            <a:off x="-1" y="2221220"/>
            <a:ext cx="10691813" cy="1677484"/>
          </a:xfrm>
          <a:prstGeom prst="roundRect">
            <a:avLst>
              <a:gd name="adj" fmla="val 0"/>
            </a:avLst>
          </a:prstGeom>
          <a:solidFill>
            <a:srgbClr val="91D14C">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45720" rtlCol="0" anchor="t"/>
          <a:lstStyle/>
          <a:p>
            <a:endParaRPr lang="de-DE" sz="16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grpSp>
        <p:nvGrpSpPr>
          <p:cNvPr id="32" name="Gruppieren 31">
            <a:extLst>
              <a:ext uri="{FF2B5EF4-FFF2-40B4-BE49-F238E27FC236}">
                <a16:creationId xmlns:a16="http://schemas.microsoft.com/office/drawing/2014/main" id="{06E775ED-32BC-73A4-FF9D-2F4A61FD70F0}"/>
              </a:ext>
            </a:extLst>
          </p:cNvPr>
          <p:cNvGrpSpPr/>
          <p:nvPr userDrawn="1"/>
        </p:nvGrpSpPr>
        <p:grpSpPr>
          <a:xfrm>
            <a:off x="2806046" y="2246596"/>
            <a:ext cx="7011054" cy="1378089"/>
            <a:chOff x="3297417" y="4003373"/>
            <a:chExt cx="8622515" cy="1694836"/>
          </a:xfrm>
        </p:grpSpPr>
        <p:sp>
          <p:nvSpPr>
            <p:cNvPr id="33" name="Google Shape;183;p2">
              <a:extLst>
                <a:ext uri="{FF2B5EF4-FFF2-40B4-BE49-F238E27FC236}">
                  <a16:creationId xmlns:a16="http://schemas.microsoft.com/office/drawing/2014/main" id="{4C9C39C4-AA22-EE1A-23A8-A75908733E98}"/>
                </a:ext>
              </a:extLst>
            </p:cNvPr>
            <p:cNvSpPr txBox="1"/>
            <p:nvPr userDrawn="1"/>
          </p:nvSpPr>
          <p:spPr>
            <a:xfrm>
              <a:off x="3297417" y="4003373"/>
              <a:ext cx="6748874" cy="1003641"/>
            </a:xfrm>
            <a:prstGeom prst="rect">
              <a:avLst/>
            </a:prstGeom>
            <a:noFill/>
            <a:ln>
              <a:noFill/>
            </a:ln>
            <a:effectLst>
              <a:outerShdw blurRad="292100" dist="38100" dir="2700000" algn="tl" rotWithShape="0">
                <a:srgbClr val="000000">
                  <a:alpha val="21960"/>
                </a:srgbClr>
              </a:outerShdw>
            </a:effectLst>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6000"/>
                <a:buFont typeface="Arial"/>
                <a:buNone/>
              </a:pPr>
              <a:r>
                <a:rPr lang="de-DE" sz="4800" b="1">
                  <a:solidFill>
                    <a:schemeClr val="bg1"/>
                  </a:solidFill>
                  <a:latin typeface="Bahnschrift" panose="020B0502040204020203" pitchFamily="34" charset="0"/>
                  <a:sym typeface="Arial"/>
                </a:rPr>
                <a:t>Teil I</a:t>
              </a:r>
              <a:endParaRPr sz="1400">
                <a:solidFill>
                  <a:schemeClr val="bg1"/>
                </a:solidFill>
                <a:latin typeface="Bahnschrift" panose="020B0502040204020203" pitchFamily="34" charset="0"/>
              </a:endParaRPr>
            </a:p>
          </p:txBody>
        </p:sp>
        <p:sp>
          <p:nvSpPr>
            <p:cNvPr id="34" name="Google Shape;184;p2">
              <a:extLst>
                <a:ext uri="{FF2B5EF4-FFF2-40B4-BE49-F238E27FC236}">
                  <a16:creationId xmlns:a16="http://schemas.microsoft.com/office/drawing/2014/main" id="{CB6BEB9F-EF58-14CB-99E2-153EF91DB577}"/>
                </a:ext>
              </a:extLst>
            </p:cNvPr>
            <p:cNvSpPr txBox="1"/>
            <p:nvPr userDrawn="1"/>
          </p:nvSpPr>
          <p:spPr>
            <a:xfrm>
              <a:off x="3297417" y="4694568"/>
              <a:ext cx="8622515" cy="1003641"/>
            </a:xfrm>
            <a:prstGeom prst="rect">
              <a:avLst/>
            </a:prstGeom>
            <a:noFill/>
            <a:ln>
              <a:noFill/>
            </a:ln>
            <a:effectLst>
              <a:outerShdw blurRad="292100" dist="38100" dir="2700000" algn="tl" rotWithShape="0">
                <a:srgbClr val="000000">
                  <a:alpha val="21960"/>
                </a:srgbClr>
              </a:outerShdw>
            </a:effectLst>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8800"/>
                <a:buFont typeface="Arial"/>
                <a:buNone/>
              </a:pPr>
              <a:r>
                <a:rPr lang="de-DE" sz="7200" b="1">
                  <a:solidFill>
                    <a:schemeClr val="bg1"/>
                  </a:solidFill>
                  <a:latin typeface="Bahnschrift" panose="020B0502040204020203" pitchFamily="34" charset="0"/>
                  <a:sym typeface="Arial"/>
                </a:rPr>
                <a:t>Geld leihen</a:t>
              </a:r>
              <a:endParaRPr sz="1400">
                <a:solidFill>
                  <a:schemeClr val="bg1"/>
                </a:solidFill>
                <a:latin typeface="Bahnschrift" panose="020B0502040204020203" pitchFamily="34" charset="0"/>
              </a:endParaRPr>
            </a:p>
          </p:txBody>
        </p:sp>
      </p:grpSp>
      <p:grpSp>
        <p:nvGrpSpPr>
          <p:cNvPr id="35" name="Gruppieren 34">
            <a:extLst>
              <a:ext uri="{FF2B5EF4-FFF2-40B4-BE49-F238E27FC236}">
                <a16:creationId xmlns:a16="http://schemas.microsoft.com/office/drawing/2014/main" id="{35A8A482-103D-96CC-8D29-3896A7690503}"/>
              </a:ext>
            </a:extLst>
          </p:cNvPr>
          <p:cNvGrpSpPr/>
          <p:nvPr userDrawn="1"/>
        </p:nvGrpSpPr>
        <p:grpSpPr>
          <a:xfrm>
            <a:off x="671145" y="2097244"/>
            <a:ext cx="1925436" cy="1925436"/>
            <a:chOff x="681656" y="4704181"/>
            <a:chExt cx="1925436" cy="1925436"/>
          </a:xfrm>
        </p:grpSpPr>
        <p:sp>
          <p:nvSpPr>
            <p:cNvPr id="36" name="Ellipse 35">
              <a:extLst>
                <a:ext uri="{FF2B5EF4-FFF2-40B4-BE49-F238E27FC236}">
                  <a16:creationId xmlns:a16="http://schemas.microsoft.com/office/drawing/2014/main" id="{49B64571-1103-3880-F568-C5CFCAFBA538}"/>
                </a:ext>
              </a:extLst>
            </p:cNvPr>
            <p:cNvSpPr/>
            <p:nvPr userDrawn="1"/>
          </p:nvSpPr>
          <p:spPr>
            <a:xfrm>
              <a:off x="681656" y="4704181"/>
              <a:ext cx="1925436" cy="1925436"/>
            </a:xfrm>
            <a:prstGeom prst="ellipse">
              <a:avLst/>
            </a:prstGeom>
            <a:solidFill>
              <a:srgbClr val="FF99AF"/>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7" name="Grafik 36">
              <a:extLst>
                <a:ext uri="{FF2B5EF4-FFF2-40B4-BE49-F238E27FC236}">
                  <a16:creationId xmlns:a16="http://schemas.microsoft.com/office/drawing/2014/main" id="{E9A81D5D-AAFB-F0E9-F492-4B9668019F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2105" y="4887752"/>
              <a:ext cx="1531979" cy="1583970"/>
            </a:xfrm>
            <a:prstGeom prst="rect">
              <a:avLst/>
            </a:prstGeom>
          </p:spPr>
        </p:pic>
      </p:grpSp>
    </p:spTree>
    <p:extLst>
      <p:ext uri="{BB962C8B-B14F-4D97-AF65-F5344CB8AC3E}">
        <p14:creationId xmlns:p14="http://schemas.microsoft.com/office/powerpoint/2010/main" val="675532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1">
    <p:spTree>
      <p:nvGrpSpPr>
        <p:cNvPr id="1" name=""/>
        <p:cNvGrpSpPr/>
        <p:nvPr/>
      </p:nvGrpSpPr>
      <p:grpSpPr>
        <a:xfrm>
          <a:off x="0" y="0"/>
          <a:ext cx="0" cy="0"/>
          <a:chOff x="0" y="0"/>
          <a:chExt cx="0" cy="0"/>
        </a:xfrm>
      </p:grpSpPr>
      <p:sp>
        <p:nvSpPr>
          <p:cNvPr id="4" name="Google Shape;389;p14">
            <a:extLst>
              <a:ext uri="{FF2B5EF4-FFF2-40B4-BE49-F238E27FC236}">
                <a16:creationId xmlns:a16="http://schemas.microsoft.com/office/drawing/2014/main" id="{F494309C-8D60-EF7D-52DB-9732C770D63B}"/>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srgbClr val="91D14C"/>
                </a:solidFill>
                <a:effectLst/>
                <a:uLnTx/>
                <a:uFillTx/>
                <a:latin typeface="Bahnschrift" panose="020B0502040204020203" pitchFamily="34" charset="0"/>
                <a:sym typeface="Arial"/>
              </a:rPr>
              <a:t>Geld leihen </a:t>
            </a:r>
            <a:r>
              <a:rPr kumimoji="0" lang="de-DE" sz="2800" b="1" i="0" u="none" strike="noStrike" kern="0" cap="none" spc="0" normalizeH="0" baseline="0" noProof="0" dirty="0">
                <a:ln>
                  <a:noFill/>
                </a:ln>
                <a:solidFill>
                  <a:srgbClr val="262626"/>
                </a:solidFill>
                <a:effectLst/>
                <a:uLnTx/>
                <a:uFillTx/>
                <a:latin typeface="Bahnschrift" panose="020B0502040204020203" pitchFamily="34" charset="0"/>
                <a:sym typeface="Arial"/>
              </a:rPr>
              <a:t>– gute oder schlechte Idee?</a:t>
            </a:r>
            <a:endParaRPr kumimoji="0" lang="de-DE" sz="2800" b="0" i="0" u="none" strike="noStrike" kern="0" cap="none" spc="0" normalizeH="0" baseline="0" noProof="0" dirty="0">
              <a:ln>
                <a:noFill/>
              </a:ln>
              <a:solidFill>
                <a:srgbClr val="262626"/>
              </a:solidFill>
              <a:effectLst/>
              <a:uLnTx/>
              <a:uFillTx/>
              <a:latin typeface="Bahnschrift" panose="020B0502040204020203" pitchFamily="34" charset="0"/>
            </a:endParaRPr>
          </a:p>
        </p:txBody>
      </p:sp>
      <p:sp>
        <p:nvSpPr>
          <p:cNvPr id="22" name="Freihandform: Form 21">
            <a:extLst>
              <a:ext uri="{FF2B5EF4-FFF2-40B4-BE49-F238E27FC236}">
                <a16:creationId xmlns:a16="http://schemas.microsoft.com/office/drawing/2014/main" id="{E3DC207C-7C5D-A39D-05CA-5002AFF1CE87}"/>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FF99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2" name="Rechteck: abgerundete Ecken 1">
            <a:extLst>
              <a:ext uri="{FF2B5EF4-FFF2-40B4-BE49-F238E27FC236}">
                <a16:creationId xmlns:a16="http://schemas.microsoft.com/office/drawing/2014/main" id="{DED04984-81EB-7BE4-C7F0-F21C0B14F2CB}"/>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a:solidFill>
                  <a:schemeClr val="bg1"/>
                </a:solidFill>
                <a:latin typeface="Bahnschrift" panose="020B0502040204020203" pitchFamily="34" charset="0"/>
              </a:rPr>
              <a:t>S-1</a:t>
            </a:r>
          </a:p>
        </p:txBody>
      </p:sp>
      <p:sp>
        <p:nvSpPr>
          <p:cNvPr id="33" name="Rechteck: abgerundete Ecken 32">
            <a:extLst>
              <a:ext uri="{FF2B5EF4-FFF2-40B4-BE49-F238E27FC236}">
                <a16:creationId xmlns:a16="http://schemas.microsoft.com/office/drawing/2014/main" id="{15B51F16-D82A-51A9-45BD-FC829DBDBB1F}"/>
              </a:ext>
            </a:extLst>
          </p:cNvPr>
          <p:cNvSpPr/>
          <p:nvPr userDrawn="1"/>
        </p:nvSpPr>
        <p:spPr>
          <a:xfrm>
            <a:off x="895149" y="2002056"/>
            <a:ext cx="9213050" cy="1487228"/>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576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solidFill>
                  <a:schemeClr val="tx1"/>
                </a:solidFill>
                <a:latin typeface="Bahnschrift" panose="020B0502040204020203" pitchFamily="34" charset="0"/>
                <a:cs typeface="Helvetica" panose="020B0604020202020204" pitchFamily="34" charset="0"/>
              </a:rPr>
              <a:t>Polina hat mit ihrem TikTok-Kanal große Bekanntheit erlangt – allerdings nicht wie erhofft mit ihren Styling-Videos. Aufmerksamkeit hat sie erst bekommen, als </a:t>
            </a:r>
            <a:r>
              <a:rPr lang="de-DE" sz="1600" i="1" dirty="0">
                <a:solidFill>
                  <a:schemeClr val="tx1"/>
                </a:solidFill>
                <a:latin typeface="Bahnschrift" panose="020B0502040204020203" pitchFamily="34" charset="0"/>
                <a:cs typeface="Helvetica" panose="020B0604020202020204" pitchFamily="34" charset="0"/>
              </a:rPr>
              <a:t>#klarnaschulden </a:t>
            </a:r>
            <a:r>
              <a:rPr lang="de-DE" sz="1600" dirty="0" err="1">
                <a:solidFill>
                  <a:schemeClr val="tx1"/>
                </a:solidFill>
                <a:latin typeface="Bahnschrift" panose="020B0502040204020203" pitchFamily="34" charset="0"/>
                <a:cs typeface="Helvetica" panose="020B0604020202020204" pitchFamily="34" charset="0"/>
              </a:rPr>
              <a:t>trendete</a:t>
            </a:r>
            <a:r>
              <a:rPr lang="de-DE" sz="1600" dirty="0">
                <a:solidFill>
                  <a:schemeClr val="tx1"/>
                </a:solidFill>
                <a:latin typeface="Bahnschrift" panose="020B0502040204020203" pitchFamily="34" charset="0"/>
                <a:cs typeface="Helvetica" panose="020B0604020202020204" pitchFamily="34" charset="0"/>
              </a:rPr>
              <a:t>. Polina hat sich regelmäßig Kleidung online bestellt, die Zahlung mit Klarna aufgeschoben und dazu Videos gedreht. „Buy </a:t>
            </a:r>
            <a:r>
              <a:rPr lang="de-DE" sz="1600" dirty="0" err="1">
                <a:solidFill>
                  <a:schemeClr val="tx1"/>
                </a:solidFill>
                <a:latin typeface="Bahnschrift" panose="020B0502040204020203" pitchFamily="34" charset="0"/>
                <a:cs typeface="Helvetica" panose="020B0604020202020204" pitchFamily="34" charset="0"/>
              </a:rPr>
              <a:t>now</a:t>
            </a:r>
            <a:r>
              <a:rPr lang="de-DE" sz="1600" dirty="0">
                <a:solidFill>
                  <a:schemeClr val="tx1"/>
                </a:solidFill>
                <a:latin typeface="Bahnschrift" panose="020B0502040204020203" pitchFamily="34" charset="0"/>
                <a:cs typeface="Helvetica" panose="020B0604020202020204" pitchFamily="34" charset="0"/>
              </a:rPr>
              <a:t>, </a:t>
            </a:r>
            <a:r>
              <a:rPr lang="de-DE" sz="1600" dirty="0" err="1">
                <a:solidFill>
                  <a:schemeClr val="tx1"/>
                </a:solidFill>
                <a:latin typeface="Bahnschrift" panose="020B0502040204020203" pitchFamily="34" charset="0"/>
                <a:cs typeface="Helvetica" panose="020B0604020202020204" pitchFamily="34" charset="0"/>
              </a:rPr>
              <a:t>pay</a:t>
            </a:r>
            <a:r>
              <a:rPr lang="de-DE" sz="1600" dirty="0">
                <a:solidFill>
                  <a:schemeClr val="tx1"/>
                </a:solidFill>
                <a:latin typeface="Bahnschrift" panose="020B0502040204020203" pitchFamily="34" charset="0"/>
                <a:cs typeface="Helvetica" panose="020B0604020202020204" pitchFamily="34" charset="0"/>
              </a:rPr>
              <a:t> </a:t>
            </a:r>
            <a:r>
              <a:rPr lang="de-DE" sz="1600" dirty="0" err="1">
                <a:solidFill>
                  <a:schemeClr val="tx1"/>
                </a:solidFill>
                <a:latin typeface="Bahnschrift" panose="020B0502040204020203" pitchFamily="34" charset="0"/>
                <a:cs typeface="Helvetica" panose="020B0604020202020204" pitchFamily="34" charset="0"/>
              </a:rPr>
              <a:t>later</a:t>
            </a:r>
            <a:r>
              <a:rPr lang="de-DE" sz="1600" dirty="0">
                <a:solidFill>
                  <a:schemeClr val="tx1"/>
                </a:solidFill>
                <a:latin typeface="Bahnschrift" panose="020B0502040204020203" pitchFamily="34" charset="0"/>
                <a:cs typeface="Helvetica" panose="020B0604020202020204" pitchFamily="34" charset="0"/>
              </a:rPr>
              <a:t>“: Unter diesem Motto hat Polina mittlerweile 7.000 Euro an unbezahlten Rechnungen angehäuft.</a:t>
            </a:r>
            <a:endParaRPr lang="de-DE" sz="1600" dirty="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pic>
        <p:nvPicPr>
          <p:cNvPr id="31" name="Grafik 30" descr="Ein Bild, das Clipart enthält.&#10;&#10;Automatisch generierte Beschreibung">
            <a:extLst>
              <a:ext uri="{FF2B5EF4-FFF2-40B4-BE49-F238E27FC236}">
                <a16:creationId xmlns:a16="http://schemas.microsoft.com/office/drawing/2014/main" id="{2F8D6060-D63A-0F03-4B37-0524C815AF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773" y="2251611"/>
            <a:ext cx="876991" cy="958699"/>
          </a:xfrm>
          <a:prstGeom prst="rect">
            <a:avLst/>
          </a:prstGeom>
        </p:spPr>
      </p:pic>
      <p:sp>
        <p:nvSpPr>
          <p:cNvPr id="34" name="Rechteck: abgerundete Ecken 33">
            <a:extLst>
              <a:ext uri="{FF2B5EF4-FFF2-40B4-BE49-F238E27FC236}">
                <a16:creationId xmlns:a16="http://schemas.microsoft.com/office/drawing/2014/main" id="{5A7A7EDF-534B-EF66-FD98-EFC02AF7EC50}"/>
              </a:ext>
            </a:extLst>
          </p:cNvPr>
          <p:cNvSpPr/>
          <p:nvPr userDrawn="1"/>
        </p:nvSpPr>
        <p:spPr>
          <a:xfrm>
            <a:off x="895149" y="3595009"/>
            <a:ext cx="9213050" cy="1487228"/>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576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solidFill>
                  <a:schemeClr val="tx1"/>
                </a:solidFill>
                <a:latin typeface="Bahnschrift" panose="020B0502040204020203" pitchFamily="34" charset="0"/>
                <a:cs typeface="Helvetica" panose="020B0604020202020204" pitchFamily="34" charset="0"/>
              </a:rPr>
              <a:t>Kim hat letztes Jahr eine Ausbildung in Kfz-Mechatronik begonnen. Dass ausgerechnet ein Autoprofi täglich zwei Stunden Arbeitsweg mit Fahrrad, Bus und zu Fuß zurücklegt, hat Kim lange geärgert und im Freundeskreis einiges an Gelächter eingebracht. Jetzt ist damit Schluss: Kim hat alle Ersparnisse zusammengekratzt, sich Geld von Eltern, Großeltern und Freunden geliehen und einen Neuwagen für 24.000 Euro gekauft. </a:t>
            </a:r>
            <a:endParaRPr lang="de-DE" sz="1600" dirty="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pic>
        <p:nvPicPr>
          <p:cNvPr id="36" name="Grafik 35">
            <a:extLst>
              <a:ext uri="{FF2B5EF4-FFF2-40B4-BE49-F238E27FC236}">
                <a16:creationId xmlns:a16="http://schemas.microsoft.com/office/drawing/2014/main" id="{F78532F2-2832-754C-80A7-F1E2E93068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7144" y="3829788"/>
            <a:ext cx="803416" cy="958699"/>
          </a:xfrm>
          <a:prstGeom prst="rect">
            <a:avLst/>
          </a:prstGeom>
        </p:spPr>
      </p:pic>
      <p:sp>
        <p:nvSpPr>
          <p:cNvPr id="3" name="Rechteck: abgerundete Ecken 2">
            <a:extLst>
              <a:ext uri="{FF2B5EF4-FFF2-40B4-BE49-F238E27FC236}">
                <a16:creationId xmlns:a16="http://schemas.microsoft.com/office/drawing/2014/main" id="{A2D98AED-F245-1035-3B1E-077E70631AA8}"/>
              </a:ext>
            </a:extLst>
          </p:cNvPr>
          <p:cNvSpPr/>
          <p:nvPr userDrawn="1"/>
        </p:nvSpPr>
        <p:spPr>
          <a:xfrm>
            <a:off x="895149" y="5185468"/>
            <a:ext cx="9213050" cy="1487228"/>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576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a:solidFill>
                  <a:schemeClr val="tx1"/>
                </a:solidFill>
                <a:latin typeface="Bahnschrift" panose="020B0502040204020203" pitchFamily="34" charset="0"/>
                <a:cs typeface="Helvetica" panose="020B0604020202020204" pitchFamily="34" charset="0"/>
              </a:rPr>
              <a:t>Arlette geht als erste in ihrer Familie zur Uni, muss aber selbst für ihren Lebensunterhalt aufkommen. Sie hat bereits einen Nebenjob, in dem sie ein paar Hundert Euro im Monat verdient. Das reicht aber nicht, um davon WG-Zimmer, Lebensmittel und Co. zu bezahlen. Deshalb hat Arlette Bafög beantragt – was ihr auch bewilligt wurde. Wenn alles </a:t>
            </a:r>
            <a:br>
              <a:rPr lang="de-DE" sz="1600">
                <a:solidFill>
                  <a:schemeClr val="tx1"/>
                </a:solidFill>
                <a:latin typeface="Bahnschrift" panose="020B0502040204020203" pitchFamily="34" charset="0"/>
                <a:cs typeface="Helvetica" panose="020B0604020202020204" pitchFamily="34" charset="0"/>
              </a:rPr>
            </a:br>
            <a:r>
              <a:rPr lang="de-DE" sz="1600">
                <a:solidFill>
                  <a:schemeClr val="tx1"/>
                </a:solidFill>
                <a:latin typeface="Bahnschrift" panose="020B0502040204020203" pitchFamily="34" charset="0"/>
                <a:cs typeface="Helvetica" panose="020B0604020202020204" pitchFamily="34" charset="0"/>
              </a:rPr>
              <a:t>läuft wie geplant, wird sie nach ihrem Studium 10.010 Euro zurückzahlen müssen.</a:t>
            </a:r>
            <a:endParaRPr lang="de-DE" sz="16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pic>
        <p:nvPicPr>
          <p:cNvPr id="5" name="Grafik 4" descr="Ein Bild, das Text enthält.&#10;&#10;Automatisch generierte Beschreibung">
            <a:extLst>
              <a:ext uri="{FF2B5EF4-FFF2-40B4-BE49-F238E27FC236}">
                <a16:creationId xmlns:a16="http://schemas.microsoft.com/office/drawing/2014/main" id="{13E7FA7A-5AC3-E453-7513-DA3CB27D3D4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6847" y="5422741"/>
            <a:ext cx="973917" cy="958699"/>
          </a:xfrm>
          <a:prstGeom prst="rect">
            <a:avLst/>
          </a:prstGeom>
        </p:spPr>
      </p:pic>
    </p:spTree>
    <p:extLst>
      <p:ext uri="{BB962C8B-B14F-4D97-AF65-F5344CB8AC3E}">
        <p14:creationId xmlns:p14="http://schemas.microsoft.com/office/powerpoint/2010/main" val="3281080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2 1/2">
    <p:spTree>
      <p:nvGrpSpPr>
        <p:cNvPr id="1" name=""/>
        <p:cNvGrpSpPr/>
        <p:nvPr/>
      </p:nvGrpSpPr>
      <p:grpSpPr>
        <a:xfrm>
          <a:off x="0" y="0"/>
          <a:ext cx="0" cy="0"/>
          <a:chOff x="0" y="0"/>
          <a:chExt cx="0" cy="0"/>
        </a:xfrm>
      </p:grpSpPr>
      <p:sp>
        <p:nvSpPr>
          <p:cNvPr id="15" name="Textfeld 14">
            <a:extLst>
              <a:ext uri="{FF2B5EF4-FFF2-40B4-BE49-F238E27FC236}">
                <a16:creationId xmlns:a16="http://schemas.microsoft.com/office/drawing/2014/main" id="{B2BA5B2C-5C3A-578B-5363-792619CFC8EB}"/>
              </a:ext>
            </a:extLst>
          </p:cNvPr>
          <p:cNvSpPr txBox="1"/>
          <p:nvPr userDrawn="1"/>
        </p:nvSpPr>
        <p:spPr>
          <a:xfrm rot="16200000">
            <a:off x="9500600" y="2219186"/>
            <a:ext cx="956308" cy="232535"/>
          </a:xfrm>
          <a:prstGeom prst="rect">
            <a:avLst/>
          </a:prstGeom>
          <a:noFill/>
        </p:spPr>
        <p:txBody>
          <a:bodyPr wrap="square" rtlCol="0">
            <a:spAutoFit/>
          </a:bodyPr>
          <a:lstStyle/>
          <a:p>
            <a:pPr algn="r"/>
            <a:r>
              <a:rPr lang="de-DE" sz="863" i="1">
                <a:solidFill>
                  <a:schemeClr val="bg1">
                    <a:lumMod val="90000"/>
                  </a:schemeClr>
                </a:solidFill>
                <a:latin typeface="Bahnschrift" panose="020B0502040204020203" pitchFamily="34" charset="0"/>
                <a:cs typeface="Helvetica" panose="020B0604020202020204" pitchFamily="34" charset="0"/>
              </a:rPr>
              <a:t>Fotos: </a:t>
            </a:r>
            <a:r>
              <a:rPr lang="de-DE" sz="863" i="1" err="1">
                <a:solidFill>
                  <a:schemeClr val="bg1">
                    <a:lumMod val="90000"/>
                  </a:schemeClr>
                </a:solidFill>
                <a:latin typeface="Bahnschrift" panose="020B0502040204020203" pitchFamily="34" charset="0"/>
                <a:cs typeface="Helvetica" panose="020B0604020202020204" pitchFamily="34" charset="0"/>
              </a:rPr>
              <a:t>Pixabay</a:t>
            </a:r>
            <a:endParaRPr lang="de-DE" sz="863" i="1">
              <a:solidFill>
                <a:schemeClr val="bg1">
                  <a:lumMod val="90000"/>
                </a:schemeClr>
              </a:solidFill>
              <a:latin typeface="Bahnschrift" panose="020B0502040204020203" pitchFamily="34" charset="0"/>
              <a:cs typeface="Helvetica" panose="020B0604020202020204" pitchFamily="34" charset="0"/>
            </a:endParaRPr>
          </a:p>
        </p:txBody>
      </p:sp>
      <p:sp>
        <p:nvSpPr>
          <p:cNvPr id="4" name="Rechteck: abgerundete Ecken 3">
            <a:extLst>
              <a:ext uri="{FF2B5EF4-FFF2-40B4-BE49-F238E27FC236}">
                <a16:creationId xmlns:a16="http://schemas.microsoft.com/office/drawing/2014/main" id="{F42C6FAD-9550-7964-3253-22D3B7B29E8B}"/>
              </a:ext>
            </a:extLst>
          </p:cNvPr>
          <p:cNvSpPr/>
          <p:nvPr userDrawn="1"/>
        </p:nvSpPr>
        <p:spPr>
          <a:xfrm>
            <a:off x="4664952" y="5856029"/>
            <a:ext cx="2492945" cy="551724"/>
          </a:xfrm>
          <a:prstGeom prst="roundRect">
            <a:avLst>
              <a:gd name="adj" fmla="val 50000"/>
            </a:avLst>
          </a:prstGeom>
          <a:solidFill>
            <a:srgbClr val="95C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727">
                <a:solidFill>
                  <a:srgbClr val="FFFFFF"/>
                </a:solidFill>
                <a:latin typeface="Bahnschrift" panose="020B0502040204020203" pitchFamily="34" charset="0"/>
                <a:cs typeface="helvetica" panose="020B0604020202020204" pitchFamily="34" charset="0"/>
              </a:rPr>
              <a:t>Gute Schulden</a:t>
            </a:r>
          </a:p>
        </p:txBody>
      </p:sp>
      <p:sp>
        <p:nvSpPr>
          <p:cNvPr id="5" name="Rechteck: abgerundete Ecken 4">
            <a:extLst>
              <a:ext uri="{FF2B5EF4-FFF2-40B4-BE49-F238E27FC236}">
                <a16:creationId xmlns:a16="http://schemas.microsoft.com/office/drawing/2014/main" id="{E39D4953-EF81-9F0C-BD9E-7439501CBCF5}"/>
              </a:ext>
            </a:extLst>
          </p:cNvPr>
          <p:cNvSpPr/>
          <p:nvPr userDrawn="1"/>
        </p:nvSpPr>
        <p:spPr>
          <a:xfrm>
            <a:off x="3975010" y="6581150"/>
            <a:ext cx="2492945" cy="551724"/>
          </a:xfrm>
          <a:prstGeom prst="roundRect">
            <a:avLst>
              <a:gd name="adj" fmla="val 50000"/>
            </a:avLst>
          </a:prstGeom>
          <a:solidFill>
            <a:srgbClr val="FF3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727">
                <a:solidFill>
                  <a:srgbClr val="FFFFFF"/>
                </a:solidFill>
                <a:latin typeface="Bahnschrift" panose="020B0502040204020203" pitchFamily="34" charset="0"/>
                <a:cs typeface="helvetica" panose="020B0604020202020204" pitchFamily="34" charset="0"/>
              </a:rPr>
              <a:t>Schlechte Schulden</a:t>
            </a:r>
          </a:p>
        </p:txBody>
      </p:sp>
      <p:pic>
        <p:nvPicPr>
          <p:cNvPr id="6" name="Grafik 5">
            <a:extLst>
              <a:ext uri="{FF2B5EF4-FFF2-40B4-BE49-F238E27FC236}">
                <a16:creationId xmlns:a16="http://schemas.microsoft.com/office/drawing/2014/main" id="{D818E712-A268-03B9-C91D-81B5CE112B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75060" y="6559387"/>
            <a:ext cx="582837" cy="595250"/>
          </a:xfrm>
          <a:prstGeom prst="rect">
            <a:avLst/>
          </a:prstGeom>
        </p:spPr>
      </p:pic>
      <p:pic>
        <p:nvPicPr>
          <p:cNvPr id="8" name="Grafik 7">
            <a:extLst>
              <a:ext uri="{FF2B5EF4-FFF2-40B4-BE49-F238E27FC236}">
                <a16:creationId xmlns:a16="http://schemas.microsoft.com/office/drawing/2014/main" id="{49B42AAA-F227-B4C0-4971-1103A4DFF3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79499" y="5834266"/>
            <a:ext cx="582837" cy="595250"/>
          </a:xfrm>
          <a:prstGeom prst="rect">
            <a:avLst/>
          </a:prstGeom>
        </p:spPr>
      </p:pic>
      <p:sp>
        <p:nvSpPr>
          <p:cNvPr id="32" name="Google Shape;389;p14">
            <a:extLst>
              <a:ext uri="{FF2B5EF4-FFF2-40B4-BE49-F238E27FC236}">
                <a16:creationId xmlns:a16="http://schemas.microsoft.com/office/drawing/2014/main" id="{CB4B5052-70EC-8D0C-435B-A60D323B06B9}"/>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91D14C"/>
                </a:solidFill>
                <a:effectLst/>
                <a:uLnTx/>
                <a:uFillTx/>
                <a:latin typeface="Bahnschrift" panose="020B0502040204020203" pitchFamily="34" charset="0"/>
                <a:sym typeface="Arial"/>
              </a:rPr>
              <a:t>Gute Schulden, </a:t>
            </a:r>
            <a:r>
              <a:rPr kumimoji="0" lang="de-DE" sz="2800" b="1" i="0" u="none" strike="noStrike" kern="0" cap="none" spc="0" normalizeH="0" baseline="0" noProof="0">
                <a:ln>
                  <a:noFill/>
                </a:ln>
                <a:solidFill>
                  <a:srgbClr val="262626"/>
                </a:solidFill>
                <a:effectLst/>
                <a:uLnTx/>
                <a:uFillTx/>
                <a:latin typeface="Bahnschrift" panose="020B0502040204020203" pitchFamily="34" charset="0"/>
                <a:sym typeface="Arial"/>
              </a:rPr>
              <a:t>schlechte Schulden</a:t>
            </a:r>
            <a:endParaRPr kumimoji="0" lang="de-DE" sz="2800" b="0" i="0" u="none" strike="noStrike" kern="0" cap="none" spc="0" normalizeH="0" baseline="0" noProof="0">
              <a:ln>
                <a:noFill/>
              </a:ln>
              <a:solidFill>
                <a:srgbClr val="262626"/>
              </a:solidFill>
              <a:effectLst/>
              <a:uLnTx/>
              <a:uFillTx/>
              <a:latin typeface="Bahnschrift" panose="020B0502040204020203" pitchFamily="34" charset="0"/>
            </a:endParaRPr>
          </a:p>
        </p:txBody>
      </p:sp>
      <p:grpSp>
        <p:nvGrpSpPr>
          <p:cNvPr id="50" name="Gruppieren 49">
            <a:extLst>
              <a:ext uri="{FF2B5EF4-FFF2-40B4-BE49-F238E27FC236}">
                <a16:creationId xmlns:a16="http://schemas.microsoft.com/office/drawing/2014/main" id="{D9C4FF16-79E5-0D21-E1D0-C64458E7ECAD}"/>
              </a:ext>
            </a:extLst>
          </p:cNvPr>
          <p:cNvGrpSpPr>
            <a:grpSpLocks noChangeAspect="1"/>
          </p:cNvGrpSpPr>
          <p:nvPr userDrawn="1"/>
        </p:nvGrpSpPr>
        <p:grpSpPr>
          <a:xfrm>
            <a:off x="0" y="5219675"/>
            <a:ext cx="2901819" cy="2340000"/>
            <a:chOff x="0" y="4630705"/>
            <a:chExt cx="3632200" cy="2928970"/>
          </a:xfrm>
        </p:grpSpPr>
        <p:sp>
          <p:nvSpPr>
            <p:cNvPr id="33" name="Freihandform: Form 32">
              <a:extLst>
                <a:ext uri="{FF2B5EF4-FFF2-40B4-BE49-F238E27FC236}">
                  <a16:creationId xmlns:a16="http://schemas.microsoft.com/office/drawing/2014/main" id="{BE867302-CDF5-9077-E33E-3E91EAA0BEA2}"/>
                </a:ext>
              </a:extLst>
            </p:cNvPr>
            <p:cNvSpPr/>
            <p:nvPr userDrawn="1"/>
          </p:nvSpPr>
          <p:spPr>
            <a:xfrm flipH="1">
              <a:off x="0" y="4630705"/>
              <a:ext cx="3632200" cy="292897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FF99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pic>
          <p:nvPicPr>
            <p:cNvPr id="37" name="Grafik 36">
              <a:extLst>
                <a:ext uri="{FF2B5EF4-FFF2-40B4-BE49-F238E27FC236}">
                  <a16:creationId xmlns:a16="http://schemas.microsoft.com/office/drawing/2014/main" id="{E2BBA9D6-2E97-9997-1BA2-EC256BD4422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5505" y="5225604"/>
              <a:ext cx="1917574" cy="1982650"/>
            </a:xfrm>
            <a:prstGeom prst="rect">
              <a:avLst/>
            </a:prstGeom>
          </p:spPr>
        </p:pic>
      </p:grpSp>
      <p:pic>
        <p:nvPicPr>
          <p:cNvPr id="10" name="Picture 2" descr="Hd-Hintergrund, Hd-Hintergrundbild">
            <a:extLst>
              <a:ext uri="{FF2B5EF4-FFF2-40B4-BE49-F238E27FC236}">
                <a16:creationId xmlns:a16="http://schemas.microsoft.com/office/drawing/2014/main" id="{12800ADE-58A9-C00F-98B9-4CDB6995E3D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3418113" y="1857300"/>
            <a:ext cx="1670798" cy="1706383"/>
          </a:xfrm>
          <a:prstGeom prst="ellipse">
            <a:avLst/>
          </a:prstGeom>
          <a:noFill/>
          <a:extLst>
            <a:ext uri="{909E8E84-426E-40DD-AFC4-6F175D3DCCD1}">
              <a14:hiddenFill xmlns:a14="http://schemas.microsoft.com/office/drawing/2010/main">
                <a:solidFill>
                  <a:srgbClr val="FFFFFF"/>
                </a:solidFill>
              </a14:hiddenFill>
            </a:ext>
          </a:extLst>
        </p:spPr>
      </p:pic>
      <p:pic>
        <p:nvPicPr>
          <p:cNvPr id="11" name="Picture 6" descr="Haus, Garage, Auffahrt, Architektur">
            <a:extLst>
              <a:ext uri="{FF2B5EF4-FFF2-40B4-BE49-F238E27FC236}">
                <a16:creationId xmlns:a16="http://schemas.microsoft.com/office/drawing/2014/main" id="{A504D2C0-CB3C-DCA4-5999-2DB23A1F79E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bwMode="auto">
          <a:xfrm>
            <a:off x="5606508" y="1857300"/>
            <a:ext cx="1670798" cy="1706383"/>
          </a:xfrm>
          <a:prstGeom prst="ellipse">
            <a:avLst/>
          </a:prstGeom>
          <a:noFill/>
          <a:extLst>
            <a:ext uri="{909E8E84-426E-40DD-AFC4-6F175D3DCCD1}">
              <a14:hiddenFill xmlns:a14="http://schemas.microsoft.com/office/drawing/2010/main">
                <a:solidFill>
                  <a:srgbClr val="FFFFFF"/>
                </a:solidFill>
              </a14:hiddenFill>
            </a:ext>
          </a:extLst>
        </p:spPr>
      </p:pic>
      <p:pic>
        <p:nvPicPr>
          <p:cNvPr id="12" name="Picture 34" descr="Analog, Beobachten, Zeit, Playstation">
            <a:extLst>
              <a:ext uri="{FF2B5EF4-FFF2-40B4-BE49-F238E27FC236}">
                <a16:creationId xmlns:a16="http://schemas.microsoft.com/office/drawing/2014/main" id="{DD38BD32-EAFC-CC60-B79E-30B9A1C6366C}"/>
              </a:ext>
            </a:extLst>
          </p:cNvPr>
          <p:cNvPicPr>
            <a:picLocks noChangeAspect="1"/>
          </p:cNvPicPr>
          <p:nvPr/>
        </p:nvPicPr>
        <p:blipFill rotWithShape="1">
          <a:blip r:embed="rId8">
            <a:extLst>
              <a:ext uri="{BEBA8EAE-BF5A-486C-A8C5-ECC9F3942E4B}">
                <a14:imgProps xmlns:a14="http://schemas.microsoft.com/office/drawing/2010/main">
                  <a14:imgLayer r:embed="rId9">
                    <a14:imgEffect>
                      <a14:brightnessContrast bright="40000"/>
                    </a14:imgEffect>
                  </a14:imgLayer>
                </a14:imgProps>
              </a:ext>
              <a:ext uri="{28A0092B-C50C-407E-A947-70E740481C1C}">
                <a14:useLocalDpi xmlns:a14="http://schemas.microsoft.com/office/drawing/2010/main" val="0"/>
              </a:ext>
            </a:extLst>
          </a:blip>
          <a:srcRect t="32954" b="282"/>
          <a:stretch/>
        </p:blipFill>
        <p:spPr bwMode="auto">
          <a:xfrm>
            <a:off x="1228384" y="1857300"/>
            <a:ext cx="1670798" cy="1706383"/>
          </a:xfrm>
          <a:prstGeom prst="ellipse">
            <a:avLst/>
          </a:prstGeom>
          <a:noFill/>
          <a:extLst>
            <a:ext uri="{909E8E84-426E-40DD-AFC4-6F175D3DCCD1}">
              <a14:hiddenFill xmlns:a14="http://schemas.microsoft.com/office/drawing/2010/main">
                <a:solidFill>
                  <a:srgbClr val="FFFFFF"/>
                </a:solidFill>
              </a14:hiddenFill>
            </a:ext>
          </a:extLst>
        </p:spPr>
      </p:pic>
      <p:pic>
        <p:nvPicPr>
          <p:cNvPr id="14" name="Picture 6" descr="Kostenlose Fotos zum Thema Auto">
            <a:extLst>
              <a:ext uri="{FF2B5EF4-FFF2-40B4-BE49-F238E27FC236}">
                <a16:creationId xmlns:a16="http://schemas.microsoft.com/office/drawing/2014/main" id="{DB6BCCBE-9879-29E7-9D9D-00F36F825ADB}"/>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2988" t="-679" r="346" b="679"/>
          <a:stretch/>
        </p:blipFill>
        <p:spPr bwMode="auto">
          <a:xfrm>
            <a:off x="7792631" y="1857300"/>
            <a:ext cx="1670798" cy="1706383"/>
          </a:xfrm>
          <a:prstGeom prst="ellipse">
            <a:avLst/>
          </a:prstGeom>
          <a:noFill/>
          <a:extLst>
            <a:ext uri="{909E8E84-426E-40DD-AFC4-6F175D3DCCD1}">
              <a14:hiddenFill xmlns:a14="http://schemas.microsoft.com/office/drawing/2010/main">
                <a:solidFill>
                  <a:srgbClr val="FFFFFF"/>
                </a:solidFill>
              </a14:hiddenFill>
            </a:ext>
          </a:extLst>
        </p:spPr>
      </p:pic>
      <p:pic>
        <p:nvPicPr>
          <p:cNvPr id="16" name="Picture 8" descr="Kostenlose Fotos zum Thema Einkaufen">
            <a:extLst>
              <a:ext uri="{FF2B5EF4-FFF2-40B4-BE49-F238E27FC236}">
                <a16:creationId xmlns:a16="http://schemas.microsoft.com/office/drawing/2014/main" id="{0CB2D92A-0C9D-5693-C979-D84280C7503F}"/>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6667" r="16667"/>
          <a:stretch/>
        </p:blipFill>
        <p:spPr bwMode="auto">
          <a:xfrm>
            <a:off x="1228384" y="3769027"/>
            <a:ext cx="1670798" cy="1706383"/>
          </a:xfrm>
          <a:prstGeom prst="ellipse">
            <a:avLst/>
          </a:prstGeom>
          <a:noFill/>
          <a:extLst>
            <a:ext uri="{909E8E84-426E-40DD-AFC4-6F175D3DCCD1}">
              <a14:hiddenFill xmlns:a14="http://schemas.microsoft.com/office/drawing/2010/main">
                <a:solidFill>
                  <a:srgbClr val="FFFFFF"/>
                </a:solidFill>
              </a14:hiddenFill>
            </a:ext>
          </a:extLst>
        </p:spPr>
      </p:pic>
      <p:pic>
        <p:nvPicPr>
          <p:cNvPr id="17" name="Picture 2" descr="Kostenlose Fotos zum Thema Bitcoin">
            <a:extLst>
              <a:ext uri="{FF2B5EF4-FFF2-40B4-BE49-F238E27FC236}">
                <a16:creationId xmlns:a16="http://schemas.microsoft.com/office/drawing/2014/main" id="{CF628530-C201-FD6A-14B3-AD4AA2509CD8}"/>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4876" r="14876"/>
          <a:stretch/>
        </p:blipFill>
        <p:spPr bwMode="auto">
          <a:xfrm>
            <a:off x="3418113" y="3769027"/>
            <a:ext cx="1670798" cy="1706383"/>
          </a:xfrm>
          <a:prstGeom prst="ellipse">
            <a:avLst/>
          </a:prstGeom>
          <a:noFill/>
          <a:extLst>
            <a:ext uri="{909E8E84-426E-40DD-AFC4-6F175D3DCCD1}">
              <a14:hiddenFill xmlns:a14="http://schemas.microsoft.com/office/drawing/2010/main">
                <a:solidFill>
                  <a:srgbClr val="FFFFFF"/>
                </a:solidFill>
              </a14:hiddenFill>
            </a:ext>
          </a:extLst>
        </p:spPr>
      </p:pic>
      <p:pic>
        <p:nvPicPr>
          <p:cNvPr id="18" name="Picture 4" descr="Kostenlose Fotos zum Thema Pizza">
            <a:extLst>
              <a:ext uri="{FF2B5EF4-FFF2-40B4-BE49-F238E27FC236}">
                <a16:creationId xmlns:a16="http://schemas.microsoft.com/office/drawing/2014/main" id="{85ED46A1-7BE7-A169-E949-34209C5DE2A8}"/>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6667" r="16667"/>
          <a:stretch/>
        </p:blipFill>
        <p:spPr bwMode="auto">
          <a:xfrm>
            <a:off x="7792631" y="3769027"/>
            <a:ext cx="1670798" cy="1706383"/>
          </a:xfrm>
          <a:prstGeom prst="ellipse">
            <a:avLst/>
          </a:prstGeom>
          <a:noFill/>
          <a:extLst>
            <a:ext uri="{909E8E84-426E-40DD-AFC4-6F175D3DCCD1}">
              <a14:hiddenFill xmlns:a14="http://schemas.microsoft.com/office/drawing/2010/main">
                <a:solidFill>
                  <a:srgbClr val="FFFFFF"/>
                </a:solidFill>
              </a14:hiddenFill>
            </a:ext>
          </a:extLst>
        </p:spPr>
      </p:pic>
      <p:sp>
        <p:nvSpPr>
          <p:cNvPr id="19" name="Rechteck: abgerundete Ecken 18">
            <a:extLst>
              <a:ext uri="{FF2B5EF4-FFF2-40B4-BE49-F238E27FC236}">
                <a16:creationId xmlns:a16="http://schemas.microsoft.com/office/drawing/2014/main" id="{8834FA87-1E78-032C-A8EA-D0E5F66DDBC4}"/>
              </a:ext>
            </a:extLst>
          </p:cNvPr>
          <p:cNvSpPr/>
          <p:nvPr/>
        </p:nvSpPr>
        <p:spPr>
          <a:xfrm>
            <a:off x="2316346" y="2968433"/>
            <a:ext cx="582837" cy="595250"/>
          </a:xfrm>
          <a:prstGeom prst="roundRect">
            <a:avLst>
              <a:gd name="adj" fmla="val 11375"/>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943">
              <a:latin typeface="Bahnschrift" panose="020B0502040204020203" pitchFamily="34" charset="0"/>
            </a:endParaRPr>
          </a:p>
        </p:txBody>
      </p:sp>
      <p:sp>
        <p:nvSpPr>
          <p:cNvPr id="20" name="Rechteck: abgerundete Ecken 19">
            <a:extLst>
              <a:ext uri="{FF2B5EF4-FFF2-40B4-BE49-F238E27FC236}">
                <a16:creationId xmlns:a16="http://schemas.microsoft.com/office/drawing/2014/main" id="{F0A8B920-6FB8-68AD-DEE0-CEC857A07BC5}"/>
              </a:ext>
            </a:extLst>
          </p:cNvPr>
          <p:cNvSpPr/>
          <p:nvPr/>
        </p:nvSpPr>
        <p:spPr>
          <a:xfrm>
            <a:off x="4506075" y="2968433"/>
            <a:ext cx="582837" cy="595250"/>
          </a:xfrm>
          <a:prstGeom prst="roundRect">
            <a:avLst>
              <a:gd name="adj" fmla="val 11375"/>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943">
              <a:latin typeface="Bahnschrift" panose="020B0502040204020203" pitchFamily="34" charset="0"/>
            </a:endParaRPr>
          </a:p>
        </p:txBody>
      </p:sp>
      <p:sp>
        <p:nvSpPr>
          <p:cNvPr id="21" name="Rechteck: abgerundete Ecken 20">
            <a:extLst>
              <a:ext uri="{FF2B5EF4-FFF2-40B4-BE49-F238E27FC236}">
                <a16:creationId xmlns:a16="http://schemas.microsoft.com/office/drawing/2014/main" id="{B7B0735A-F01C-F001-93E7-CD90ABEE4DA6}"/>
              </a:ext>
            </a:extLst>
          </p:cNvPr>
          <p:cNvSpPr/>
          <p:nvPr/>
        </p:nvSpPr>
        <p:spPr>
          <a:xfrm>
            <a:off x="6694469" y="2968433"/>
            <a:ext cx="582837" cy="595250"/>
          </a:xfrm>
          <a:prstGeom prst="roundRect">
            <a:avLst>
              <a:gd name="adj" fmla="val 11375"/>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943">
              <a:latin typeface="Bahnschrift" panose="020B0502040204020203" pitchFamily="34" charset="0"/>
            </a:endParaRPr>
          </a:p>
        </p:txBody>
      </p:sp>
      <p:sp>
        <p:nvSpPr>
          <p:cNvPr id="22" name="Rechteck: abgerundete Ecken 21">
            <a:extLst>
              <a:ext uri="{FF2B5EF4-FFF2-40B4-BE49-F238E27FC236}">
                <a16:creationId xmlns:a16="http://schemas.microsoft.com/office/drawing/2014/main" id="{05F15035-CBBC-52BF-BCD8-A6C1BED8E61A}"/>
              </a:ext>
            </a:extLst>
          </p:cNvPr>
          <p:cNvSpPr/>
          <p:nvPr/>
        </p:nvSpPr>
        <p:spPr>
          <a:xfrm>
            <a:off x="8880592" y="2968433"/>
            <a:ext cx="582837" cy="595250"/>
          </a:xfrm>
          <a:prstGeom prst="roundRect">
            <a:avLst>
              <a:gd name="adj" fmla="val 11375"/>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943">
              <a:latin typeface="Bahnschrift" panose="020B0502040204020203" pitchFamily="34" charset="0"/>
            </a:endParaRPr>
          </a:p>
        </p:txBody>
      </p:sp>
      <p:sp>
        <p:nvSpPr>
          <p:cNvPr id="23" name="Rechteck: abgerundete Ecken 22">
            <a:extLst>
              <a:ext uri="{FF2B5EF4-FFF2-40B4-BE49-F238E27FC236}">
                <a16:creationId xmlns:a16="http://schemas.microsoft.com/office/drawing/2014/main" id="{53603268-E1A5-659D-F12B-3AFF13CB4674}"/>
              </a:ext>
            </a:extLst>
          </p:cNvPr>
          <p:cNvSpPr/>
          <p:nvPr/>
        </p:nvSpPr>
        <p:spPr>
          <a:xfrm>
            <a:off x="2316346" y="4880160"/>
            <a:ext cx="582837" cy="595250"/>
          </a:xfrm>
          <a:prstGeom prst="roundRect">
            <a:avLst>
              <a:gd name="adj" fmla="val 11375"/>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943">
              <a:latin typeface="Bahnschrift" panose="020B0502040204020203" pitchFamily="34" charset="0"/>
            </a:endParaRPr>
          </a:p>
        </p:txBody>
      </p:sp>
      <p:sp>
        <p:nvSpPr>
          <p:cNvPr id="24" name="Rechteck: abgerundete Ecken 23">
            <a:extLst>
              <a:ext uri="{FF2B5EF4-FFF2-40B4-BE49-F238E27FC236}">
                <a16:creationId xmlns:a16="http://schemas.microsoft.com/office/drawing/2014/main" id="{A4E91BCE-869D-4C32-1B6A-2F73FAC151E6}"/>
              </a:ext>
            </a:extLst>
          </p:cNvPr>
          <p:cNvSpPr/>
          <p:nvPr/>
        </p:nvSpPr>
        <p:spPr>
          <a:xfrm>
            <a:off x="4506075" y="4880160"/>
            <a:ext cx="582837" cy="595250"/>
          </a:xfrm>
          <a:prstGeom prst="roundRect">
            <a:avLst>
              <a:gd name="adj" fmla="val 11375"/>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943">
              <a:latin typeface="Bahnschrift" panose="020B0502040204020203" pitchFamily="34" charset="0"/>
            </a:endParaRPr>
          </a:p>
        </p:txBody>
      </p:sp>
      <p:grpSp>
        <p:nvGrpSpPr>
          <p:cNvPr id="31" name="Gruppieren 30">
            <a:extLst>
              <a:ext uri="{FF2B5EF4-FFF2-40B4-BE49-F238E27FC236}">
                <a16:creationId xmlns:a16="http://schemas.microsoft.com/office/drawing/2014/main" id="{BF7AF84B-1DBD-A9E4-960B-5458DD651E40}"/>
              </a:ext>
            </a:extLst>
          </p:cNvPr>
          <p:cNvGrpSpPr/>
          <p:nvPr userDrawn="1"/>
        </p:nvGrpSpPr>
        <p:grpSpPr>
          <a:xfrm>
            <a:off x="5588707" y="3769027"/>
            <a:ext cx="1706400" cy="1706400"/>
            <a:chOff x="5588707" y="3769027"/>
            <a:chExt cx="1706400" cy="1706400"/>
          </a:xfrm>
        </p:grpSpPr>
        <p:pic>
          <p:nvPicPr>
            <p:cNvPr id="30" name="Grafik 29" descr="Ein Bild, das Kleidung, Person, Menschliches Gesicht, Frau enthält.&#10;&#10;Automatisch generierte Beschreibung">
              <a:extLst>
                <a:ext uri="{FF2B5EF4-FFF2-40B4-BE49-F238E27FC236}">
                  <a16:creationId xmlns:a16="http://schemas.microsoft.com/office/drawing/2014/main" id="{2D723CD2-0DB0-1902-A9A5-0EAE6B90C25A}"/>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16680" t="33976" r="39321"/>
            <a:stretch/>
          </p:blipFill>
          <p:spPr>
            <a:xfrm>
              <a:off x="5588707" y="3769027"/>
              <a:ext cx="1706400" cy="1706400"/>
            </a:xfrm>
            <a:prstGeom prst="ellipse">
              <a:avLst/>
            </a:prstGeom>
          </p:spPr>
        </p:pic>
        <p:sp>
          <p:nvSpPr>
            <p:cNvPr id="25" name="Rechteck: abgerundete Ecken 24">
              <a:extLst>
                <a:ext uri="{FF2B5EF4-FFF2-40B4-BE49-F238E27FC236}">
                  <a16:creationId xmlns:a16="http://schemas.microsoft.com/office/drawing/2014/main" id="{2BCEDB6A-A327-5EEE-EEAA-FB02F1AE5DE0}"/>
                </a:ext>
              </a:extLst>
            </p:cNvPr>
            <p:cNvSpPr/>
            <p:nvPr/>
          </p:nvSpPr>
          <p:spPr>
            <a:xfrm>
              <a:off x="6694469" y="4880160"/>
              <a:ext cx="582837" cy="595250"/>
            </a:xfrm>
            <a:prstGeom prst="roundRect">
              <a:avLst>
                <a:gd name="adj" fmla="val 11375"/>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943">
                <a:latin typeface="Bahnschrift" panose="020B0502040204020203" pitchFamily="34" charset="0"/>
              </a:endParaRPr>
            </a:p>
          </p:txBody>
        </p:sp>
      </p:grpSp>
      <p:sp>
        <p:nvSpPr>
          <p:cNvPr id="26" name="Rechteck: abgerundete Ecken 25">
            <a:extLst>
              <a:ext uri="{FF2B5EF4-FFF2-40B4-BE49-F238E27FC236}">
                <a16:creationId xmlns:a16="http://schemas.microsoft.com/office/drawing/2014/main" id="{42F6C5BD-3015-7DCD-4AD5-CDBDB166DD8C}"/>
              </a:ext>
            </a:extLst>
          </p:cNvPr>
          <p:cNvSpPr/>
          <p:nvPr/>
        </p:nvSpPr>
        <p:spPr>
          <a:xfrm>
            <a:off x="8880592" y="4880160"/>
            <a:ext cx="582837" cy="595250"/>
          </a:xfrm>
          <a:prstGeom prst="roundRect">
            <a:avLst>
              <a:gd name="adj" fmla="val 11375"/>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943">
              <a:latin typeface="Bahnschrift" panose="020B0502040204020203" pitchFamily="34" charset="0"/>
            </a:endParaRPr>
          </a:p>
        </p:txBody>
      </p:sp>
      <p:sp>
        <p:nvSpPr>
          <p:cNvPr id="2" name="Rechteck: abgerundete Ecken 1">
            <a:extLst>
              <a:ext uri="{FF2B5EF4-FFF2-40B4-BE49-F238E27FC236}">
                <a16:creationId xmlns:a16="http://schemas.microsoft.com/office/drawing/2014/main" id="{746CD014-2A9D-E632-C920-5FF8858DC2A3}"/>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a:solidFill>
                  <a:schemeClr val="bg1"/>
                </a:solidFill>
                <a:latin typeface="Bahnschrift" panose="020B0502040204020203" pitchFamily="34" charset="0"/>
              </a:rPr>
              <a:t>S-2 1/2</a:t>
            </a:r>
          </a:p>
        </p:txBody>
      </p:sp>
    </p:spTree>
    <p:extLst>
      <p:ext uri="{BB962C8B-B14F-4D97-AF65-F5344CB8AC3E}">
        <p14:creationId xmlns:p14="http://schemas.microsoft.com/office/powerpoint/2010/main" val="2640030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2 2/2">
    <p:spTree>
      <p:nvGrpSpPr>
        <p:cNvPr id="1" name=""/>
        <p:cNvGrpSpPr/>
        <p:nvPr/>
      </p:nvGrpSpPr>
      <p:grpSpPr>
        <a:xfrm>
          <a:off x="0" y="0"/>
          <a:ext cx="0" cy="0"/>
          <a:chOff x="0" y="0"/>
          <a:chExt cx="0" cy="0"/>
        </a:xfrm>
      </p:grpSpPr>
      <p:sp>
        <p:nvSpPr>
          <p:cNvPr id="4" name="Google Shape;389;p14">
            <a:extLst>
              <a:ext uri="{FF2B5EF4-FFF2-40B4-BE49-F238E27FC236}">
                <a16:creationId xmlns:a16="http://schemas.microsoft.com/office/drawing/2014/main" id="{F494309C-8D60-EF7D-52DB-9732C770D63B}"/>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91D14C"/>
                </a:solidFill>
                <a:effectLst/>
                <a:uLnTx/>
                <a:uFillTx/>
                <a:latin typeface="Bahnschrift" panose="020B0502040204020203" pitchFamily="34" charset="0"/>
                <a:sym typeface="Arial"/>
              </a:rPr>
              <a:t>Gute Schulden, </a:t>
            </a:r>
            <a:r>
              <a:rPr kumimoji="0" lang="de-DE" sz="2800" b="1" i="0" u="none" strike="noStrike" kern="0" cap="none" spc="0" normalizeH="0" baseline="0" noProof="0">
                <a:ln>
                  <a:noFill/>
                </a:ln>
                <a:solidFill>
                  <a:srgbClr val="262626"/>
                </a:solidFill>
                <a:effectLst/>
                <a:uLnTx/>
                <a:uFillTx/>
                <a:latin typeface="Bahnschrift" panose="020B0502040204020203" pitchFamily="34" charset="0"/>
                <a:sym typeface="Arial"/>
              </a:rPr>
              <a:t>schlechte Schulden</a:t>
            </a:r>
            <a:endParaRPr kumimoji="0" lang="de-DE" sz="2800" b="0" i="0" u="none" strike="noStrike" kern="0" cap="none" spc="0" normalizeH="0" baseline="0" noProof="0">
              <a:ln>
                <a:noFill/>
              </a:ln>
              <a:solidFill>
                <a:srgbClr val="262626"/>
              </a:solidFill>
              <a:effectLst/>
              <a:uLnTx/>
              <a:uFillTx/>
              <a:latin typeface="Bahnschrift" panose="020B0502040204020203" pitchFamily="34" charset="0"/>
            </a:endParaRPr>
          </a:p>
        </p:txBody>
      </p:sp>
      <p:grpSp>
        <p:nvGrpSpPr>
          <p:cNvPr id="21" name="Gruppieren 20">
            <a:extLst>
              <a:ext uri="{FF2B5EF4-FFF2-40B4-BE49-F238E27FC236}">
                <a16:creationId xmlns:a16="http://schemas.microsoft.com/office/drawing/2014/main" id="{56C103B3-3581-1BA6-9726-7ADB6FE10545}"/>
              </a:ext>
            </a:extLst>
          </p:cNvPr>
          <p:cNvGrpSpPr>
            <a:grpSpLocks noChangeAspect="1"/>
          </p:cNvGrpSpPr>
          <p:nvPr userDrawn="1"/>
        </p:nvGrpSpPr>
        <p:grpSpPr>
          <a:xfrm>
            <a:off x="0" y="5219675"/>
            <a:ext cx="2901819" cy="2340000"/>
            <a:chOff x="0" y="4630705"/>
            <a:chExt cx="3632200" cy="2928970"/>
          </a:xfrm>
        </p:grpSpPr>
        <p:sp>
          <p:nvSpPr>
            <p:cNvPr id="22" name="Freihandform: Form 21">
              <a:extLst>
                <a:ext uri="{FF2B5EF4-FFF2-40B4-BE49-F238E27FC236}">
                  <a16:creationId xmlns:a16="http://schemas.microsoft.com/office/drawing/2014/main" id="{E3DC207C-7C5D-A39D-05CA-5002AFF1CE87}"/>
                </a:ext>
              </a:extLst>
            </p:cNvPr>
            <p:cNvSpPr/>
            <p:nvPr userDrawn="1"/>
          </p:nvSpPr>
          <p:spPr>
            <a:xfrm flipH="1">
              <a:off x="0" y="4630705"/>
              <a:ext cx="3632200" cy="292897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FF99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pic>
          <p:nvPicPr>
            <p:cNvPr id="23" name="Grafik 22">
              <a:extLst>
                <a:ext uri="{FF2B5EF4-FFF2-40B4-BE49-F238E27FC236}">
                  <a16:creationId xmlns:a16="http://schemas.microsoft.com/office/drawing/2014/main" id="{AD2D3FC4-76FA-5393-F54A-E741E445FD5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5505" y="5225604"/>
              <a:ext cx="1917574" cy="1982650"/>
            </a:xfrm>
            <a:prstGeom prst="rect">
              <a:avLst/>
            </a:prstGeom>
          </p:spPr>
        </p:pic>
      </p:grpSp>
      <p:sp>
        <p:nvSpPr>
          <p:cNvPr id="2" name="Rechteck: abgerundete Ecken 1">
            <a:extLst>
              <a:ext uri="{FF2B5EF4-FFF2-40B4-BE49-F238E27FC236}">
                <a16:creationId xmlns:a16="http://schemas.microsoft.com/office/drawing/2014/main" id="{DED04984-81EB-7BE4-C7F0-F21C0B14F2CB}"/>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a:solidFill>
                  <a:schemeClr val="bg1"/>
                </a:solidFill>
                <a:latin typeface="Bahnschrift" panose="020B0502040204020203" pitchFamily="34" charset="0"/>
              </a:rPr>
              <a:t>S-2 2/2</a:t>
            </a:r>
          </a:p>
        </p:txBody>
      </p:sp>
    </p:spTree>
    <p:extLst>
      <p:ext uri="{BB962C8B-B14F-4D97-AF65-F5344CB8AC3E}">
        <p14:creationId xmlns:p14="http://schemas.microsoft.com/office/powerpoint/2010/main" val="145038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3 1/3">
    <p:spTree>
      <p:nvGrpSpPr>
        <p:cNvPr id="1" name=""/>
        <p:cNvGrpSpPr/>
        <p:nvPr/>
      </p:nvGrpSpPr>
      <p:grpSpPr>
        <a:xfrm>
          <a:off x="0" y="0"/>
          <a:ext cx="0" cy="0"/>
          <a:chOff x="0" y="0"/>
          <a:chExt cx="0" cy="0"/>
        </a:xfrm>
      </p:grpSpPr>
      <p:sp>
        <p:nvSpPr>
          <p:cNvPr id="4" name="Freihandform: Form 3">
            <a:extLst>
              <a:ext uri="{FF2B5EF4-FFF2-40B4-BE49-F238E27FC236}">
                <a16:creationId xmlns:a16="http://schemas.microsoft.com/office/drawing/2014/main" id="{0BFFE9C2-60D1-B5F6-83DA-5886873309E7}"/>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FF99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2" name="Textfeld 1">
            <a:extLst>
              <a:ext uri="{FF2B5EF4-FFF2-40B4-BE49-F238E27FC236}">
                <a16:creationId xmlns:a16="http://schemas.microsoft.com/office/drawing/2014/main" id="{A0B16BFF-7126-E81B-5A78-F86A893BEC54}"/>
              </a:ext>
            </a:extLst>
          </p:cNvPr>
          <p:cNvSpPr txBox="1"/>
          <p:nvPr userDrawn="1"/>
        </p:nvSpPr>
        <p:spPr>
          <a:xfrm>
            <a:off x="895149" y="4342057"/>
            <a:ext cx="9213050" cy="2704241"/>
          </a:xfrm>
          <a:prstGeom prst="roundRect">
            <a:avLst>
              <a:gd name="adj" fmla="val 8933"/>
            </a:avLst>
          </a:prstGeom>
          <a:solidFill>
            <a:srgbClr val="FFFFFF">
              <a:alpha val="40000"/>
            </a:srgbClr>
          </a:solidFill>
        </p:spPr>
        <p:txBody>
          <a:bodyPr wrap="square" lIns="576000" tIns="180000" rIns="180000" bIns="180000">
            <a:spAutoFit/>
          </a:bodyPr>
          <a:lstStyle/>
          <a:p>
            <a:r>
              <a:rPr lang="de-DE" sz="1600" b="1" dirty="0">
                <a:solidFill>
                  <a:schemeClr val="tx1"/>
                </a:solidFill>
                <a:latin typeface="Bahnschrift" panose="020B0502040204020203" pitchFamily="34" charset="0"/>
                <a:ea typeface="Inter" panose="020B0502030000000004" pitchFamily="34" charset="0"/>
                <a:cs typeface="Helvetica" panose="020B0604020202020204" pitchFamily="34" charset="0"/>
              </a:rPr>
              <a:t>Eure </a:t>
            </a:r>
            <a:r>
              <a:rPr lang="de-DE" sz="1600" b="1" dirty="0" err="1">
                <a:solidFill>
                  <a:schemeClr val="tx1"/>
                </a:solidFill>
                <a:latin typeface="Bahnschrift" panose="020B0502040204020203" pitchFamily="34" charset="0"/>
                <a:ea typeface="Inter" panose="020B0502030000000004" pitchFamily="34" charset="0"/>
                <a:cs typeface="Helvetica" panose="020B0604020202020204" pitchFamily="34" charset="0"/>
              </a:rPr>
              <a:t>To</a:t>
            </a:r>
            <a:r>
              <a:rPr lang="de-DE" sz="1600" b="1" dirty="0">
                <a:solidFill>
                  <a:schemeClr val="tx1"/>
                </a:solidFill>
                <a:latin typeface="Bahnschrift" panose="020B0502040204020203" pitchFamily="34" charset="0"/>
                <a:ea typeface="Inter" panose="020B0502030000000004" pitchFamily="34" charset="0"/>
                <a:cs typeface="Helvetica" panose="020B0604020202020204" pitchFamily="34" charset="0"/>
              </a:rPr>
              <a:t>-Dos:</a:t>
            </a:r>
          </a:p>
          <a:p>
            <a:endParaRPr lang="de-DE" sz="1600" b="1" dirty="0">
              <a:solidFill>
                <a:schemeClr val="tx1"/>
              </a:solidFill>
              <a:latin typeface="Bahnschrift" panose="020B0502040204020203" pitchFamily="34" charset="0"/>
              <a:ea typeface="Inter" panose="020B0502030000000004" pitchFamily="34" charset="0"/>
              <a:cs typeface="Helvetica" panose="020B0604020202020204" pitchFamily="34" charset="0"/>
            </a:endParaRPr>
          </a:p>
          <a:p>
            <a:pPr marL="342900" indent="-342900">
              <a:buFont typeface="+mj-lt"/>
              <a:buAutoNum type="arabicPeriod"/>
            </a:pPr>
            <a:r>
              <a:rPr lang="de-DE" sz="1600" b="0" dirty="0">
                <a:solidFill>
                  <a:schemeClr val="tx1"/>
                </a:solidFill>
                <a:latin typeface="Bahnschrift" panose="020B0502040204020203" pitchFamily="34" charset="0"/>
                <a:ea typeface="Inter" panose="020B0502030000000004" pitchFamily="34" charset="0"/>
                <a:cs typeface="Helvetica" panose="020B0604020202020204" pitchFamily="34" charset="0"/>
              </a:rPr>
              <a:t>Lest den Text über „Buy </a:t>
            </a:r>
            <a:r>
              <a:rPr lang="de-DE" sz="1600" b="0" dirty="0" err="1">
                <a:solidFill>
                  <a:schemeClr val="tx1"/>
                </a:solidFill>
                <a:latin typeface="Bahnschrift" panose="020B0502040204020203" pitchFamily="34" charset="0"/>
                <a:ea typeface="Inter" panose="020B0502030000000004" pitchFamily="34" charset="0"/>
                <a:cs typeface="Helvetica" panose="020B0604020202020204" pitchFamily="34" charset="0"/>
              </a:rPr>
              <a:t>now</a:t>
            </a:r>
            <a:r>
              <a:rPr lang="de-DE" sz="1600" b="0" dirty="0">
                <a:solidFill>
                  <a:schemeClr val="tx1"/>
                </a:solidFill>
                <a:latin typeface="Bahnschrift" panose="020B0502040204020203" pitchFamily="34" charset="0"/>
                <a:ea typeface="Inter" panose="020B0502030000000004" pitchFamily="34" charset="0"/>
                <a:cs typeface="Helvetica" panose="020B0604020202020204" pitchFamily="34" charset="0"/>
              </a:rPr>
              <a:t>, </a:t>
            </a:r>
            <a:r>
              <a:rPr lang="de-DE" sz="1600" b="0" dirty="0" err="1">
                <a:solidFill>
                  <a:schemeClr val="tx1"/>
                </a:solidFill>
                <a:latin typeface="Bahnschrift" panose="020B0502040204020203" pitchFamily="34" charset="0"/>
                <a:ea typeface="Inter" panose="020B0502030000000004" pitchFamily="34" charset="0"/>
                <a:cs typeface="Helvetica" panose="020B0604020202020204" pitchFamily="34" charset="0"/>
              </a:rPr>
              <a:t>pay</a:t>
            </a:r>
            <a:r>
              <a:rPr lang="de-DE" sz="1600" b="0" dirty="0">
                <a:solidFill>
                  <a:schemeClr val="tx1"/>
                </a:solidFill>
                <a:latin typeface="Bahnschrift" panose="020B0502040204020203" pitchFamily="34" charset="0"/>
                <a:ea typeface="Inter" panose="020B0502030000000004" pitchFamily="34" charset="0"/>
                <a:cs typeface="Helvetica" panose="020B0604020202020204" pitchFamily="34" charset="0"/>
              </a:rPr>
              <a:t> </a:t>
            </a:r>
            <a:r>
              <a:rPr lang="de-DE" sz="1600" b="0" dirty="0" err="1">
                <a:solidFill>
                  <a:schemeClr val="tx1"/>
                </a:solidFill>
                <a:latin typeface="Bahnschrift" panose="020B0502040204020203" pitchFamily="34" charset="0"/>
                <a:ea typeface="Inter" panose="020B0502030000000004" pitchFamily="34" charset="0"/>
                <a:cs typeface="Helvetica" panose="020B0604020202020204" pitchFamily="34" charset="0"/>
              </a:rPr>
              <a:t>later</a:t>
            </a:r>
            <a:r>
              <a:rPr lang="de-DE" sz="1600" b="0" dirty="0">
                <a:solidFill>
                  <a:schemeClr val="tx1"/>
                </a:solidFill>
                <a:latin typeface="Bahnschrift" panose="020B0502040204020203" pitchFamily="34" charset="0"/>
                <a:ea typeface="Inter" panose="020B0502030000000004" pitchFamily="34" charset="0"/>
                <a:cs typeface="Helvetica" panose="020B0604020202020204" pitchFamily="34" charset="0"/>
              </a:rPr>
              <a:t>“.</a:t>
            </a:r>
          </a:p>
          <a:p>
            <a:pPr marL="342900" indent="-342900">
              <a:buFont typeface="+mj-lt"/>
              <a:buAutoNum type="arabicPeriod"/>
            </a:pPr>
            <a:r>
              <a:rPr lang="de-DE" sz="1600" b="0" dirty="0">
                <a:solidFill>
                  <a:schemeClr val="tx1"/>
                </a:solidFill>
                <a:latin typeface="Bahnschrift" panose="020B0502040204020203" pitchFamily="34" charset="0"/>
                <a:ea typeface="Inter" panose="020B0502030000000004" pitchFamily="34" charset="0"/>
                <a:cs typeface="Helvetica" panose="020B0604020202020204" pitchFamily="34" charset="0"/>
              </a:rPr>
              <a:t>Erklärt das Prinzip „Buy </a:t>
            </a:r>
            <a:r>
              <a:rPr lang="de-DE" sz="1600" b="0" dirty="0" err="1">
                <a:solidFill>
                  <a:schemeClr val="tx1"/>
                </a:solidFill>
                <a:latin typeface="Bahnschrift" panose="020B0502040204020203" pitchFamily="34" charset="0"/>
                <a:ea typeface="Inter" panose="020B0502030000000004" pitchFamily="34" charset="0"/>
                <a:cs typeface="Helvetica" panose="020B0604020202020204" pitchFamily="34" charset="0"/>
              </a:rPr>
              <a:t>now</a:t>
            </a:r>
            <a:r>
              <a:rPr lang="de-DE" sz="1600" b="0" dirty="0">
                <a:solidFill>
                  <a:schemeClr val="tx1"/>
                </a:solidFill>
                <a:latin typeface="Bahnschrift" panose="020B0502040204020203" pitchFamily="34" charset="0"/>
                <a:ea typeface="Inter" panose="020B0502030000000004" pitchFamily="34" charset="0"/>
                <a:cs typeface="Helvetica" panose="020B0604020202020204" pitchFamily="34" charset="0"/>
              </a:rPr>
              <a:t>, </a:t>
            </a:r>
            <a:r>
              <a:rPr lang="de-DE" sz="1600" b="0" dirty="0" err="1">
                <a:solidFill>
                  <a:schemeClr val="tx1"/>
                </a:solidFill>
                <a:latin typeface="Bahnschrift" panose="020B0502040204020203" pitchFamily="34" charset="0"/>
                <a:ea typeface="Inter" panose="020B0502030000000004" pitchFamily="34" charset="0"/>
                <a:cs typeface="Helvetica" panose="020B0604020202020204" pitchFamily="34" charset="0"/>
              </a:rPr>
              <a:t>pay</a:t>
            </a:r>
            <a:r>
              <a:rPr lang="de-DE" sz="1600" b="0" dirty="0">
                <a:solidFill>
                  <a:schemeClr val="tx1"/>
                </a:solidFill>
                <a:latin typeface="Bahnschrift" panose="020B0502040204020203" pitchFamily="34" charset="0"/>
                <a:ea typeface="Inter" panose="020B0502030000000004" pitchFamily="34" charset="0"/>
                <a:cs typeface="Helvetica" panose="020B0604020202020204" pitchFamily="34" charset="0"/>
              </a:rPr>
              <a:t> </a:t>
            </a:r>
            <a:r>
              <a:rPr lang="de-DE" sz="1600" b="0" dirty="0" err="1">
                <a:solidFill>
                  <a:schemeClr val="tx1"/>
                </a:solidFill>
                <a:latin typeface="Bahnschrift" panose="020B0502040204020203" pitchFamily="34" charset="0"/>
                <a:ea typeface="Inter" panose="020B0502030000000004" pitchFamily="34" charset="0"/>
                <a:cs typeface="Helvetica" panose="020B0604020202020204" pitchFamily="34" charset="0"/>
              </a:rPr>
              <a:t>later</a:t>
            </a:r>
            <a:r>
              <a:rPr lang="de-DE" sz="1600" b="0" dirty="0">
                <a:solidFill>
                  <a:schemeClr val="tx1"/>
                </a:solidFill>
                <a:latin typeface="Bahnschrift" panose="020B0502040204020203" pitchFamily="34" charset="0"/>
                <a:ea typeface="Inter" panose="020B0502030000000004" pitchFamily="34" charset="0"/>
                <a:cs typeface="Helvetica" panose="020B0604020202020204" pitchFamily="34" charset="0"/>
              </a:rPr>
              <a:t>“ in einem Satz.</a:t>
            </a:r>
          </a:p>
          <a:p>
            <a:pPr marL="342900" indent="-342900">
              <a:buFont typeface="+mj-lt"/>
              <a:buAutoNum type="arabicPeriod"/>
            </a:pPr>
            <a:r>
              <a:rPr lang="de-DE" sz="1600" b="0" dirty="0">
                <a:solidFill>
                  <a:schemeClr val="tx1"/>
                </a:solidFill>
                <a:latin typeface="Bahnschrift" panose="020B0502040204020203" pitchFamily="34" charset="0"/>
                <a:ea typeface="Inter" panose="020B0502030000000004" pitchFamily="34" charset="0"/>
                <a:cs typeface="Helvetica" panose="020B0604020202020204" pitchFamily="34" charset="0"/>
              </a:rPr>
              <a:t>Erläutert die damit verbundenen Probleme und Chancen für Verbraucher.</a:t>
            </a:r>
          </a:p>
          <a:p>
            <a:pPr marL="342900" indent="-342900">
              <a:buFont typeface="+mj-lt"/>
              <a:buAutoNum type="arabicPeriod"/>
            </a:pPr>
            <a:r>
              <a:rPr lang="de-DE" sz="1600" b="0" dirty="0">
                <a:latin typeface="Bahnschrift" panose="020B0502040204020203" pitchFamily="34" charset="0"/>
              </a:rPr>
              <a:t>Beurteilt, wer für Polinas finanzielle Lage verantwortlich ist. Begründet eure Einschätzung.</a:t>
            </a:r>
          </a:p>
          <a:p>
            <a:pPr marL="342900" indent="-342900">
              <a:buFont typeface="+mj-lt"/>
              <a:buAutoNum type="arabicPeriod"/>
            </a:pPr>
            <a:r>
              <a:rPr lang="de-DE" sz="1600" b="0" dirty="0">
                <a:latin typeface="Bahnschrift" panose="020B0502040204020203" pitchFamily="34" charset="0"/>
              </a:rPr>
              <a:t>Formuliert drei Tipps, mit denen Polina diese Schuldenfalle in Zukunft </a:t>
            </a:r>
            <a:br>
              <a:rPr lang="de-DE" sz="1600" b="0" dirty="0">
                <a:latin typeface="Bahnschrift" panose="020B0502040204020203" pitchFamily="34" charset="0"/>
              </a:rPr>
            </a:br>
            <a:r>
              <a:rPr lang="de-DE" sz="1600" b="0" dirty="0">
                <a:latin typeface="Bahnschrift" panose="020B0502040204020203" pitchFamily="34" charset="0"/>
              </a:rPr>
              <a:t>vermeidet.</a:t>
            </a:r>
          </a:p>
        </p:txBody>
      </p:sp>
      <p:sp>
        <p:nvSpPr>
          <p:cNvPr id="3" name="Google Shape;389;p14">
            <a:extLst>
              <a:ext uri="{FF2B5EF4-FFF2-40B4-BE49-F238E27FC236}">
                <a16:creationId xmlns:a16="http://schemas.microsoft.com/office/drawing/2014/main" id="{49EDE896-D703-71A8-1E89-4842D82A7419}"/>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srgbClr val="262626"/>
                </a:solidFill>
                <a:effectLst/>
                <a:uLnTx/>
                <a:uFillTx/>
                <a:latin typeface="Bahnschrift" panose="020B0502040204020203" pitchFamily="34" charset="0"/>
                <a:sym typeface="Arial"/>
              </a:rPr>
              <a:t>Schuldenfalle 1: </a:t>
            </a:r>
            <a:r>
              <a:rPr lang="de-DE" sz="2800" b="1" dirty="0">
                <a:solidFill>
                  <a:srgbClr val="91D14C"/>
                </a:solidFill>
                <a:latin typeface="Bahnschrift" panose="020B0502040204020203" pitchFamily="34" charset="0"/>
                <a:sym typeface="Arial"/>
              </a:rPr>
              <a:t>Buy </a:t>
            </a:r>
            <a:r>
              <a:rPr lang="de-DE" sz="2800" b="1" dirty="0" err="1">
                <a:solidFill>
                  <a:srgbClr val="91D14C"/>
                </a:solidFill>
                <a:latin typeface="Bahnschrift" panose="020B0502040204020203" pitchFamily="34" charset="0"/>
                <a:sym typeface="Arial"/>
              </a:rPr>
              <a:t>now</a:t>
            </a:r>
            <a:r>
              <a:rPr lang="de-DE" sz="2800" b="1" dirty="0">
                <a:solidFill>
                  <a:srgbClr val="91D14C"/>
                </a:solidFill>
                <a:latin typeface="Bahnschrift" panose="020B0502040204020203" pitchFamily="34" charset="0"/>
                <a:sym typeface="Arial"/>
              </a:rPr>
              <a:t>, </a:t>
            </a:r>
            <a:r>
              <a:rPr lang="de-DE" sz="2800" b="1" dirty="0" err="1">
                <a:solidFill>
                  <a:srgbClr val="91D14C"/>
                </a:solidFill>
                <a:latin typeface="Bahnschrift" panose="020B0502040204020203" pitchFamily="34" charset="0"/>
                <a:sym typeface="Arial"/>
              </a:rPr>
              <a:t>pay</a:t>
            </a:r>
            <a:r>
              <a:rPr lang="de-DE" sz="2800" b="1" dirty="0">
                <a:solidFill>
                  <a:srgbClr val="91D14C"/>
                </a:solidFill>
                <a:latin typeface="Bahnschrift" panose="020B0502040204020203" pitchFamily="34" charset="0"/>
                <a:sym typeface="Arial"/>
              </a:rPr>
              <a:t> </a:t>
            </a:r>
            <a:r>
              <a:rPr lang="de-DE" sz="2800" b="1" dirty="0" err="1">
                <a:solidFill>
                  <a:srgbClr val="91D14C"/>
                </a:solidFill>
                <a:latin typeface="Bahnschrift" panose="020B0502040204020203" pitchFamily="34" charset="0"/>
                <a:sym typeface="Arial"/>
              </a:rPr>
              <a:t>later</a:t>
            </a:r>
            <a:endParaRPr lang="de-DE" sz="2800" dirty="0">
              <a:solidFill>
                <a:srgbClr val="91D14C"/>
              </a:solidFill>
              <a:latin typeface="Bahnschrift" panose="020B0502040204020203" pitchFamily="34" charset="0"/>
            </a:endParaRPr>
          </a:p>
        </p:txBody>
      </p:sp>
      <p:sp>
        <p:nvSpPr>
          <p:cNvPr id="5" name="Rechteck: abgerundete Ecken 4">
            <a:extLst>
              <a:ext uri="{FF2B5EF4-FFF2-40B4-BE49-F238E27FC236}">
                <a16:creationId xmlns:a16="http://schemas.microsoft.com/office/drawing/2014/main" id="{C374535A-F8FF-BE0A-D00E-57F3DE4C3D91}"/>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bg1"/>
                </a:solidFill>
                <a:latin typeface="Bahnschrift" panose="020B0502040204020203" pitchFamily="34" charset="0"/>
              </a:rPr>
              <a:t>S-3 1/3</a:t>
            </a:r>
          </a:p>
        </p:txBody>
      </p:sp>
      <p:sp>
        <p:nvSpPr>
          <p:cNvPr id="6" name="Rechteck: abgerundete Ecken 5">
            <a:extLst>
              <a:ext uri="{FF2B5EF4-FFF2-40B4-BE49-F238E27FC236}">
                <a16:creationId xmlns:a16="http://schemas.microsoft.com/office/drawing/2014/main" id="{7CAC1022-2713-63C9-BE17-6E8B3226406A}"/>
              </a:ext>
            </a:extLst>
          </p:cNvPr>
          <p:cNvSpPr/>
          <p:nvPr userDrawn="1"/>
        </p:nvSpPr>
        <p:spPr>
          <a:xfrm>
            <a:off x="895149" y="2002057"/>
            <a:ext cx="9213050" cy="2340000"/>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576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solidFill>
                  <a:schemeClr val="tx1"/>
                </a:solidFill>
                <a:latin typeface="Bahnschrift" panose="020B0502040204020203" pitchFamily="34" charset="0"/>
                <a:cs typeface="Helvetica" panose="020B0604020202020204" pitchFamily="34" charset="0"/>
              </a:rPr>
              <a:t>7.000 Euro an unbezahlten Rechnungen: Nicht nur beim Kleiderkauf hat Polina über Klarna, </a:t>
            </a:r>
            <a:r>
              <a:rPr lang="de-DE" sz="1600" dirty="0" err="1">
                <a:solidFill>
                  <a:schemeClr val="tx1"/>
                </a:solidFill>
                <a:latin typeface="Bahnschrift" panose="020B0502040204020203" pitchFamily="34" charset="0"/>
                <a:cs typeface="Helvetica" panose="020B0604020202020204" pitchFamily="34" charset="0"/>
              </a:rPr>
              <a:t>Paypal</a:t>
            </a:r>
            <a:r>
              <a:rPr lang="de-DE" sz="1600" dirty="0">
                <a:solidFill>
                  <a:schemeClr val="tx1"/>
                </a:solidFill>
                <a:latin typeface="Bahnschrift" panose="020B0502040204020203" pitchFamily="34" charset="0"/>
                <a:cs typeface="Helvetica" panose="020B0604020202020204" pitchFamily="34" charset="0"/>
              </a:rPr>
              <a:t> und Co. die Bezahlung um 30, teilweise sogar 60 Tage aufgeschoben – auch das Essen vom Lieferdienst hat sie eigentlich noch nicht bezahlt.</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sz="1600" dirty="0">
              <a:solidFill>
                <a:schemeClr val="tx1"/>
              </a:solidFill>
              <a:latin typeface="Bahnschrift" panose="020B0502040204020203" pitchFamily="34" charset="0"/>
              <a:cs typeface="Helvetica"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solidFill>
                  <a:schemeClr val="tx1"/>
                </a:solidFill>
                <a:latin typeface="Bahnschrift" panose="020B0502040204020203" pitchFamily="34" charset="0"/>
                <a:cs typeface="Helvetica" panose="020B0604020202020204" pitchFamily="34" charset="0"/>
              </a:rPr>
              <a:t>Wochenlang hat Polina über ihre Verhältnisse gelebt. Jetzt, wo die Rechnungen alle fällig werden und sich Polinas Konto zunehmend leert, steht fest: Polina muss für eine ganze Weile den Gürtel enger schnallen. </a:t>
            </a:r>
          </a:p>
        </p:txBody>
      </p:sp>
      <p:pic>
        <p:nvPicPr>
          <p:cNvPr id="7" name="Grafik 6" descr="Ein Bild, das Clipart enthält.&#10;&#10;Automatisch generierte Beschreibung">
            <a:extLst>
              <a:ext uri="{FF2B5EF4-FFF2-40B4-BE49-F238E27FC236}">
                <a16:creationId xmlns:a16="http://schemas.microsoft.com/office/drawing/2014/main" id="{0AEC9B88-154D-0A22-210C-31E2144B7F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773" y="2251611"/>
            <a:ext cx="876991" cy="958699"/>
          </a:xfrm>
          <a:prstGeom prst="rect">
            <a:avLst/>
          </a:prstGeom>
        </p:spPr>
      </p:pic>
      <p:pic>
        <p:nvPicPr>
          <p:cNvPr id="8" name="Grafik 7" descr="Ein Bild, das Licht enthält.&#10;&#10;Automatisch generierte Beschreibung">
            <a:extLst>
              <a:ext uri="{FF2B5EF4-FFF2-40B4-BE49-F238E27FC236}">
                <a16:creationId xmlns:a16="http://schemas.microsoft.com/office/drawing/2014/main" id="{57BC4040-1ABD-5FD2-C3C5-4E5E4D66F771}"/>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rot="1215291" flipH="1">
            <a:off x="218201" y="6044983"/>
            <a:ext cx="1508134" cy="597651"/>
          </a:xfrm>
          <a:prstGeom prst="rect">
            <a:avLst/>
          </a:prstGeom>
        </p:spPr>
      </p:pic>
    </p:spTree>
    <p:extLst>
      <p:ext uri="{BB962C8B-B14F-4D97-AF65-F5344CB8AC3E}">
        <p14:creationId xmlns:p14="http://schemas.microsoft.com/office/powerpoint/2010/main" val="1150126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3 2/3">
    <p:spTree>
      <p:nvGrpSpPr>
        <p:cNvPr id="1" name=""/>
        <p:cNvGrpSpPr/>
        <p:nvPr/>
      </p:nvGrpSpPr>
      <p:grpSpPr>
        <a:xfrm>
          <a:off x="0" y="0"/>
          <a:ext cx="0" cy="0"/>
          <a:chOff x="0" y="0"/>
          <a:chExt cx="0" cy="0"/>
        </a:xfrm>
      </p:grpSpPr>
      <p:sp>
        <p:nvSpPr>
          <p:cNvPr id="5" name="Freihandform: Form 4">
            <a:extLst>
              <a:ext uri="{FF2B5EF4-FFF2-40B4-BE49-F238E27FC236}">
                <a16:creationId xmlns:a16="http://schemas.microsoft.com/office/drawing/2014/main" id="{8845DD77-C8A3-D11B-5338-89CC1C193892}"/>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FF99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4" name="Google Shape;389;p14">
            <a:extLst>
              <a:ext uri="{FF2B5EF4-FFF2-40B4-BE49-F238E27FC236}">
                <a16:creationId xmlns:a16="http://schemas.microsoft.com/office/drawing/2014/main" id="{A1A34CF0-E905-964A-C2AB-314F4EAB7042}"/>
              </a:ext>
            </a:extLst>
          </p:cNvPr>
          <p:cNvSpPr/>
          <p:nvPr userDrawn="1"/>
        </p:nvSpPr>
        <p:spPr>
          <a:xfrm>
            <a:off x="-758886" y="990776"/>
            <a:ext cx="8654379"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srgbClr val="262626"/>
                </a:solidFill>
                <a:effectLst/>
                <a:uLnTx/>
                <a:uFillTx/>
                <a:latin typeface="Bahnschrift" panose="020B0502040204020203" pitchFamily="34" charset="0"/>
                <a:sym typeface="Arial"/>
              </a:rPr>
              <a:t>Schuldenfalle 1: </a:t>
            </a:r>
            <a:r>
              <a:rPr lang="de-DE" sz="2800" b="1" dirty="0">
                <a:solidFill>
                  <a:srgbClr val="91D14C"/>
                </a:solidFill>
                <a:latin typeface="Bahnschrift" panose="020B0502040204020203" pitchFamily="34" charset="0"/>
                <a:sym typeface="Arial"/>
              </a:rPr>
              <a:t>Buy </a:t>
            </a:r>
            <a:r>
              <a:rPr lang="de-DE" sz="2800" b="1" dirty="0" err="1">
                <a:solidFill>
                  <a:srgbClr val="91D14C"/>
                </a:solidFill>
                <a:latin typeface="Bahnschrift" panose="020B0502040204020203" pitchFamily="34" charset="0"/>
                <a:sym typeface="Arial"/>
              </a:rPr>
              <a:t>now</a:t>
            </a:r>
            <a:r>
              <a:rPr lang="de-DE" sz="2800" b="1" dirty="0">
                <a:solidFill>
                  <a:srgbClr val="91D14C"/>
                </a:solidFill>
                <a:latin typeface="Bahnschrift" panose="020B0502040204020203" pitchFamily="34" charset="0"/>
                <a:sym typeface="Arial"/>
              </a:rPr>
              <a:t>, </a:t>
            </a:r>
            <a:r>
              <a:rPr lang="de-DE" sz="2800" b="1" dirty="0" err="1">
                <a:solidFill>
                  <a:srgbClr val="91D14C"/>
                </a:solidFill>
                <a:latin typeface="Bahnschrift" panose="020B0502040204020203" pitchFamily="34" charset="0"/>
                <a:sym typeface="Arial"/>
              </a:rPr>
              <a:t>pay</a:t>
            </a:r>
            <a:r>
              <a:rPr lang="de-DE" sz="2800" b="1" dirty="0">
                <a:solidFill>
                  <a:srgbClr val="91D14C"/>
                </a:solidFill>
                <a:latin typeface="Bahnschrift" panose="020B0502040204020203" pitchFamily="34" charset="0"/>
                <a:sym typeface="Arial"/>
              </a:rPr>
              <a:t> </a:t>
            </a:r>
            <a:r>
              <a:rPr lang="de-DE" sz="2800" b="1" dirty="0" err="1">
                <a:solidFill>
                  <a:srgbClr val="91D14C"/>
                </a:solidFill>
                <a:latin typeface="Bahnschrift" panose="020B0502040204020203" pitchFamily="34" charset="0"/>
                <a:sym typeface="Arial"/>
              </a:rPr>
              <a:t>later</a:t>
            </a:r>
            <a:endParaRPr lang="de-DE" sz="2800" dirty="0">
              <a:solidFill>
                <a:srgbClr val="91D14C"/>
              </a:solidFill>
              <a:latin typeface="Bahnschrift" panose="020B0502040204020203" pitchFamily="34" charset="0"/>
            </a:endParaRPr>
          </a:p>
        </p:txBody>
      </p:sp>
      <p:sp>
        <p:nvSpPr>
          <p:cNvPr id="141" name="Rechteck: abgerundete Ecken 140">
            <a:extLst>
              <a:ext uri="{FF2B5EF4-FFF2-40B4-BE49-F238E27FC236}">
                <a16:creationId xmlns:a16="http://schemas.microsoft.com/office/drawing/2014/main" id="{8D5444EE-3F4B-AF1F-371F-BE15460C281F}"/>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bg1"/>
                </a:solidFill>
                <a:latin typeface="Bahnschrift" panose="020B0502040204020203" pitchFamily="34" charset="0"/>
              </a:rPr>
              <a:t>S-3 2/3</a:t>
            </a:r>
          </a:p>
        </p:txBody>
      </p:sp>
      <p:sp>
        <p:nvSpPr>
          <p:cNvPr id="2" name="Rechteck: abgerundete Ecken 1">
            <a:extLst>
              <a:ext uri="{FF2B5EF4-FFF2-40B4-BE49-F238E27FC236}">
                <a16:creationId xmlns:a16="http://schemas.microsoft.com/office/drawing/2014/main" id="{6D077131-DA43-88A9-A8BB-F449CF133634}"/>
              </a:ext>
            </a:extLst>
          </p:cNvPr>
          <p:cNvSpPr>
            <a:spLocks/>
          </p:cNvSpPr>
          <p:nvPr userDrawn="1"/>
        </p:nvSpPr>
        <p:spPr>
          <a:xfrm>
            <a:off x="583614" y="1876927"/>
            <a:ext cx="9524585" cy="523781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400" b="1" dirty="0">
                <a:solidFill>
                  <a:schemeClr val="tx1"/>
                </a:solidFill>
                <a:latin typeface="Bahnschrift" panose="020B0502040204020203" pitchFamily="34" charset="0"/>
                <a:cs typeface="Helvetica" panose="020B0604020202020204" pitchFamily="34" charset="0"/>
              </a:rPr>
              <a:t>So funktioniert’s</a:t>
            </a:r>
          </a:p>
          <a:p>
            <a:endParaRPr lang="de-DE" sz="1400" dirty="0">
              <a:solidFill>
                <a:schemeClr val="tx1"/>
              </a:solidFill>
              <a:latin typeface="Bahnschrift" panose="020B0502040204020203" pitchFamily="34" charset="0"/>
              <a:cs typeface="Helvetica" panose="020B0604020202020204" pitchFamily="34" charset="0"/>
            </a:endParaRPr>
          </a:p>
          <a:p>
            <a:r>
              <a:rPr lang="de-DE" sz="1400" dirty="0">
                <a:solidFill>
                  <a:schemeClr val="tx1"/>
                </a:solidFill>
                <a:latin typeface="Bahnschrift" panose="020B0502040204020203" pitchFamily="34" charset="0"/>
                <a:cs typeface="Helvetica" panose="020B0604020202020204" pitchFamily="34" charset="0"/>
              </a:rPr>
              <a:t>„Wenn Du eine ,Buy </a:t>
            </a:r>
            <a:r>
              <a:rPr lang="de-DE" sz="1400" dirty="0" err="1">
                <a:solidFill>
                  <a:schemeClr val="tx1"/>
                </a:solidFill>
                <a:latin typeface="Bahnschrift" panose="020B0502040204020203" pitchFamily="34" charset="0"/>
                <a:cs typeface="Helvetica" panose="020B0604020202020204" pitchFamily="34" charset="0"/>
              </a:rPr>
              <a:t>now</a:t>
            </a:r>
            <a:r>
              <a:rPr lang="de-DE" sz="1400" dirty="0">
                <a:solidFill>
                  <a:schemeClr val="tx1"/>
                </a:solidFill>
                <a:latin typeface="Bahnschrift" panose="020B0502040204020203" pitchFamily="34" charset="0"/>
                <a:cs typeface="Helvetica" panose="020B0604020202020204" pitchFamily="34" charset="0"/>
              </a:rPr>
              <a:t>, </a:t>
            </a:r>
            <a:r>
              <a:rPr lang="de-DE" sz="1400" dirty="0" err="1">
                <a:solidFill>
                  <a:schemeClr val="tx1"/>
                </a:solidFill>
                <a:latin typeface="Bahnschrift" panose="020B0502040204020203" pitchFamily="34" charset="0"/>
                <a:cs typeface="Helvetica" panose="020B0604020202020204" pitchFamily="34" charset="0"/>
              </a:rPr>
              <a:t>pay</a:t>
            </a:r>
            <a:r>
              <a:rPr lang="de-DE" sz="1400" dirty="0">
                <a:solidFill>
                  <a:schemeClr val="tx1"/>
                </a:solidFill>
                <a:latin typeface="Bahnschrift" panose="020B0502040204020203" pitchFamily="34" charset="0"/>
                <a:cs typeface="Helvetica" panose="020B0604020202020204" pitchFamily="34" charset="0"/>
              </a:rPr>
              <a:t> </a:t>
            </a:r>
            <a:r>
              <a:rPr lang="de-DE" sz="1400" dirty="0" err="1">
                <a:solidFill>
                  <a:schemeClr val="tx1"/>
                </a:solidFill>
                <a:latin typeface="Bahnschrift" panose="020B0502040204020203" pitchFamily="34" charset="0"/>
                <a:cs typeface="Helvetica" panose="020B0604020202020204" pitchFamily="34" charset="0"/>
              </a:rPr>
              <a:t>later</a:t>
            </a:r>
            <a:r>
              <a:rPr lang="de-DE" sz="1400" dirty="0">
                <a:solidFill>
                  <a:schemeClr val="tx1"/>
                </a:solidFill>
                <a:latin typeface="Bahnschrift" panose="020B0502040204020203" pitchFamily="34" charset="0"/>
                <a:cs typeface="Helvetica" panose="020B0604020202020204" pitchFamily="34" charset="0"/>
              </a:rPr>
              <a:t>‘- Option nutzt, gibt es zwei Möglichkeiten. Es fallen entweder keine weiteren Gebühren an oder es handelt sich um verzinste Angebote. </a:t>
            </a:r>
          </a:p>
          <a:p>
            <a:endParaRPr lang="de-DE" sz="1400" dirty="0">
              <a:solidFill>
                <a:schemeClr val="tx1"/>
              </a:solidFill>
              <a:latin typeface="Bahnschrift" panose="020B0502040204020203" pitchFamily="34" charset="0"/>
              <a:cs typeface="Helvetica" panose="020B0604020202020204" pitchFamily="34" charset="0"/>
            </a:endParaRPr>
          </a:p>
          <a:p>
            <a:r>
              <a:rPr lang="de-DE" sz="1400" dirty="0">
                <a:solidFill>
                  <a:schemeClr val="tx1"/>
                </a:solidFill>
                <a:latin typeface="Bahnschrift" panose="020B0502040204020203" pitchFamily="34" charset="0"/>
                <a:cs typeface="Helvetica" panose="020B0604020202020204" pitchFamily="34" charset="0"/>
              </a:rPr>
              <a:t>Wenn Du ohne Zinsen bezahlst, dann ist es oft nichts anderes als der altbekannte Kauf auf Rechnung. Teilweise funktioniert dieser etwas anders als gewohnt, weil ein Zahlungsdienstleister dazwischengeschaltet ist. </a:t>
            </a:r>
          </a:p>
          <a:p>
            <a:endParaRPr lang="de-DE" sz="1400" dirty="0">
              <a:solidFill>
                <a:schemeClr val="tx1"/>
              </a:solidFill>
              <a:latin typeface="Bahnschrift" panose="020B0502040204020203" pitchFamily="34" charset="0"/>
              <a:cs typeface="Helvetica" panose="020B0604020202020204" pitchFamily="34" charset="0"/>
            </a:endParaRPr>
          </a:p>
          <a:p>
            <a:r>
              <a:rPr lang="de-DE" sz="1400" dirty="0">
                <a:solidFill>
                  <a:schemeClr val="tx1"/>
                </a:solidFill>
                <a:latin typeface="Bahnschrift" panose="020B0502040204020203" pitchFamily="34" charset="0"/>
                <a:cs typeface="Helvetica" panose="020B0604020202020204" pitchFamily="34" charset="0"/>
              </a:rPr>
              <a:t>Bei der verzinsten Variante handelt es sich letzten Endes um einen Ratenkauf. Hier tilgst Du die Schulden über ein paar Monate und zahlst dafür Zinsen. Auch in diesem Fall gibt es verschiedene Möglichkeiten, die Händler können mit Banken zusammenarbeiten oder mit Zahlungsdienstleistern.“</a:t>
            </a:r>
          </a:p>
          <a:p>
            <a:endParaRPr lang="de-DE" sz="1400" dirty="0">
              <a:solidFill>
                <a:schemeClr val="tx1"/>
              </a:solidFill>
              <a:latin typeface="Bahnschrift" panose="020B0502040204020203" pitchFamily="34" charset="0"/>
              <a:cs typeface="Helvetica" panose="020B0604020202020204" pitchFamily="34" charset="0"/>
            </a:endParaRPr>
          </a:p>
          <a:p>
            <a:r>
              <a:rPr lang="de-DE" sz="1400" b="1" dirty="0">
                <a:solidFill>
                  <a:schemeClr val="tx1"/>
                </a:solidFill>
                <a:latin typeface="Bahnschrift" panose="020B0502040204020203" pitchFamily="34" charset="0"/>
                <a:cs typeface="Helvetica" panose="020B0604020202020204" pitchFamily="34" charset="0"/>
              </a:rPr>
              <a:t>Das hast Du davon</a:t>
            </a:r>
          </a:p>
          <a:p>
            <a:endParaRPr lang="de-DE" sz="1400" dirty="0">
              <a:solidFill>
                <a:schemeClr val="tx1"/>
              </a:solidFill>
              <a:latin typeface="Bahnschrift" panose="020B0502040204020203" pitchFamily="34" charset="0"/>
              <a:cs typeface="Helvetica" panose="020B0604020202020204" pitchFamily="34" charset="0"/>
            </a:endParaRPr>
          </a:p>
          <a:p>
            <a:r>
              <a:rPr lang="de-DE" sz="1400" dirty="0">
                <a:solidFill>
                  <a:schemeClr val="tx1"/>
                </a:solidFill>
                <a:latin typeface="Bahnschrift" panose="020B0502040204020203" pitchFamily="34" charset="0"/>
                <a:cs typeface="Helvetica" panose="020B0604020202020204" pitchFamily="34" charset="0"/>
              </a:rPr>
              <a:t>„Der Kauf auf Rechnung ist in Deutschland immer noch sehr beliebt und das ist kein Wunder. Schließlich kannst Du etwas bestellen, die Ware kommt bei Dir an und erst nachdem Du sie überprüft hast, musst Du zahlen. </a:t>
            </a:r>
          </a:p>
          <a:p>
            <a:endParaRPr lang="de-DE" sz="1400" dirty="0">
              <a:solidFill>
                <a:schemeClr val="tx1"/>
              </a:solidFill>
              <a:latin typeface="Bahnschrift" panose="020B0502040204020203" pitchFamily="34" charset="0"/>
              <a:cs typeface="Helvetica" panose="020B0604020202020204" pitchFamily="34" charset="0"/>
            </a:endParaRPr>
          </a:p>
          <a:p>
            <a:r>
              <a:rPr lang="de-DE" sz="1400" dirty="0">
                <a:solidFill>
                  <a:schemeClr val="tx1"/>
                </a:solidFill>
                <a:latin typeface="Bahnschrift" panose="020B0502040204020203" pitchFamily="34" charset="0"/>
                <a:cs typeface="Helvetica" panose="020B0604020202020204" pitchFamily="34" charset="0"/>
              </a:rPr>
              <a:t>Die Rechnung schicken Dir die Händler oder deren Zahlungspartner zu: Per Mail oder auf Papier per Brief oder im Paket selbst. In der Regel hast Du für das Bezahlen etwas Zeit, oft sind es beim Rechnungskauf 14 bis 30 Tage ab dem Versenden der Ware. […] </a:t>
            </a:r>
          </a:p>
          <a:p>
            <a:endParaRPr lang="de-DE" sz="1400" dirty="0">
              <a:solidFill>
                <a:schemeClr val="tx1"/>
              </a:solidFill>
              <a:latin typeface="Bahnschrift" panose="020B0502040204020203" pitchFamily="34" charset="0"/>
              <a:cs typeface="Helvetica" panose="020B0604020202020204" pitchFamily="34" charset="0"/>
            </a:endParaRPr>
          </a:p>
          <a:p>
            <a:r>
              <a:rPr lang="de-DE" sz="1400" dirty="0">
                <a:solidFill>
                  <a:schemeClr val="tx1"/>
                </a:solidFill>
                <a:latin typeface="Bahnschrift" panose="020B0502040204020203" pitchFamily="34" charset="0"/>
                <a:cs typeface="Helvetica" panose="020B0604020202020204" pitchFamily="34" charset="0"/>
              </a:rPr>
              <a:t>Der Vorteil liegt auf der Hand: Du musst Dich nicht um Erstattungen kümmern. Und wenn Du einen Shop nicht kennst, sicherst Du Dich so dagegen ab, dass Du bezahlst und nichts dafür bekommst.“</a:t>
            </a:r>
          </a:p>
        </p:txBody>
      </p:sp>
    </p:spTree>
    <p:extLst>
      <p:ext uri="{BB962C8B-B14F-4D97-AF65-F5344CB8AC3E}">
        <p14:creationId xmlns:p14="http://schemas.microsoft.com/office/powerpoint/2010/main" val="9542612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3.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2933039C-8129-00EA-08A8-E8926C176F33}"/>
              </a:ext>
            </a:extLst>
          </p:cNvPr>
          <p:cNvGrpSpPr>
            <a:grpSpLocks noChangeAspect="1"/>
          </p:cNvGrpSpPr>
          <p:nvPr userDrawn="1"/>
        </p:nvGrpSpPr>
        <p:grpSpPr>
          <a:xfrm>
            <a:off x="9648496" y="6913968"/>
            <a:ext cx="806835" cy="420907"/>
            <a:chOff x="8439829" y="6196071"/>
            <a:chExt cx="1963637" cy="1024385"/>
          </a:xfrm>
        </p:grpSpPr>
        <p:pic>
          <p:nvPicPr>
            <p:cNvPr id="3" name="Google Shape;18;p112">
              <a:extLst>
                <a:ext uri="{FF2B5EF4-FFF2-40B4-BE49-F238E27FC236}">
                  <a16:creationId xmlns:a16="http://schemas.microsoft.com/office/drawing/2014/main" id="{7750114E-ACE8-9EBB-0CC9-02B248A11E44}"/>
                </a:ext>
              </a:extLst>
            </p:cNvPr>
            <p:cNvPicPr preferRelativeResize="0"/>
            <p:nvPr userDrawn="1"/>
          </p:nvPicPr>
          <p:blipFill rotWithShape="1">
            <a:blip r:embed="rId36">
              <a:alphaModFix/>
              <a:duotone>
                <a:schemeClr val="bg2">
                  <a:shade val="45000"/>
                  <a:satMod val="135000"/>
                </a:schemeClr>
                <a:prstClr val="white"/>
              </a:duotone>
            </a:blip>
            <a:srcRect l="19695" t="16167" r="20816" b="27127"/>
            <a:stretch/>
          </p:blipFill>
          <p:spPr>
            <a:xfrm>
              <a:off x="8871968" y="6196071"/>
              <a:ext cx="1099360" cy="589512"/>
            </a:xfrm>
            <a:prstGeom prst="rect">
              <a:avLst/>
            </a:prstGeom>
            <a:noFill/>
            <a:ln>
              <a:noFill/>
            </a:ln>
          </p:spPr>
        </p:pic>
        <p:pic>
          <p:nvPicPr>
            <p:cNvPr id="4" name="Grafik 3">
              <a:extLst>
                <a:ext uri="{FF2B5EF4-FFF2-40B4-BE49-F238E27FC236}">
                  <a16:creationId xmlns:a16="http://schemas.microsoft.com/office/drawing/2014/main" id="{A4486AA2-A5B7-196A-88E1-9ECC692A925D}"/>
                </a:ext>
              </a:extLst>
            </p:cNvPr>
            <p:cNvPicPr>
              <a:picLocks noChangeAspect="1"/>
            </p:cNvPicPr>
            <p:nvPr userDrawn="1"/>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8439829" y="6932456"/>
              <a:ext cx="1963637" cy="288000"/>
            </a:xfrm>
            <a:prstGeom prst="rect">
              <a:avLst/>
            </a:prstGeom>
          </p:spPr>
        </p:pic>
      </p:grpSp>
    </p:spTree>
    <p:extLst>
      <p:ext uri="{BB962C8B-B14F-4D97-AF65-F5344CB8AC3E}">
        <p14:creationId xmlns:p14="http://schemas.microsoft.com/office/powerpoint/2010/main" val="2120382524"/>
      </p:ext>
    </p:extLst>
  </p:cSld>
  <p:clrMap bg1="lt1" tx1="dk1" bg2="lt2" tx2="dk2" accent1="accent1" accent2="accent2" accent3="accent3" accent4="accent4" accent5="accent5" accent6="accent6" hlink="hlink" folHlink="folHlink"/>
  <p:sldLayoutIdLst>
    <p:sldLayoutId id="2147483677" r:id="rId1"/>
    <p:sldLayoutId id="2147483697" r:id="rId2"/>
    <p:sldLayoutId id="2147483717" r:id="rId3"/>
    <p:sldLayoutId id="2147483725" r:id="rId4"/>
    <p:sldLayoutId id="2147483699" r:id="rId5"/>
    <p:sldLayoutId id="2147483662" r:id="rId6"/>
    <p:sldLayoutId id="2147483664" r:id="rId7"/>
    <p:sldLayoutId id="2147483721" r:id="rId8"/>
    <p:sldLayoutId id="2147483722" r:id="rId9"/>
    <p:sldLayoutId id="2147483723" r:id="rId10"/>
    <p:sldLayoutId id="2147483724" r:id="rId11"/>
    <p:sldLayoutId id="2147483728" r:id="rId12"/>
    <p:sldLayoutId id="2147483729" r:id="rId13"/>
    <p:sldLayoutId id="2147483730" r:id="rId14"/>
    <p:sldLayoutId id="2147483731" r:id="rId15"/>
    <p:sldLayoutId id="2147483732" r:id="rId16"/>
    <p:sldLayoutId id="2147483698" r:id="rId17"/>
    <p:sldLayoutId id="2147483675" r:id="rId18"/>
    <p:sldLayoutId id="2147483681" r:id="rId19"/>
    <p:sldLayoutId id="2147483682" r:id="rId20"/>
    <p:sldLayoutId id="2147483683" r:id="rId21"/>
    <p:sldLayoutId id="2147483685" r:id="rId22"/>
    <p:sldLayoutId id="2147483684" r:id="rId23"/>
    <p:sldLayoutId id="2147483687" r:id="rId24"/>
    <p:sldLayoutId id="2147483688" r:id="rId25"/>
    <p:sldLayoutId id="2147483693" r:id="rId26"/>
    <p:sldLayoutId id="2147483690" r:id="rId27"/>
    <p:sldLayoutId id="2147483691" r:id="rId28"/>
    <p:sldLayoutId id="2147483692" r:id="rId29"/>
    <p:sldLayoutId id="2147483686" r:id="rId30"/>
    <p:sldLayoutId id="2147483814" r:id="rId31"/>
    <p:sldLayoutId id="2147483744" r:id="rId32"/>
    <p:sldLayoutId id="2147483740" r:id="rId33"/>
    <p:sldLayoutId id="2147483701" r:id="rId34"/>
  </p:sldLayoutIdLst>
  <p:hf sldNum="0" hd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05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4397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8245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3669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7196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3501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893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0411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2016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uppieren 26">
            <a:extLst>
              <a:ext uri="{FF2B5EF4-FFF2-40B4-BE49-F238E27FC236}">
                <a16:creationId xmlns:a16="http://schemas.microsoft.com/office/drawing/2014/main" id="{64B8F08B-A8F7-BBF5-F5A2-0B6F9DAF83DB}"/>
              </a:ext>
            </a:extLst>
          </p:cNvPr>
          <p:cNvGrpSpPr/>
          <p:nvPr/>
        </p:nvGrpSpPr>
        <p:grpSpPr>
          <a:xfrm>
            <a:off x="5975151" y="4051356"/>
            <a:ext cx="1844478" cy="1844478"/>
            <a:chOff x="5638897" y="4217029"/>
            <a:chExt cx="1844478" cy="1844478"/>
          </a:xfrm>
        </p:grpSpPr>
        <p:sp>
          <p:nvSpPr>
            <p:cNvPr id="71" name="Rechteck 70">
              <a:extLst>
                <a:ext uri="{FF2B5EF4-FFF2-40B4-BE49-F238E27FC236}">
                  <a16:creationId xmlns:a16="http://schemas.microsoft.com/office/drawing/2014/main" id="{E708E48A-4550-F7A9-6078-328C95620D51}"/>
                </a:ext>
              </a:extLst>
            </p:cNvPr>
            <p:cNvSpPr/>
            <p:nvPr/>
          </p:nvSpPr>
          <p:spPr>
            <a:xfrm rot="605910" flipH="1">
              <a:off x="5638897" y="4217029"/>
              <a:ext cx="1844478" cy="1844478"/>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solidFill>
                  <a:schemeClr val="tx1"/>
                </a:solidFill>
                <a:latin typeface="Ink Free" panose="03080402000500000000" pitchFamily="66" charset="0"/>
              </a:endParaRPr>
            </a:p>
          </p:txBody>
        </p:sp>
        <p:grpSp>
          <p:nvGrpSpPr>
            <p:cNvPr id="72" name="Gruppieren 71">
              <a:extLst>
                <a:ext uri="{FF2B5EF4-FFF2-40B4-BE49-F238E27FC236}">
                  <a16:creationId xmlns:a16="http://schemas.microsoft.com/office/drawing/2014/main" id="{C55EB613-09C8-C3DD-3EC1-AF83CBACF316}"/>
                </a:ext>
              </a:extLst>
            </p:cNvPr>
            <p:cNvGrpSpPr/>
            <p:nvPr/>
          </p:nvGrpSpPr>
          <p:grpSpPr>
            <a:xfrm flipH="1">
              <a:off x="6663784" y="4245066"/>
              <a:ext cx="179756" cy="192982"/>
              <a:chOff x="3654627" y="3061677"/>
              <a:chExt cx="572174" cy="614276"/>
            </a:xfrm>
            <a:solidFill>
              <a:srgbClr val="91D14C"/>
            </a:solidFill>
            <a:effectLst>
              <a:outerShdw blurRad="50800" dist="38100" dir="2700000" algn="tl" rotWithShape="0">
                <a:prstClr val="black">
                  <a:alpha val="40000"/>
                </a:prstClr>
              </a:outerShdw>
            </a:effectLst>
          </p:grpSpPr>
          <p:sp>
            <p:nvSpPr>
              <p:cNvPr id="73" name="Ellipse 72">
                <a:extLst>
                  <a:ext uri="{FF2B5EF4-FFF2-40B4-BE49-F238E27FC236}">
                    <a16:creationId xmlns:a16="http://schemas.microsoft.com/office/drawing/2014/main" id="{1FF3F160-0AF2-05B9-9EA2-D2D84022B739}"/>
                  </a:ext>
                </a:extLst>
              </p:cNvPr>
              <p:cNvSpPr/>
              <p:nvPr/>
            </p:nvSpPr>
            <p:spPr>
              <a:xfrm>
                <a:off x="3668613" y="3117766"/>
                <a:ext cx="558188" cy="558187"/>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solidFill>
                    <a:schemeClr val="tx1"/>
                  </a:solidFill>
                  <a:latin typeface="Ink Free" panose="03080402000500000000" pitchFamily="66" charset="0"/>
                </a:endParaRPr>
              </a:p>
            </p:txBody>
          </p:sp>
          <p:sp>
            <p:nvSpPr>
              <p:cNvPr id="74" name="Ellipse 73">
                <a:extLst>
                  <a:ext uri="{FF2B5EF4-FFF2-40B4-BE49-F238E27FC236}">
                    <a16:creationId xmlns:a16="http://schemas.microsoft.com/office/drawing/2014/main" id="{E3CAA0C1-DE2F-96F6-25D8-46FF5C5BA944}"/>
                  </a:ext>
                </a:extLst>
              </p:cNvPr>
              <p:cNvSpPr/>
              <p:nvPr/>
            </p:nvSpPr>
            <p:spPr>
              <a:xfrm flipV="1">
                <a:off x="3842173" y="3292437"/>
                <a:ext cx="197076" cy="197077"/>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solidFill>
                    <a:schemeClr val="tx1"/>
                  </a:solidFill>
                  <a:latin typeface="Ink Free" panose="03080402000500000000" pitchFamily="66" charset="0"/>
                </a:endParaRPr>
              </a:p>
            </p:txBody>
          </p:sp>
          <p:sp>
            <p:nvSpPr>
              <p:cNvPr id="75" name="Ellipse 74">
                <a:extLst>
                  <a:ext uri="{FF2B5EF4-FFF2-40B4-BE49-F238E27FC236}">
                    <a16:creationId xmlns:a16="http://schemas.microsoft.com/office/drawing/2014/main" id="{B9F569B4-6EC7-32BA-8500-7F68220B7E04}"/>
                  </a:ext>
                </a:extLst>
              </p:cNvPr>
              <p:cNvSpPr/>
              <p:nvPr/>
            </p:nvSpPr>
            <p:spPr>
              <a:xfrm>
                <a:off x="3654627" y="3061677"/>
                <a:ext cx="362035" cy="362037"/>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solidFill>
                    <a:schemeClr val="tx1"/>
                  </a:solidFill>
                  <a:latin typeface="Ink Free" panose="03080402000500000000" pitchFamily="66" charset="0"/>
                </a:endParaRPr>
              </a:p>
            </p:txBody>
          </p:sp>
        </p:grpSp>
      </p:grpSp>
      <p:grpSp>
        <p:nvGrpSpPr>
          <p:cNvPr id="26" name="Gruppieren 25">
            <a:extLst>
              <a:ext uri="{FF2B5EF4-FFF2-40B4-BE49-F238E27FC236}">
                <a16:creationId xmlns:a16="http://schemas.microsoft.com/office/drawing/2014/main" id="{41DBA245-FF81-0C26-563C-4C57EF55DBEE}"/>
              </a:ext>
            </a:extLst>
          </p:cNvPr>
          <p:cNvGrpSpPr/>
          <p:nvPr/>
        </p:nvGrpSpPr>
        <p:grpSpPr>
          <a:xfrm>
            <a:off x="2020451" y="3607297"/>
            <a:ext cx="1844478" cy="1844478"/>
            <a:chOff x="1628477" y="3779837"/>
            <a:chExt cx="1844478" cy="1844478"/>
          </a:xfrm>
        </p:grpSpPr>
        <p:sp>
          <p:nvSpPr>
            <p:cNvPr id="77" name="Rechteck 76">
              <a:extLst>
                <a:ext uri="{FF2B5EF4-FFF2-40B4-BE49-F238E27FC236}">
                  <a16:creationId xmlns:a16="http://schemas.microsoft.com/office/drawing/2014/main" id="{7AA4C74B-DD55-DAB3-08EB-2B5B2C610EE3}"/>
                </a:ext>
              </a:extLst>
            </p:cNvPr>
            <p:cNvSpPr/>
            <p:nvPr/>
          </p:nvSpPr>
          <p:spPr>
            <a:xfrm rot="20822532" flipH="1">
              <a:off x="1628477" y="3779837"/>
              <a:ext cx="1844478" cy="1844478"/>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solidFill>
                  <a:schemeClr val="tx1"/>
                </a:solidFill>
                <a:latin typeface="Ink Free" panose="03080402000500000000" pitchFamily="66" charset="0"/>
              </a:endParaRPr>
            </a:p>
          </p:txBody>
        </p:sp>
        <p:grpSp>
          <p:nvGrpSpPr>
            <p:cNvPr id="78" name="Gruppieren 77">
              <a:extLst>
                <a:ext uri="{FF2B5EF4-FFF2-40B4-BE49-F238E27FC236}">
                  <a16:creationId xmlns:a16="http://schemas.microsoft.com/office/drawing/2014/main" id="{39F00F4E-E282-BC73-CFB9-A3C576459112}"/>
                </a:ext>
              </a:extLst>
            </p:cNvPr>
            <p:cNvGrpSpPr/>
            <p:nvPr/>
          </p:nvGrpSpPr>
          <p:grpSpPr>
            <a:xfrm rot="20216622" flipH="1">
              <a:off x="2325572" y="3796194"/>
              <a:ext cx="179754" cy="192980"/>
              <a:chOff x="3654625" y="3061677"/>
              <a:chExt cx="572166" cy="614271"/>
            </a:xfrm>
            <a:solidFill>
              <a:srgbClr val="91D14C"/>
            </a:solidFill>
            <a:effectLst>
              <a:outerShdw blurRad="50800" dist="38100" dir="2700000" algn="tl" rotWithShape="0">
                <a:prstClr val="black">
                  <a:alpha val="40000"/>
                </a:prstClr>
              </a:outerShdw>
            </a:effectLst>
          </p:grpSpPr>
          <p:sp>
            <p:nvSpPr>
              <p:cNvPr id="79" name="Ellipse 78">
                <a:extLst>
                  <a:ext uri="{FF2B5EF4-FFF2-40B4-BE49-F238E27FC236}">
                    <a16:creationId xmlns:a16="http://schemas.microsoft.com/office/drawing/2014/main" id="{B30F3684-F37F-66A9-D27E-4C301280D07C}"/>
                  </a:ext>
                </a:extLst>
              </p:cNvPr>
              <p:cNvSpPr/>
              <p:nvPr/>
            </p:nvSpPr>
            <p:spPr>
              <a:xfrm>
                <a:off x="3668605" y="3117761"/>
                <a:ext cx="558186" cy="558187"/>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solidFill>
                    <a:schemeClr val="tx1"/>
                  </a:solidFill>
                  <a:latin typeface="Ink Free" panose="03080402000500000000" pitchFamily="66" charset="0"/>
                </a:endParaRPr>
              </a:p>
            </p:txBody>
          </p:sp>
          <p:sp>
            <p:nvSpPr>
              <p:cNvPr id="80" name="Ellipse 79">
                <a:extLst>
                  <a:ext uri="{FF2B5EF4-FFF2-40B4-BE49-F238E27FC236}">
                    <a16:creationId xmlns:a16="http://schemas.microsoft.com/office/drawing/2014/main" id="{7DF8A187-1303-E448-B2B3-8AAC869B60FC}"/>
                  </a:ext>
                </a:extLst>
              </p:cNvPr>
              <p:cNvSpPr/>
              <p:nvPr/>
            </p:nvSpPr>
            <p:spPr>
              <a:xfrm flipV="1">
                <a:off x="3842173" y="3292437"/>
                <a:ext cx="197076" cy="197077"/>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solidFill>
                    <a:schemeClr val="tx1"/>
                  </a:solidFill>
                  <a:latin typeface="Ink Free" panose="03080402000500000000" pitchFamily="66" charset="0"/>
                </a:endParaRPr>
              </a:p>
            </p:txBody>
          </p:sp>
          <p:sp>
            <p:nvSpPr>
              <p:cNvPr id="81" name="Ellipse 80">
                <a:extLst>
                  <a:ext uri="{FF2B5EF4-FFF2-40B4-BE49-F238E27FC236}">
                    <a16:creationId xmlns:a16="http://schemas.microsoft.com/office/drawing/2014/main" id="{B258A514-8C35-493C-8F4B-F622EAA27AB0}"/>
                  </a:ext>
                </a:extLst>
              </p:cNvPr>
              <p:cNvSpPr/>
              <p:nvPr/>
            </p:nvSpPr>
            <p:spPr>
              <a:xfrm>
                <a:off x="3654625" y="3061677"/>
                <a:ext cx="362035" cy="362037"/>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solidFill>
                    <a:schemeClr val="tx1"/>
                  </a:solidFill>
                  <a:latin typeface="Ink Free" panose="03080402000500000000" pitchFamily="66" charset="0"/>
                </a:endParaRPr>
              </a:p>
            </p:txBody>
          </p:sp>
        </p:grpSp>
      </p:grpSp>
      <p:grpSp>
        <p:nvGrpSpPr>
          <p:cNvPr id="25" name="Gruppieren 24">
            <a:extLst>
              <a:ext uri="{FF2B5EF4-FFF2-40B4-BE49-F238E27FC236}">
                <a16:creationId xmlns:a16="http://schemas.microsoft.com/office/drawing/2014/main" id="{55DC0D22-DDEF-4326-7DC8-8307F3050AE9}"/>
              </a:ext>
            </a:extLst>
          </p:cNvPr>
          <p:cNvGrpSpPr/>
          <p:nvPr/>
        </p:nvGrpSpPr>
        <p:grpSpPr>
          <a:xfrm>
            <a:off x="3941842" y="4471499"/>
            <a:ext cx="1844478" cy="1844478"/>
            <a:chOff x="3678782" y="4674862"/>
            <a:chExt cx="1844478" cy="1844478"/>
          </a:xfrm>
        </p:grpSpPr>
        <p:sp>
          <p:nvSpPr>
            <p:cNvPr id="83" name="Rechteck 82">
              <a:extLst>
                <a:ext uri="{FF2B5EF4-FFF2-40B4-BE49-F238E27FC236}">
                  <a16:creationId xmlns:a16="http://schemas.microsoft.com/office/drawing/2014/main" id="{9A371FA0-68CE-9C9E-6D1B-94D58B8E421B}"/>
                </a:ext>
              </a:extLst>
            </p:cNvPr>
            <p:cNvSpPr/>
            <p:nvPr/>
          </p:nvSpPr>
          <p:spPr>
            <a:xfrm rot="13797">
              <a:off x="3678782" y="4674862"/>
              <a:ext cx="1844478" cy="1844478"/>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solidFill>
                  <a:schemeClr val="tx1"/>
                </a:solidFill>
                <a:latin typeface="Ink Free" panose="03080402000500000000" pitchFamily="66" charset="0"/>
              </a:endParaRPr>
            </a:p>
          </p:txBody>
        </p:sp>
        <p:grpSp>
          <p:nvGrpSpPr>
            <p:cNvPr id="84" name="Gruppieren 83">
              <a:extLst>
                <a:ext uri="{FF2B5EF4-FFF2-40B4-BE49-F238E27FC236}">
                  <a16:creationId xmlns:a16="http://schemas.microsoft.com/office/drawing/2014/main" id="{F68DD8E8-6A6C-6A09-29E6-5F9F58865F9F}"/>
                </a:ext>
              </a:extLst>
            </p:cNvPr>
            <p:cNvGrpSpPr/>
            <p:nvPr/>
          </p:nvGrpSpPr>
          <p:grpSpPr>
            <a:xfrm rot="619707">
              <a:off x="4464758" y="4681306"/>
              <a:ext cx="179756" cy="192981"/>
              <a:chOff x="3654627" y="3061678"/>
              <a:chExt cx="572175" cy="614274"/>
            </a:xfrm>
            <a:solidFill>
              <a:schemeClr val="tx2"/>
            </a:solidFill>
            <a:effectLst>
              <a:outerShdw blurRad="50800" dist="38100" dir="2700000" algn="tl" rotWithShape="0">
                <a:prstClr val="black">
                  <a:alpha val="40000"/>
                </a:prstClr>
              </a:outerShdw>
            </a:effectLst>
          </p:grpSpPr>
          <p:sp>
            <p:nvSpPr>
              <p:cNvPr id="85" name="Ellipse 84">
                <a:extLst>
                  <a:ext uri="{FF2B5EF4-FFF2-40B4-BE49-F238E27FC236}">
                    <a16:creationId xmlns:a16="http://schemas.microsoft.com/office/drawing/2014/main" id="{CDBBD740-04FF-19EC-166A-04DA84DA845B}"/>
                  </a:ext>
                </a:extLst>
              </p:cNvPr>
              <p:cNvSpPr/>
              <p:nvPr/>
            </p:nvSpPr>
            <p:spPr>
              <a:xfrm>
                <a:off x="3668614" y="3117765"/>
                <a:ext cx="558188" cy="558187"/>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solidFill>
                    <a:schemeClr val="tx1"/>
                  </a:solidFill>
                  <a:latin typeface="Ink Free" panose="03080402000500000000" pitchFamily="66" charset="0"/>
                </a:endParaRPr>
              </a:p>
            </p:txBody>
          </p:sp>
          <p:sp>
            <p:nvSpPr>
              <p:cNvPr id="86" name="Ellipse 85">
                <a:extLst>
                  <a:ext uri="{FF2B5EF4-FFF2-40B4-BE49-F238E27FC236}">
                    <a16:creationId xmlns:a16="http://schemas.microsoft.com/office/drawing/2014/main" id="{6B970C85-310B-C3F4-3C2E-E14B1FBCE895}"/>
                  </a:ext>
                </a:extLst>
              </p:cNvPr>
              <p:cNvSpPr/>
              <p:nvPr/>
            </p:nvSpPr>
            <p:spPr>
              <a:xfrm flipV="1">
                <a:off x="3842173" y="3292438"/>
                <a:ext cx="197076" cy="197077"/>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solidFill>
                    <a:schemeClr val="tx1"/>
                  </a:solidFill>
                  <a:latin typeface="Ink Free" panose="03080402000500000000" pitchFamily="66" charset="0"/>
                </a:endParaRPr>
              </a:p>
            </p:txBody>
          </p:sp>
          <p:sp>
            <p:nvSpPr>
              <p:cNvPr id="87" name="Ellipse 86">
                <a:extLst>
                  <a:ext uri="{FF2B5EF4-FFF2-40B4-BE49-F238E27FC236}">
                    <a16:creationId xmlns:a16="http://schemas.microsoft.com/office/drawing/2014/main" id="{BA323745-3930-8C15-C7E3-64548D6726FA}"/>
                  </a:ext>
                </a:extLst>
              </p:cNvPr>
              <p:cNvSpPr/>
              <p:nvPr/>
            </p:nvSpPr>
            <p:spPr>
              <a:xfrm>
                <a:off x="3654627" y="3061678"/>
                <a:ext cx="362035" cy="362037"/>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solidFill>
                    <a:schemeClr val="tx1"/>
                  </a:solidFill>
                  <a:latin typeface="Ink Free" panose="03080402000500000000" pitchFamily="66" charset="0"/>
                </a:endParaRPr>
              </a:p>
            </p:txBody>
          </p:sp>
        </p:grpSp>
      </p:grpSp>
      <p:grpSp>
        <p:nvGrpSpPr>
          <p:cNvPr id="24" name="Gruppieren 23">
            <a:extLst>
              <a:ext uri="{FF2B5EF4-FFF2-40B4-BE49-F238E27FC236}">
                <a16:creationId xmlns:a16="http://schemas.microsoft.com/office/drawing/2014/main" id="{07777EFD-8725-8EBA-AFFF-723124B83A68}"/>
              </a:ext>
            </a:extLst>
          </p:cNvPr>
          <p:cNvGrpSpPr/>
          <p:nvPr/>
        </p:nvGrpSpPr>
        <p:grpSpPr>
          <a:xfrm>
            <a:off x="572743" y="2014004"/>
            <a:ext cx="1844478" cy="1844478"/>
            <a:chOff x="512836" y="1942158"/>
            <a:chExt cx="1844478" cy="1844478"/>
          </a:xfrm>
        </p:grpSpPr>
        <p:sp>
          <p:nvSpPr>
            <p:cNvPr id="89" name="Rechteck 88">
              <a:extLst>
                <a:ext uri="{FF2B5EF4-FFF2-40B4-BE49-F238E27FC236}">
                  <a16:creationId xmlns:a16="http://schemas.microsoft.com/office/drawing/2014/main" id="{05E9F455-F2B7-088A-17C1-276AD88536BC}"/>
                </a:ext>
              </a:extLst>
            </p:cNvPr>
            <p:cNvSpPr/>
            <p:nvPr/>
          </p:nvSpPr>
          <p:spPr>
            <a:xfrm rot="21170637">
              <a:off x="512836" y="1942158"/>
              <a:ext cx="1844478" cy="1844478"/>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1"/>
                </a:solidFill>
                <a:latin typeface="Ink Free" panose="03080402000500000000" pitchFamily="66" charset="0"/>
              </a:endParaRPr>
            </a:p>
          </p:txBody>
        </p:sp>
        <p:grpSp>
          <p:nvGrpSpPr>
            <p:cNvPr id="90" name="Gruppieren 89">
              <a:extLst>
                <a:ext uri="{FF2B5EF4-FFF2-40B4-BE49-F238E27FC236}">
                  <a16:creationId xmlns:a16="http://schemas.microsoft.com/office/drawing/2014/main" id="{CA44F262-A1FD-C8BA-CEE3-4F5AA683F899}"/>
                </a:ext>
              </a:extLst>
            </p:cNvPr>
            <p:cNvGrpSpPr/>
            <p:nvPr/>
          </p:nvGrpSpPr>
          <p:grpSpPr>
            <a:xfrm rot="176547">
              <a:off x="1193872" y="1961364"/>
              <a:ext cx="179756" cy="192981"/>
              <a:chOff x="3654626" y="3061678"/>
              <a:chExt cx="572175" cy="614273"/>
            </a:xfrm>
            <a:solidFill>
              <a:schemeClr val="tx2"/>
            </a:solidFill>
            <a:effectLst>
              <a:outerShdw blurRad="50800" dist="38100" dir="2700000" algn="tl" rotWithShape="0">
                <a:prstClr val="black">
                  <a:alpha val="40000"/>
                </a:prstClr>
              </a:outerShdw>
            </a:effectLst>
          </p:grpSpPr>
          <p:sp>
            <p:nvSpPr>
              <p:cNvPr id="91" name="Ellipse 90">
                <a:extLst>
                  <a:ext uri="{FF2B5EF4-FFF2-40B4-BE49-F238E27FC236}">
                    <a16:creationId xmlns:a16="http://schemas.microsoft.com/office/drawing/2014/main" id="{98602975-CBE4-11A8-A357-A7FE0A306994}"/>
                  </a:ext>
                </a:extLst>
              </p:cNvPr>
              <p:cNvSpPr/>
              <p:nvPr/>
            </p:nvSpPr>
            <p:spPr>
              <a:xfrm>
                <a:off x="3668613" y="3117764"/>
                <a:ext cx="558188" cy="558187"/>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1"/>
                  </a:solidFill>
                  <a:latin typeface="Ink Free" panose="03080402000500000000" pitchFamily="66" charset="0"/>
                </a:endParaRPr>
              </a:p>
            </p:txBody>
          </p:sp>
          <p:sp>
            <p:nvSpPr>
              <p:cNvPr id="92" name="Ellipse 91">
                <a:extLst>
                  <a:ext uri="{FF2B5EF4-FFF2-40B4-BE49-F238E27FC236}">
                    <a16:creationId xmlns:a16="http://schemas.microsoft.com/office/drawing/2014/main" id="{41665FE3-A778-4EAF-93AB-22CAC265FD0A}"/>
                  </a:ext>
                </a:extLst>
              </p:cNvPr>
              <p:cNvSpPr/>
              <p:nvPr/>
            </p:nvSpPr>
            <p:spPr>
              <a:xfrm flipV="1">
                <a:off x="3842175" y="3292438"/>
                <a:ext cx="197076" cy="197077"/>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1"/>
                  </a:solidFill>
                  <a:latin typeface="Ink Free" panose="03080402000500000000" pitchFamily="66" charset="0"/>
                </a:endParaRPr>
              </a:p>
            </p:txBody>
          </p:sp>
          <p:sp>
            <p:nvSpPr>
              <p:cNvPr id="93" name="Ellipse 92">
                <a:extLst>
                  <a:ext uri="{FF2B5EF4-FFF2-40B4-BE49-F238E27FC236}">
                    <a16:creationId xmlns:a16="http://schemas.microsoft.com/office/drawing/2014/main" id="{519BF8B8-949D-BA73-9B8B-6BDAD382C81F}"/>
                  </a:ext>
                </a:extLst>
              </p:cNvPr>
              <p:cNvSpPr/>
              <p:nvPr/>
            </p:nvSpPr>
            <p:spPr>
              <a:xfrm>
                <a:off x="3654626" y="3061678"/>
                <a:ext cx="362035" cy="362037"/>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1"/>
                  </a:solidFill>
                  <a:latin typeface="Ink Free" panose="03080402000500000000" pitchFamily="66" charset="0"/>
                </a:endParaRPr>
              </a:p>
            </p:txBody>
          </p:sp>
        </p:grpSp>
      </p:grpSp>
      <p:grpSp>
        <p:nvGrpSpPr>
          <p:cNvPr id="23" name="Gruppieren 22">
            <a:extLst>
              <a:ext uri="{FF2B5EF4-FFF2-40B4-BE49-F238E27FC236}">
                <a16:creationId xmlns:a16="http://schemas.microsoft.com/office/drawing/2014/main" id="{459BC57A-8565-FE4E-5FA0-4A53F357A2AE}"/>
              </a:ext>
            </a:extLst>
          </p:cNvPr>
          <p:cNvGrpSpPr/>
          <p:nvPr/>
        </p:nvGrpSpPr>
        <p:grpSpPr>
          <a:xfrm>
            <a:off x="8201983" y="1548548"/>
            <a:ext cx="1844478" cy="1844478"/>
            <a:chOff x="7845177" y="1714890"/>
            <a:chExt cx="1844478" cy="1844478"/>
          </a:xfrm>
        </p:grpSpPr>
        <p:sp>
          <p:nvSpPr>
            <p:cNvPr id="95" name="Rechteck 94">
              <a:extLst>
                <a:ext uri="{FF2B5EF4-FFF2-40B4-BE49-F238E27FC236}">
                  <a16:creationId xmlns:a16="http://schemas.microsoft.com/office/drawing/2014/main" id="{EE0EC8E2-BB4C-FE9C-57B9-F8E0837E1EA6}"/>
                </a:ext>
              </a:extLst>
            </p:cNvPr>
            <p:cNvSpPr/>
            <p:nvPr/>
          </p:nvSpPr>
          <p:spPr>
            <a:xfrm rot="605910" flipH="1">
              <a:off x="7845177" y="1714890"/>
              <a:ext cx="1844478" cy="1844478"/>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solidFill>
                  <a:schemeClr val="tx1"/>
                </a:solidFill>
                <a:latin typeface="Ink Free" panose="03080402000500000000" pitchFamily="66" charset="0"/>
              </a:endParaRPr>
            </a:p>
          </p:txBody>
        </p:sp>
        <p:grpSp>
          <p:nvGrpSpPr>
            <p:cNvPr id="96" name="Gruppieren 95">
              <a:extLst>
                <a:ext uri="{FF2B5EF4-FFF2-40B4-BE49-F238E27FC236}">
                  <a16:creationId xmlns:a16="http://schemas.microsoft.com/office/drawing/2014/main" id="{88957364-F1B4-D1E2-F69A-9882558B683E}"/>
                </a:ext>
              </a:extLst>
            </p:cNvPr>
            <p:cNvGrpSpPr/>
            <p:nvPr/>
          </p:nvGrpSpPr>
          <p:grpSpPr>
            <a:xfrm flipH="1">
              <a:off x="8870064" y="1742927"/>
              <a:ext cx="179756" cy="192982"/>
              <a:chOff x="3654627" y="3061677"/>
              <a:chExt cx="572174" cy="614276"/>
            </a:xfrm>
            <a:solidFill>
              <a:srgbClr val="91D14C"/>
            </a:solidFill>
            <a:effectLst>
              <a:outerShdw blurRad="50800" dist="38100" dir="2700000" algn="tl" rotWithShape="0">
                <a:prstClr val="black">
                  <a:alpha val="40000"/>
                </a:prstClr>
              </a:outerShdw>
            </a:effectLst>
          </p:grpSpPr>
          <p:sp>
            <p:nvSpPr>
              <p:cNvPr id="97" name="Ellipse 96">
                <a:extLst>
                  <a:ext uri="{FF2B5EF4-FFF2-40B4-BE49-F238E27FC236}">
                    <a16:creationId xmlns:a16="http://schemas.microsoft.com/office/drawing/2014/main" id="{9D3F22D2-A961-8055-E3E9-714C2A4C547D}"/>
                  </a:ext>
                </a:extLst>
              </p:cNvPr>
              <p:cNvSpPr/>
              <p:nvPr/>
            </p:nvSpPr>
            <p:spPr>
              <a:xfrm>
                <a:off x="3668613" y="3117766"/>
                <a:ext cx="558188" cy="558187"/>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solidFill>
                    <a:schemeClr val="tx1"/>
                  </a:solidFill>
                  <a:latin typeface="Ink Free" panose="03080402000500000000" pitchFamily="66" charset="0"/>
                </a:endParaRPr>
              </a:p>
            </p:txBody>
          </p:sp>
          <p:sp>
            <p:nvSpPr>
              <p:cNvPr id="98" name="Ellipse 97">
                <a:extLst>
                  <a:ext uri="{FF2B5EF4-FFF2-40B4-BE49-F238E27FC236}">
                    <a16:creationId xmlns:a16="http://schemas.microsoft.com/office/drawing/2014/main" id="{61881FF0-EC02-3C46-63A1-CA8435A9CA07}"/>
                  </a:ext>
                </a:extLst>
              </p:cNvPr>
              <p:cNvSpPr/>
              <p:nvPr/>
            </p:nvSpPr>
            <p:spPr>
              <a:xfrm flipV="1">
                <a:off x="3842173" y="3292437"/>
                <a:ext cx="197076" cy="197077"/>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solidFill>
                    <a:schemeClr val="tx1"/>
                  </a:solidFill>
                  <a:latin typeface="Ink Free" panose="03080402000500000000" pitchFamily="66" charset="0"/>
                </a:endParaRPr>
              </a:p>
            </p:txBody>
          </p:sp>
          <p:sp>
            <p:nvSpPr>
              <p:cNvPr id="99" name="Ellipse 98">
                <a:extLst>
                  <a:ext uri="{FF2B5EF4-FFF2-40B4-BE49-F238E27FC236}">
                    <a16:creationId xmlns:a16="http://schemas.microsoft.com/office/drawing/2014/main" id="{DEDB4995-FD9C-983F-43AA-99113D3B280A}"/>
                  </a:ext>
                </a:extLst>
              </p:cNvPr>
              <p:cNvSpPr/>
              <p:nvPr/>
            </p:nvSpPr>
            <p:spPr>
              <a:xfrm>
                <a:off x="3654627" y="3061677"/>
                <a:ext cx="362035" cy="362037"/>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solidFill>
                    <a:schemeClr val="tx1"/>
                  </a:solidFill>
                  <a:latin typeface="Ink Free" panose="03080402000500000000" pitchFamily="66" charset="0"/>
                </a:endParaRPr>
              </a:p>
            </p:txBody>
          </p:sp>
        </p:grpSp>
      </p:grpSp>
      <p:grpSp>
        <p:nvGrpSpPr>
          <p:cNvPr id="22" name="Gruppieren 21">
            <a:extLst>
              <a:ext uri="{FF2B5EF4-FFF2-40B4-BE49-F238E27FC236}">
                <a16:creationId xmlns:a16="http://schemas.microsoft.com/office/drawing/2014/main" id="{48A4ECAE-AF9C-6497-F6CB-D4AFF63B7749}"/>
              </a:ext>
            </a:extLst>
          </p:cNvPr>
          <p:cNvGrpSpPr/>
          <p:nvPr/>
        </p:nvGrpSpPr>
        <p:grpSpPr>
          <a:xfrm>
            <a:off x="3723303" y="1952853"/>
            <a:ext cx="1844478" cy="1844478"/>
            <a:chOff x="3168352" y="2231203"/>
            <a:chExt cx="1844478" cy="1844478"/>
          </a:xfrm>
        </p:grpSpPr>
        <p:sp>
          <p:nvSpPr>
            <p:cNvPr id="101" name="Rechteck 100">
              <a:extLst>
                <a:ext uri="{FF2B5EF4-FFF2-40B4-BE49-F238E27FC236}">
                  <a16:creationId xmlns:a16="http://schemas.microsoft.com/office/drawing/2014/main" id="{2DEDB487-6D1D-5DFE-7759-95233E8B4AE4}"/>
                </a:ext>
              </a:extLst>
            </p:cNvPr>
            <p:cNvSpPr/>
            <p:nvPr/>
          </p:nvSpPr>
          <p:spPr>
            <a:xfrm rot="374476" flipH="1">
              <a:off x="3168352" y="2231203"/>
              <a:ext cx="1844478" cy="1844478"/>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solidFill>
                  <a:schemeClr val="tx1"/>
                </a:solidFill>
                <a:latin typeface="Ink Free" panose="03080402000500000000" pitchFamily="66" charset="0"/>
              </a:endParaRPr>
            </a:p>
          </p:txBody>
        </p:sp>
        <p:grpSp>
          <p:nvGrpSpPr>
            <p:cNvPr id="102" name="Gruppieren 101">
              <a:extLst>
                <a:ext uri="{FF2B5EF4-FFF2-40B4-BE49-F238E27FC236}">
                  <a16:creationId xmlns:a16="http://schemas.microsoft.com/office/drawing/2014/main" id="{4C44FA43-78E7-643E-D542-4445C12D39F7}"/>
                </a:ext>
              </a:extLst>
            </p:cNvPr>
            <p:cNvGrpSpPr/>
            <p:nvPr/>
          </p:nvGrpSpPr>
          <p:grpSpPr>
            <a:xfrm rot="21368566" flipH="1">
              <a:off x="4139139" y="2248096"/>
              <a:ext cx="179753" cy="192984"/>
              <a:chOff x="3654626" y="3061676"/>
              <a:chExt cx="572162" cy="614283"/>
            </a:xfrm>
            <a:solidFill>
              <a:srgbClr val="4650DF"/>
            </a:solidFill>
            <a:effectLst>
              <a:outerShdw blurRad="50800" dist="38100" dir="2700000" algn="tl" rotWithShape="0">
                <a:prstClr val="black">
                  <a:alpha val="40000"/>
                </a:prstClr>
              </a:outerShdw>
            </a:effectLst>
          </p:grpSpPr>
          <p:sp>
            <p:nvSpPr>
              <p:cNvPr id="103" name="Ellipse 102">
                <a:extLst>
                  <a:ext uri="{FF2B5EF4-FFF2-40B4-BE49-F238E27FC236}">
                    <a16:creationId xmlns:a16="http://schemas.microsoft.com/office/drawing/2014/main" id="{A9A09807-4EFC-B91E-5A9F-B48A5EEB8D4B}"/>
                  </a:ext>
                </a:extLst>
              </p:cNvPr>
              <p:cNvSpPr/>
              <p:nvPr/>
            </p:nvSpPr>
            <p:spPr>
              <a:xfrm>
                <a:off x="3668602" y="3117771"/>
                <a:ext cx="558186" cy="558188"/>
              </a:xfrm>
              <a:prstGeom prst="ellipse">
                <a:avLst/>
              </a:prstGeom>
              <a:solidFill>
                <a:srgbClr val="91D14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solidFill>
                    <a:schemeClr val="tx1"/>
                  </a:solidFill>
                  <a:latin typeface="Ink Free" panose="03080402000500000000" pitchFamily="66" charset="0"/>
                </a:endParaRPr>
              </a:p>
            </p:txBody>
          </p:sp>
          <p:sp>
            <p:nvSpPr>
              <p:cNvPr id="104" name="Ellipse 103">
                <a:extLst>
                  <a:ext uri="{FF2B5EF4-FFF2-40B4-BE49-F238E27FC236}">
                    <a16:creationId xmlns:a16="http://schemas.microsoft.com/office/drawing/2014/main" id="{1E9760AD-1058-CAFE-943E-3EBA05E3E7C1}"/>
                  </a:ext>
                </a:extLst>
              </p:cNvPr>
              <p:cNvSpPr/>
              <p:nvPr/>
            </p:nvSpPr>
            <p:spPr>
              <a:xfrm flipV="1">
                <a:off x="3842174" y="3292437"/>
                <a:ext cx="197076" cy="197077"/>
              </a:xfrm>
              <a:prstGeom prst="ellipse">
                <a:avLst/>
              </a:prstGeom>
              <a:solidFill>
                <a:srgbClr val="91D14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solidFill>
                    <a:schemeClr val="tx1"/>
                  </a:solidFill>
                  <a:latin typeface="Ink Free" panose="03080402000500000000" pitchFamily="66" charset="0"/>
                </a:endParaRPr>
              </a:p>
            </p:txBody>
          </p:sp>
          <p:sp>
            <p:nvSpPr>
              <p:cNvPr id="105" name="Ellipse 104">
                <a:extLst>
                  <a:ext uri="{FF2B5EF4-FFF2-40B4-BE49-F238E27FC236}">
                    <a16:creationId xmlns:a16="http://schemas.microsoft.com/office/drawing/2014/main" id="{E725ED81-52C0-50AD-CD15-F7EEA67F51DD}"/>
                  </a:ext>
                </a:extLst>
              </p:cNvPr>
              <p:cNvSpPr/>
              <p:nvPr/>
            </p:nvSpPr>
            <p:spPr>
              <a:xfrm>
                <a:off x="3654626" y="3061676"/>
                <a:ext cx="362035" cy="362037"/>
              </a:xfrm>
              <a:prstGeom prst="ellipse">
                <a:avLst/>
              </a:prstGeom>
              <a:solidFill>
                <a:srgbClr val="91D14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solidFill>
                    <a:schemeClr val="tx1"/>
                  </a:solidFill>
                  <a:latin typeface="Ink Free" panose="03080402000500000000" pitchFamily="66" charset="0"/>
                </a:endParaRPr>
              </a:p>
            </p:txBody>
          </p:sp>
        </p:grpSp>
      </p:grpSp>
      <p:grpSp>
        <p:nvGrpSpPr>
          <p:cNvPr id="21" name="Gruppieren 20">
            <a:extLst>
              <a:ext uri="{FF2B5EF4-FFF2-40B4-BE49-F238E27FC236}">
                <a16:creationId xmlns:a16="http://schemas.microsoft.com/office/drawing/2014/main" id="{AEA5D2A6-B940-43A0-B75B-13E4F22F2463}"/>
              </a:ext>
            </a:extLst>
          </p:cNvPr>
          <p:cNvGrpSpPr/>
          <p:nvPr/>
        </p:nvGrpSpPr>
        <p:grpSpPr>
          <a:xfrm>
            <a:off x="6276794" y="2014004"/>
            <a:ext cx="1844478" cy="1844478"/>
            <a:chOff x="5741214" y="1970011"/>
            <a:chExt cx="1844478" cy="1844478"/>
          </a:xfrm>
        </p:grpSpPr>
        <p:sp>
          <p:nvSpPr>
            <p:cNvPr id="107" name="Rechteck 106">
              <a:extLst>
                <a:ext uri="{FF2B5EF4-FFF2-40B4-BE49-F238E27FC236}">
                  <a16:creationId xmlns:a16="http://schemas.microsoft.com/office/drawing/2014/main" id="{1BC51C1B-8287-DBC3-F121-BC30FA09FEAC}"/>
                </a:ext>
              </a:extLst>
            </p:cNvPr>
            <p:cNvSpPr/>
            <p:nvPr/>
          </p:nvSpPr>
          <p:spPr>
            <a:xfrm rot="20481506">
              <a:off x="5741214" y="1970011"/>
              <a:ext cx="1844478" cy="1844478"/>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solidFill>
                  <a:schemeClr val="tx1"/>
                </a:solidFill>
                <a:latin typeface="Ink Free" panose="03080402000500000000" pitchFamily="66" charset="0"/>
              </a:endParaRPr>
            </a:p>
          </p:txBody>
        </p:sp>
        <p:grpSp>
          <p:nvGrpSpPr>
            <p:cNvPr id="108" name="Gruppieren 107">
              <a:extLst>
                <a:ext uri="{FF2B5EF4-FFF2-40B4-BE49-F238E27FC236}">
                  <a16:creationId xmlns:a16="http://schemas.microsoft.com/office/drawing/2014/main" id="{2885E52E-39DD-D47A-37CA-15E2A2132A86}"/>
                </a:ext>
              </a:extLst>
            </p:cNvPr>
            <p:cNvGrpSpPr/>
            <p:nvPr/>
          </p:nvGrpSpPr>
          <p:grpSpPr>
            <a:xfrm rot="21087416">
              <a:off x="6264686" y="2035498"/>
              <a:ext cx="179757" cy="192985"/>
              <a:chOff x="3654627" y="3061676"/>
              <a:chExt cx="572176" cy="614286"/>
            </a:xfrm>
            <a:solidFill>
              <a:schemeClr val="tx2"/>
            </a:solidFill>
            <a:effectLst>
              <a:outerShdw blurRad="50800" dist="38100" dir="2700000" algn="tl" rotWithShape="0">
                <a:prstClr val="black">
                  <a:alpha val="40000"/>
                </a:prstClr>
              </a:outerShdw>
            </a:effectLst>
          </p:grpSpPr>
          <p:sp>
            <p:nvSpPr>
              <p:cNvPr id="109" name="Ellipse 108">
                <a:extLst>
                  <a:ext uri="{FF2B5EF4-FFF2-40B4-BE49-F238E27FC236}">
                    <a16:creationId xmlns:a16="http://schemas.microsoft.com/office/drawing/2014/main" id="{408A3F32-38FA-A222-8B3A-23A1D3C49C33}"/>
                  </a:ext>
                </a:extLst>
              </p:cNvPr>
              <p:cNvSpPr/>
              <p:nvPr/>
            </p:nvSpPr>
            <p:spPr>
              <a:xfrm>
                <a:off x="3668615" y="3117774"/>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solidFill>
                    <a:schemeClr val="tx1"/>
                  </a:solidFill>
                  <a:latin typeface="Ink Free" panose="03080402000500000000" pitchFamily="66" charset="0"/>
                </a:endParaRPr>
              </a:p>
            </p:txBody>
          </p:sp>
          <p:sp>
            <p:nvSpPr>
              <p:cNvPr id="110" name="Ellipse 109">
                <a:extLst>
                  <a:ext uri="{FF2B5EF4-FFF2-40B4-BE49-F238E27FC236}">
                    <a16:creationId xmlns:a16="http://schemas.microsoft.com/office/drawing/2014/main" id="{E4C7C4C9-B1AB-61D5-8717-FFC967BB654C}"/>
                  </a:ext>
                </a:extLst>
              </p:cNvPr>
              <p:cNvSpPr/>
              <p:nvPr/>
            </p:nvSpPr>
            <p:spPr>
              <a:xfrm flipV="1">
                <a:off x="3842173" y="3292437"/>
                <a:ext cx="197076" cy="197077"/>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solidFill>
                    <a:schemeClr val="tx1"/>
                  </a:solidFill>
                  <a:latin typeface="Ink Free" panose="03080402000500000000" pitchFamily="66" charset="0"/>
                </a:endParaRPr>
              </a:p>
            </p:txBody>
          </p:sp>
          <p:sp>
            <p:nvSpPr>
              <p:cNvPr id="111" name="Ellipse 110">
                <a:extLst>
                  <a:ext uri="{FF2B5EF4-FFF2-40B4-BE49-F238E27FC236}">
                    <a16:creationId xmlns:a16="http://schemas.microsoft.com/office/drawing/2014/main" id="{B379B242-49E6-8949-51CF-A86E042AD4C4}"/>
                  </a:ext>
                </a:extLst>
              </p:cNvPr>
              <p:cNvSpPr/>
              <p:nvPr/>
            </p:nvSpPr>
            <p:spPr>
              <a:xfrm>
                <a:off x="3654627" y="3061676"/>
                <a:ext cx="362035" cy="362037"/>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solidFill>
                    <a:schemeClr val="tx1"/>
                  </a:solidFill>
                  <a:latin typeface="Ink Free" panose="03080402000500000000" pitchFamily="66" charset="0"/>
                </a:endParaRPr>
              </a:p>
            </p:txBody>
          </p:sp>
        </p:grpSp>
      </p:grpSp>
      <p:grpSp>
        <p:nvGrpSpPr>
          <p:cNvPr id="20" name="Gruppieren 19">
            <a:extLst>
              <a:ext uri="{FF2B5EF4-FFF2-40B4-BE49-F238E27FC236}">
                <a16:creationId xmlns:a16="http://schemas.microsoft.com/office/drawing/2014/main" id="{7CD7137A-2EBC-64CD-AFC8-9BA8CAD7EA5C}"/>
              </a:ext>
            </a:extLst>
          </p:cNvPr>
          <p:cNvGrpSpPr/>
          <p:nvPr/>
        </p:nvGrpSpPr>
        <p:grpSpPr>
          <a:xfrm>
            <a:off x="7881888" y="4421455"/>
            <a:ext cx="1844478" cy="1844478"/>
            <a:chOff x="7947826" y="4401963"/>
            <a:chExt cx="1844478" cy="1844478"/>
          </a:xfrm>
        </p:grpSpPr>
        <p:sp>
          <p:nvSpPr>
            <p:cNvPr id="113" name="Rechteck 112">
              <a:extLst>
                <a:ext uri="{FF2B5EF4-FFF2-40B4-BE49-F238E27FC236}">
                  <a16:creationId xmlns:a16="http://schemas.microsoft.com/office/drawing/2014/main" id="{27149829-572C-A797-2233-F3B1954C455F}"/>
                </a:ext>
              </a:extLst>
            </p:cNvPr>
            <p:cNvSpPr/>
            <p:nvPr/>
          </p:nvSpPr>
          <p:spPr>
            <a:xfrm rot="20822532" flipH="1">
              <a:off x="7947826" y="4401963"/>
              <a:ext cx="1844478" cy="1844478"/>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solidFill>
                  <a:schemeClr val="tx1"/>
                </a:solidFill>
                <a:latin typeface="Ink Free" panose="03080402000500000000" pitchFamily="66" charset="0"/>
              </a:endParaRPr>
            </a:p>
          </p:txBody>
        </p:sp>
        <p:grpSp>
          <p:nvGrpSpPr>
            <p:cNvPr id="114" name="Gruppieren 113">
              <a:extLst>
                <a:ext uri="{FF2B5EF4-FFF2-40B4-BE49-F238E27FC236}">
                  <a16:creationId xmlns:a16="http://schemas.microsoft.com/office/drawing/2014/main" id="{0D5E4412-8FC8-B165-E098-DA9102002044}"/>
                </a:ext>
              </a:extLst>
            </p:cNvPr>
            <p:cNvGrpSpPr/>
            <p:nvPr/>
          </p:nvGrpSpPr>
          <p:grpSpPr>
            <a:xfrm rot="20216622" flipH="1">
              <a:off x="8644921" y="4418320"/>
              <a:ext cx="179754" cy="192980"/>
              <a:chOff x="3654625" y="3061677"/>
              <a:chExt cx="572166" cy="614271"/>
            </a:xfrm>
            <a:solidFill>
              <a:schemeClr val="tx2"/>
            </a:solidFill>
            <a:effectLst>
              <a:outerShdw blurRad="50800" dist="38100" dir="2700000" algn="tl" rotWithShape="0">
                <a:prstClr val="black">
                  <a:alpha val="40000"/>
                </a:prstClr>
              </a:outerShdw>
            </a:effectLst>
          </p:grpSpPr>
          <p:sp>
            <p:nvSpPr>
              <p:cNvPr id="115" name="Ellipse 114">
                <a:extLst>
                  <a:ext uri="{FF2B5EF4-FFF2-40B4-BE49-F238E27FC236}">
                    <a16:creationId xmlns:a16="http://schemas.microsoft.com/office/drawing/2014/main" id="{E8DDB15F-623A-0A2A-39C7-9E86EFAF29C6}"/>
                  </a:ext>
                </a:extLst>
              </p:cNvPr>
              <p:cNvSpPr/>
              <p:nvPr/>
            </p:nvSpPr>
            <p:spPr>
              <a:xfrm>
                <a:off x="3668605" y="3117761"/>
                <a:ext cx="558186" cy="558187"/>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solidFill>
                    <a:schemeClr val="tx1"/>
                  </a:solidFill>
                  <a:latin typeface="Ink Free" panose="03080402000500000000" pitchFamily="66" charset="0"/>
                </a:endParaRPr>
              </a:p>
            </p:txBody>
          </p:sp>
          <p:sp>
            <p:nvSpPr>
              <p:cNvPr id="116" name="Ellipse 115">
                <a:extLst>
                  <a:ext uri="{FF2B5EF4-FFF2-40B4-BE49-F238E27FC236}">
                    <a16:creationId xmlns:a16="http://schemas.microsoft.com/office/drawing/2014/main" id="{6A92F161-EA4A-2027-F087-4E6047147E40}"/>
                  </a:ext>
                </a:extLst>
              </p:cNvPr>
              <p:cNvSpPr/>
              <p:nvPr/>
            </p:nvSpPr>
            <p:spPr>
              <a:xfrm flipV="1">
                <a:off x="3842173" y="3292437"/>
                <a:ext cx="197076" cy="197077"/>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solidFill>
                    <a:schemeClr val="tx1"/>
                  </a:solidFill>
                  <a:latin typeface="Ink Free" panose="03080402000500000000" pitchFamily="66" charset="0"/>
                </a:endParaRPr>
              </a:p>
            </p:txBody>
          </p:sp>
          <p:sp>
            <p:nvSpPr>
              <p:cNvPr id="117" name="Ellipse 116">
                <a:extLst>
                  <a:ext uri="{FF2B5EF4-FFF2-40B4-BE49-F238E27FC236}">
                    <a16:creationId xmlns:a16="http://schemas.microsoft.com/office/drawing/2014/main" id="{067FD466-72A7-9E66-7449-118822F2CFD8}"/>
                  </a:ext>
                </a:extLst>
              </p:cNvPr>
              <p:cNvSpPr/>
              <p:nvPr/>
            </p:nvSpPr>
            <p:spPr>
              <a:xfrm>
                <a:off x="3654625" y="3061677"/>
                <a:ext cx="362035" cy="362037"/>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solidFill>
                    <a:schemeClr val="tx1"/>
                  </a:solidFill>
                  <a:latin typeface="Ink Free" panose="03080402000500000000" pitchFamily="66" charset="0"/>
                </a:endParaRPr>
              </a:p>
            </p:txBody>
          </p:sp>
        </p:grpSp>
      </p:grpSp>
    </p:spTree>
    <p:extLst>
      <p:ext uri="{BB962C8B-B14F-4D97-AF65-F5344CB8AC3E}">
        <p14:creationId xmlns:p14="http://schemas.microsoft.com/office/powerpoint/2010/main" val="208307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49E0CE3-14D5-E7D4-9DDC-4E86B224B504}"/>
              </a:ext>
            </a:extLst>
          </p:cNvPr>
          <p:cNvSpPr txBox="1">
            <a:spLocks noGrp="1" noRot="1" noMove="1" noResize="1" noEditPoints="1" noAdjustHandles="1" noChangeArrowheads="1" noChangeShapeType="1"/>
          </p:cNvSpPr>
          <p:nvPr/>
        </p:nvSpPr>
        <p:spPr>
          <a:xfrm>
            <a:off x="7719879" y="5197664"/>
            <a:ext cx="1682457" cy="519351"/>
          </a:xfrm>
          <a:prstGeom prst="roundRect">
            <a:avLst>
              <a:gd name="adj" fmla="val 50000"/>
            </a:avLst>
          </a:prstGeom>
          <a:solidFill>
            <a:srgbClr val="F2F2F2"/>
          </a:solidFill>
        </p:spPr>
        <p:txBody>
          <a:bodyPr wrap="square" lIns="36000" tIns="0" rIns="36000" bIns="0">
            <a:spAutoFit/>
          </a:bodyPr>
          <a:lstStyle/>
          <a:p>
            <a:pPr algn="ctr"/>
            <a:r>
              <a:rPr lang="de-DE" sz="1200">
                <a:latin typeface="Bahnschrift" panose="020B0502040204020203" pitchFamily="34" charset="0"/>
                <a:ea typeface="Inter" panose="020B0502030000000004" pitchFamily="34" charset="0"/>
                <a:cs typeface="Helvetica" panose="020B0604020202020204" pitchFamily="34" charset="0"/>
              </a:rPr>
              <a:t>- Rendite (-chancen)</a:t>
            </a:r>
          </a:p>
          <a:p>
            <a:pPr algn="ctr"/>
            <a:r>
              <a:rPr lang="de-DE" sz="1200">
                <a:latin typeface="Bahnschrift" panose="020B0502040204020203" pitchFamily="34" charset="0"/>
                <a:ea typeface="Inter" panose="020B0502030000000004" pitchFamily="34" charset="0"/>
                <a:cs typeface="Helvetica" panose="020B0604020202020204" pitchFamily="34" charset="0"/>
              </a:rPr>
              <a:t>- Sicherheit</a:t>
            </a:r>
          </a:p>
        </p:txBody>
      </p:sp>
      <p:sp>
        <p:nvSpPr>
          <p:cNvPr id="3" name="Textfeld 2">
            <a:extLst>
              <a:ext uri="{FF2B5EF4-FFF2-40B4-BE49-F238E27FC236}">
                <a16:creationId xmlns:a16="http://schemas.microsoft.com/office/drawing/2014/main" id="{6585DB8E-0743-5F5B-D830-D7C977F52CAD}"/>
              </a:ext>
            </a:extLst>
          </p:cNvPr>
          <p:cNvSpPr txBox="1">
            <a:spLocks noGrp="1" noRot="1" noMove="1" noResize="1" noEditPoints="1" noAdjustHandles="1" noChangeArrowheads="1" noChangeShapeType="1"/>
          </p:cNvSpPr>
          <p:nvPr/>
        </p:nvSpPr>
        <p:spPr>
          <a:xfrm>
            <a:off x="4386644" y="2336970"/>
            <a:ext cx="1682457" cy="519351"/>
          </a:xfrm>
          <a:prstGeom prst="roundRect">
            <a:avLst>
              <a:gd name="adj" fmla="val 50000"/>
            </a:avLst>
          </a:prstGeom>
          <a:solidFill>
            <a:srgbClr val="F2F2F2"/>
          </a:solidFill>
        </p:spPr>
        <p:txBody>
          <a:bodyPr wrap="square" lIns="36000" tIns="0" rIns="36000" bIns="0">
            <a:spAutoFit/>
          </a:bodyPr>
          <a:lstStyle/>
          <a:p>
            <a:pPr algn="ctr"/>
            <a:r>
              <a:rPr lang="de-DE" sz="1200">
                <a:latin typeface="Bahnschrift" panose="020B0502040204020203" pitchFamily="34" charset="0"/>
                <a:ea typeface="Inter" panose="020B0502030000000004" pitchFamily="34" charset="0"/>
                <a:cs typeface="Helvetica" panose="020B0604020202020204" pitchFamily="34" charset="0"/>
              </a:rPr>
              <a:t>- Sicherheit</a:t>
            </a:r>
          </a:p>
          <a:p>
            <a:pPr algn="ctr"/>
            <a:r>
              <a:rPr lang="de-DE" sz="1200">
                <a:latin typeface="Bahnschrift" panose="020B0502040204020203" pitchFamily="34" charset="0"/>
                <a:ea typeface="Inter" panose="020B0502030000000004" pitchFamily="34" charset="0"/>
                <a:cs typeface="Helvetica" panose="020B0604020202020204" pitchFamily="34" charset="0"/>
              </a:rPr>
              <a:t>- Verfügbarkeit</a:t>
            </a:r>
          </a:p>
        </p:txBody>
      </p:sp>
      <p:sp>
        <p:nvSpPr>
          <p:cNvPr id="4" name="Textfeld 3">
            <a:extLst>
              <a:ext uri="{FF2B5EF4-FFF2-40B4-BE49-F238E27FC236}">
                <a16:creationId xmlns:a16="http://schemas.microsoft.com/office/drawing/2014/main" id="{DC3149A9-7761-1B3E-0E33-FEB58A174155}"/>
              </a:ext>
            </a:extLst>
          </p:cNvPr>
          <p:cNvSpPr txBox="1">
            <a:spLocks noGrp="1" noRot="1" noMove="1" noResize="1" noEditPoints="1" noAdjustHandles="1" noChangeArrowheads="1" noChangeShapeType="1"/>
          </p:cNvSpPr>
          <p:nvPr/>
        </p:nvSpPr>
        <p:spPr>
          <a:xfrm>
            <a:off x="1228389" y="5197664"/>
            <a:ext cx="1682457" cy="519351"/>
          </a:xfrm>
          <a:prstGeom prst="roundRect">
            <a:avLst>
              <a:gd name="adj" fmla="val 50000"/>
            </a:avLst>
          </a:prstGeom>
          <a:solidFill>
            <a:srgbClr val="F2F2F2"/>
          </a:solidFill>
        </p:spPr>
        <p:txBody>
          <a:bodyPr wrap="square" lIns="36000" tIns="0" rIns="36000" bIns="0">
            <a:spAutoFit/>
          </a:bodyPr>
          <a:lstStyle/>
          <a:p>
            <a:pPr algn="ctr"/>
            <a:r>
              <a:rPr lang="de-DE" sz="1200">
                <a:latin typeface="Bahnschrift" panose="020B0502040204020203" pitchFamily="34" charset="0"/>
                <a:ea typeface="Inter" panose="020B0502030000000004" pitchFamily="34" charset="0"/>
                <a:cs typeface="Helvetica" panose="020B0604020202020204" pitchFamily="34" charset="0"/>
              </a:rPr>
              <a:t>- Verfügbarkeit</a:t>
            </a:r>
          </a:p>
          <a:p>
            <a:pPr algn="ctr"/>
            <a:r>
              <a:rPr lang="de-DE" sz="1200">
                <a:latin typeface="Bahnschrift" panose="020B0502040204020203" pitchFamily="34" charset="0"/>
                <a:ea typeface="Inter" panose="020B0502030000000004" pitchFamily="34" charset="0"/>
                <a:cs typeface="Helvetica" panose="020B0604020202020204" pitchFamily="34" charset="0"/>
              </a:rPr>
              <a:t>- Rendite (-chancen)</a:t>
            </a:r>
          </a:p>
        </p:txBody>
      </p:sp>
      <p:sp>
        <p:nvSpPr>
          <p:cNvPr id="5" name="Textfeld 4">
            <a:extLst>
              <a:ext uri="{FF2B5EF4-FFF2-40B4-BE49-F238E27FC236}">
                <a16:creationId xmlns:a16="http://schemas.microsoft.com/office/drawing/2014/main" id="{D60EFE9D-C3AD-B106-3BDD-EFE4E9117617}"/>
              </a:ext>
            </a:extLst>
          </p:cNvPr>
          <p:cNvSpPr txBox="1">
            <a:spLocks noGrp="1" noRot="1" noMove="1" noResize="1" noEditPoints="1" noAdjustHandles="1" noChangeArrowheads="1" noChangeShapeType="1"/>
          </p:cNvSpPr>
          <p:nvPr/>
        </p:nvSpPr>
        <p:spPr>
          <a:xfrm>
            <a:off x="2780482" y="3985712"/>
            <a:ext cx="1509585" cy="553998"/>
          </a:xfrm>
          <a:prstGeom prst="rect">
            <a:avLst/>
          </a:prstGeom>
          <a:noFill/>
        </p:spPr>
        <p:txBody>
          <a:bodyPr wrap="square" lIns="36000" tIns="0" rIns="36000" bIns="0">
            <a:spAutoFit/>
          </a:bodyPr>
          <a:lstStyle/>
          <a:p>
            <a:pPr algn="r"/>
            <a:r>
              <a:rPr lang="de-DE" sz="1200">
                <a:latin typeface="Bahnschrift" panose="020B0502040204020203" pitchFamily="34" charset="0"/>
                <a:ea typeface="Inter" panose="020B0502030000000004" pitchFamily="34" charset="0"/>
                <a:cs typeface="Helvetica" panose="020B0604020202020204" pitchFamily="34" charset="0"/>
              </a:rPr>
              <a:t>Abwägung zwischen Sicherheit und Rendite (-chancen)</a:t>
            </a:r>
          </a:p>
        </p:txBody>
      </p:sp>
      <p:sp>
        <p:nvSpPr>
          <p:cNvPr id="6" name="Textfeld 5">
            <a:extLst>
              <a:ext uri="{FF2B5EF4-FFF2-40B4-BE49-F238E27FC236}">
                <a16:creationId xmlns:a16="http://schemas.microsoft.com/office/drawing/2014/main" id="{E776DF67-6FE9-B11A-7C8A-985EB9243A3F}"/>
              </a:ext>
            </a:extLst>
          </p:cNvPr>
          <p:cNvSpPr txBox="1">
            <a:spLocks noGrp="1" noRot="1" noMove="1" noResize="1" noEditPoints="1" noAdjustHandles="1" noChangeArrowheads="1" noChangeShapeType="1"/>
          </p:cNvSpPr>
          <p:nvPr/>
        </p:nvSpPr>
        <p:spPr>
          <a:xfrm>
            <a:off x="6157320" y="3969255"/>
            <a:ext cx="1612176" cy="553998"/>
          </a:xfrm>
          <a:prstGeom prst="rect">
            <a:avLst/>
          </a:prstGeom>
          <a:noFill/>
        </p:spPr>
        <p:txBody>
          <a:bodyPr wrap="square" lIns="36000" tIns="0" rIns="36000" bIns="0">
            <a:spAutoFit/>
          </a:bodyPr>
          <a:lstStyle/>
          <a:p>
            <a:r>
              <a:rPr lang="de-DE" sz="1200">
                <a:latin typeface="Bahnschrift" panose="020B0502040204020203" pitchFamily="34" charset="0"/>
                <a:ea typeface="Inter" panose="020B0502030000000004" pitchFamily="34" charset="0"/>
                <a:cs typeface="Helvetica" panose="020B0604020202020204" pitchFamily="34" charset="0"/>
              </a:rPr>
              <a:t>Abwägung zwischen Verfügbarkeit und Rendite (-chancen)</a:t>
            </a:r>
          </a:p>
        </p:txBody>
      </p:sp>
      <p:sp>
        <p:nvSpPr>
          <p:cNvPr id="7" name="Textfeld 6">
            <a:extLst>
              <a:ext uri="{FF2B5EF4-FFF2-40B4-BE49-F238E27FC236}">
                <a16:creationId xmlns:a16="http://schemas.microsoft.com/office/drawing/2014/main" id="{6425C91A-672B-48E7-763E-200106E9939F}"/>
              </a:ext>
            </a:extLst>
          </p:cNvPr>
          <p:cNvSpPr txBox="1">
            <a:spLocks noGrp="1" noRot="1" noMove="1" noResize="1" noEditPoints="1" noAdjustHandles="1" noChangeArrowheads="1" noChangeShapeType="1"/>
          </p:cNvSpPr>
          <p:nvPr/>
        </p:nvSpPr>
        <p:spPr>
          <a:xfrm>
            <a:off x="4375596" y="5816067"/>
            <a:ext cx="1612176" cy="553998"/>
          </a:xfrm>
          <a:prstGeom prst="rect">
            <a:avLst/>
          </a:prstGeom>
          <a:noFill/>
        </p:spPr>
        <p:txBody>
          <a:bodyPr wrap="square" lIns="36000" tIns="0" rIns="36000" bIns="0">
            <a:spAutoFit/>
          </a:bodyPr>
          <a:lstStyle/>
          <a:p>
            <a:pPr algn="ctr"/>
            <a:r>
              <a:rPr lang="de-DE" sz="1200">
                <a:latin typeface="Bahnschrift" panose="020B0502040204020203" pitchFamily="34" charset="0"/>
                <a:ea typeface="Inter" panose="020B0502030000000004" pitchFamily="34" charset="0"/>
                <a:cs typeface="Helvetica" panose="020B0604020202020204" pitchFamily="34" charset="0"/>
              </a:rPr>
              <a:t>Abwägung zwischen Verfügbarkeit und Sicherheit</a:t>
            </a:r>
          </a:p>
        </p:txBody>
      </p:sp>
    </p:spTree>
    <p:extLst>
      <p:ext uri="{BB962C8B-B14F-4D97-AF65-F5344CB8AC3E}">
        <p14:creationId xmlns:p14="http://schemas.microsoft.com/office/powerpoint/2010/main" val="2405188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43781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65535520-2566-25D1-0CD5-113CE58724D1}"/>
              </a:ext>
            </a:extLst>
          </p:cNvPr>
          <p:cNvSpPr/>
          <p:nvPr/>
        </p:nvSpPr>
        <p:spPr>
          <a:xfrm>
            <a:off x="3094300" y="2806289"/>
            <a:ext cx="498946" cy="498946"/>
          </a:xfrm>
          <a:prstGeom prst="ellipse">
            <a:avLst/>
          </a:prstGeom>
          <a:solidFill>
            <a:srgbClr val="4650DF"/>
          </a:solidFill>
          <a:ln>
            <a:solidFill>
              <a:srgbClr val="4650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a:solidFill>
                  <a:srgbClr val="FFFFFF"/>
                </a:solidFill>
                <a:latin typeface="Helvetica" panose="020B0604020202020204" pitchFamily="34" charset="0"/>
                <a:cs typeface="Helvetica" panose="020B0604020202020204" pitchFamily="34" charset="0"/>
              </a:rPr>
              <a:t>1</a:t>
            </a:r>
          </a:p>
        </p:txBody>
      </p:sp>
      <p:sp>
        <p:nvSpPr>
          <p:cNvPr id="3" name="Ellipse 2">
            <a:extLst>
              <a:ext uri="{FF2B5EF4-FFF2-40B4-BE49-F238E27FC236}">
                <a16:creationId xmlns:a16="http://schemas.microsoft.com/office/drawing/2014/main" id="{9E39B984-87DD-286B-579F-70376810FA35}"/>
              </a:ext>
            </a:extLst>
          </p:cNvPr>
          <p:cNvSpPr/>
          <p:nvPr/>
        </p:nvSpPr>
        <p:spPr>
          <a:xfrm>
            <a:off x="3094300" y="3343618"/>
            <a:ext cx="498946" cy="498946"/>
          </a:xfrm>
          <a:prstGeom prst="ellipse">
            <a:avLst/>
          </a:prstGeom>
          <a:solidFill>
            <a:srgbClr val="4650DF"/>
          </a:solidFill>
          <a:ln>
            <a:solidFill>
              <a:srgbClr val="4650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a:solidFill>
                  <a:srgbClr val="FFFFFF"/>
                </a:solidFill>
                <a:latin typeface="Helvetica" panose="020B0604020202020204" pitchFamily="34" charset="0"/>
                <a:cs typeface="Helvetica" panose="020B0604020202020204" pitchFamily="34" charset="0"/>
              </a:rPr>
              <a:t>2</a:t>
            </a:r>
          </a:p>
        </p:txBody>
      </p:sp>
      <p:sp>
        <p:nvSpPr>
          <p:cNvPr id="4" name="Ellipse 3">
            <a:extLst>
              <a:ext uri="{FF2B5EF4-FFF2-40B4-BE49-F238E27FC236}">
                <a16:creationId xmlns:a16="http://schemas.microsoft.com/office/drawing/2014/main" id="{6EDBE706-8732-F8B6-8F63-7469B674952C}"/>
              </a:ext>
            </a:extLst>
          </p:cNvPr>
          <p:cNvSpPr/>
          <p:nvPr/>
        </p:nvSpPr>
        <p:spPr>
          <a:xfrm>
            <a:off x="3094300" y="3877007"/>
            <a:ext cx="498946" cy="498946"/>
          </a:xfrm>
          <a:prstGeom prst="ellipse">
            <a:avLst/>
          </a:prstGeom>
          <a:solidFill>
            <a:srgbClr val="4650DF"/>
          </a:solidFill>
          <a:ln>
            <a:solidFill>
              <a:srgbClr val="4650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a:solidFill>
                  <a:srgbClr val="FFFFFF"/>
                </a:solidFill>
                <a:latin typeface="Helvetica" panose="020B0604020202020204" pitchFamily="34" charset="0"/>
                <a:cs typeface="Helvetica" panose="020B0604020202020204" pitchFamily="34" charset="0"/>
              </a:rPr>
              <a:t>3</a:t>
            </a:r>
          </a:p>
        </p:txBody>
      </p:sp>
      <p:sp>
        <p:nvSpPr>
          <p:cNvPr id="5" name="Ellipse 4">
            <a:extLst>
              <a:ext uri="{FF2B5EF4-FFF2-40B4-BE49-F238E27FC236}">
                <a16:creationId xmlns:a16="http://schemas.microsoft.com/office/drawing/2014/main" id="{06DAA67C-6719-BB08-90AF-D2E21895B157}"/>
              </a:ext>
            </a:extLst>
          </p:cNvPr>
          <p:cNvSpPr/>
          <p:nvPr/>
        </p:nvSpPr>
        <p:spPr>
          <a:xfrm>
            <a:off x="3094300" y="4412384"/>
            <a:ext cx="498946" cy="498946"/>
          </a:xfrm>
          <a:prstGeom prst="ellipse">
            <a:avLst/>
          </a:prstGeom>
          <a:solidFill>
            <a:srgbClr val="4650DF"/>
          </a:solidFill>
          <a:ln>
            <a:solidFill>
              <a:srgbClr val="4650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a:solidFill>
                  <a:srgbClr val="FFFFFF"/>
                </a:solidFill>
                <a:latin typeface="Helvetica" panose="020B0604020202020204" pitchFamily="34" charset="0"/>
                <a:cs typeface="Helvetica" panose="020B0604020202020204" pitchFamily="34" charset="0"/>
              </a:rPr>
              <a:t>4</a:t>
            </a:r>
          </a:p>
        </p:txBody>
      </p:sp>
      <p:sp>
        <p:nvSpPr>
          <p:cNvPr id="6" name="Ellipse 5">
            <a:extLst>
              <a:ext uri="{FF2B5EF4-FFF2-40B4-BE49-F238E27FC236}">
                <a16:creationId xmlns:a16="http://schemas.microsoft.com/office/drawing/2014/main" id="{6F0A0224-D33C-730C-E931-F5259F5AF99F}"/>
              </a:ext>
            </a:extLst>
          </p:cNvPr>
          <p:cNvSpPr/>
          <p:nvPr/>
        </p:nvSpPr>
        <p:spPr>
          <a:xfrm>
            <a:off x="3094300" y="4947725"/>
            <a:ext cx="498946" cy="498946"/>
          </a:xfrm>
          <a:prstGeom prst="ellipse">
            <a:avLst/>
          </a:prstGeom>
          <a:solidFill>
            <a:srgbClr val="4650DF"/>
          </a:solidFill>
          <a:ln>
            <a:solidFill>
              <a:srgbClr val="4650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a:solidFill>
                  <a:srgbClr val="FFFFFF"/>
                </a:solidFill>
                <a:latin typeface="Helvetica" panose="020B0604020202020204" pitchFamily="34" charset="0"/>
                <a:cs typeface="Helvetica" panose="020B0604020202020204" pitchFamily="34" charset="0"/>
              </a:rPr>
              <a:t>5</a:t>
            </a:r>
          </a:p>
        </p:txBody>
      </p:sp>
    </p:spTree>
    <p:extLst>
      <p:ext uri="{BB962C8B-B14F-4D97-AF65-F5344CB8AC3E}">
        <p14:creationId xmlns:p14="http://schemas.microsoft.com/office/powerpoint/2010/main" val="1005562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553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Ellipse 163">
            <a:extLst>
              <a:ext uri="{FF2B5EF4-FFF2-40B4-BE49-F238E27FC236}">
                <a16:creationId xmlns:a16="http://schemas.microsoft.com/office/drawing/2014/main" id="{A4CD3BFA-A7AD-7661-2F3D-EA4853B518BF}"/>
              </a:ext>
            </a:extLst>
          </p:cNvPr>
          <p:cNvSpPr>
            <a:spLocks noGrp="1" noRot="1" noMove="1" noResize="1" noEditPoints="1" noAdjustHandles="1" noChangeArrowheads="1" noChangeShapeType="1"/>
          </p:cNvSpPr>
          <p:nvPr/>
        </p:nvSpPr>
        <p:spPr>
          <a:xfrm>
            <a:off x="3695934" y="2711412"/>
            <a:ext cx="498946" cy="498946"/>
          </a:xfrm>
          <a:prstGeom prst="ellipse">
            <a:avLst/>
          </a:prstGeom>
          <a:noFill/>
          <a:ln w="12700">
            <a:solidFill>
              <a:srgbClr val="95C4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sp>
        <p:nvSpPr>
          <p:cNvPr id="165" name="Ellipse 164">
            <a:extLst>
              <a:ext uri="{FF2B5EF4-FFF2-40B4-BE49-F238E27FC236}">
                <a16:creationId xmlns:a16="http://schemas.microsoft.com/office/drawing/2014/main" id="{0FECAC3C-C19D-266F-F31D-2611E4543462}"/>
              </a:ext>
            </a:extLst>
          </p:cNvPr>
          <p:cNvSpPr>
            <a:spLocks noGrp="1" noRot="1" noMove="1" noResize="1" noEditPoints="1" noAdjustHandles="1" noChangeArrowheads="1" noChangeShapeType="1"/>
          </p:cNvSpPr>
          <p:nvPr/>
        </p:nvSpPr>
        <p:spPr>
          <a:xfrm>
            <a:off x="4276125" y="2711412"/>
            <a:ext cx="498946" cy="498946"/>
          </a:xfrm>
          <a:prstGeom prst="ellipse">
            <a:avLst/>
          </a:prstGeom>
          <a:noFill/>
          <a:ln w="12700">
            <a:solidFill>
              <a:srgbClr val="95C4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sp>
        <p:nvSpPr>
          <p:cNvPr id="166" name="Ellipse 165">
            <a:extLst>
              <a:ext uri="{FF2B5EF4-FFF2-40B4-BE49-F238E27FC236}">
                <a16:creationId xmlns:a16="http://schemas.microsoft.com/office/drawing/2014/main" id="{E8E64AEB-EBFF-B35A-09DD-C6096ACBB2F8}"/>
              </a:ext>
            </a:extLst>
          </p:cNvPr>
          <p:cNvSpPr>
            <a:spLocks noGrp="1" noRot="1" noMove="1" noResize="1" noEditPoints="1" noAdjustHandles="1" noChangeArrowheads="1" noChangeShapeType="1"/>
          </p:cNvSpPr>
          <p:nvPr/>
        </p:nvSpPr>
        <p:spPr>
          <a:xfrm>
            <a:off x="4856316" y="2711412"/>
            <a:ext cx="498946" cy="498946"/>
          </a:xfrm>
          <a:prstGeom prst="ellipse">
            <a:avLst/>
          </a:prstGeom>
          <a:noFill/>
          <a:ln w="12700">
            <a:solidFill>
              <a:srgbClr val="95C4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sp>
        <p:nvSpPr>
          <p:cNvPr id="167" name="Ellipse 166">
            <a:extLst>
              <a:ext uri="{FF2B5EF4-FFF2-40B4-BE49-F238E27FC236}">
                <a16:creationId xmlns:a16="http://schemas.microsoft.com/office/drawing/2014/main" id="{9E94CB88-0391-836A-546C-2266F0766620}"/>
              </a:ext>
            </a:extLst>
          </p:cNvPr>
          <p:cNvSpPr>
            <a:spLocks noGrp="1" noRot="1" noMove="1" noResize="1" noEditPoints="1" noAdjustHandles="1" noChangeArrowheads="1" noChangeShapeType="1"/>
          </p:cNvSpPr>
          <p:nvPr/>
        </p:nvSpPr>
        <p:spPr>
          <a:xfrm>
            <a:off x="5955134" y="2711412"/>
            <a:ext cx="498946" cy="498946"/>
          </a:xfrm>
          <a:prstGeom prst="ellipse">
            <a:avLst/>
          </a:prstGeom>
          <a:noFill/>
          <a:ln w="12700">
            <a:solidFill>
              <a:srgbClr val="00A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sp>
        <p:nvSpPr>
          <p:cNvPr id="168" name="Ellipse 167">
            <a:extLst>
              <a:ext uri="{FF2B5EF4-FFF2-40B4-BE49-F238E27FC236}">
                <a16:creationId xmlns:a16="http://schemas.microsoft.com/office/drawing/2014/main" id="{B5A05A9A-50BE-C0B5-198F-9D78047FD0B6}"/>
              </a:ext>
            </a:extLst>
          </p:cNvPr>
          <p:cNvSpPr>
            <a:spLocks noGrp="1" noRot="1" noMove="1" noResize="1" noEditPoints="1" noAdjustHandles="1" noChangeArrowheads="1" noChangeShapeType="1"/>
          </p:cNvSpPr>
          <p:nvPr/>
        </p:nvSpPr>
        <p:spPr>
          <a:xfrm>
            <a:off x="6535325" y="2711412"/>
            <a:ext cx="498946" cy="498946"/>
          </a:xfrm>
          <a:prstGeom prst="ellipse">
            <a:avLst/>
          </a:prstGeom>
          <a:noFill/>
          <a:ln w="12700">
            <a:solidFill>
              <a:srgbClr val="00A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sp>
        <p:nvSpPr>
          <p:cNvPr id="169" name="Ellipse 168">
            <a:extLst>
              <a:ext uri="{FF2B5EF4-FFF2-40B4-BE49-F238E27FC236}">
                <a16:creationId xmlns:a16="http://schemas.microsoft.com/office/drawing/2014/main" id="{B744095B-5D8A-58EA-3510-B70AAB206369}"/>
              </a:ext>
            </a:extLst>
          </p:cNvPr>
          <p:cNvSpPr>
            <a:spLocks noGrp="1" noRot="1" noMove="1" noResize="1" noEditPoints="1" noAdjustHandles="1" noChangeArrowheads="1" noChangeShapeType="1"/>
          </p:cNvSpPr>
          <p:nvPr/>
        </p:nvSpPr>
        <p:spPr>
          <a:xfrm>
            <a:off x="7115516" y="2711412"/>
            <a:ext cx="498946" cy="498946"/>
          </a:xfrm>
          <a:prstGeom prst="ellipse">
            <a:avLst/>
          </a:prstGeom>
          <a:noFill/>
          <a:ln w="12700">
            <a:solidFill>
              <a:srgbClr val="00A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sp>
        <p:nvSpPr>
          <p:cNvPr id="170" name="Ellipse 169">
            <a:extLst>
              <a:ext uri="{FF2B5EF4-FFF2-40B4-BE49-F238E27FC236}">
                <a16:creationId xmlns:a16="http://schemas.microsoft.com/office/drawing/2014/main" id="{2B78CD20-87CF-6626-69FB-3F0D71B8BB9A}"/>
              </a:ext>
            </a:extLst>
          </p:cNvPr>
          <p:cNvSpPr>
            <a:spLocks noGrp="1" noRot="1" noMove="1" noResize="1" noEditPoints="1" noAdjustHandles="1" noChangeArrowheads="1" noChangeShapeType="1"/>
          </p:cNvSpPr>
          <p:nvPr/>
        </p:nvSpPr>
        <p:spPr>
          <a:xfrm>
            <a:off x="8226470" y="2711412"/>
            <a:ext cx="498946" cy="498946"/>
          </a:xfrm>
          <a:prstGeom prst="ellipse">
            <a:avLst/>
          </a:prstGeom>
          <a:noFill/>
          <a:ln w="12700">
            <a:solidFill>
              <a:srgbClr val="973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sp>
        <p:nvSpPr>
          <p:cNvPr id="171" name="Ellipse 170">
            <a:extLst>
              <a:ext uri="{FF2B5EF4-FFF2-40B4-BE49-F238E27FC236}">
                <a16:creationId xmlns:a16="http://schemas.microsoft.com/office/drawing/2014/main" id="{2B62FF48-6D69-37AE-9DC5-1DEF3AD8BE16}"/>
              </a:ext>
            </a:extLst>
          </p:cNvPr>
          <p:cNvSpPr>
            <a:spLocks noGrp="1" noRot="1" noMove="1" noResize="1" noEditPoints="1" noAdjustHandles="1" noChangeArrowheads="1" noChangeShapeType="1"/>
          </p:cNvSpPr>
          <p:nvPr/>
        </p:nvSpPr>
        <p:spPr>
          <a:xfrm>
            <a:off x="8806661" y="2711412"/>
            <a:ext cx="498946" cy="498946"/>
          </a:xfrm>
          <a:prstGeom prst="ellipse">
            <a:avLst/>
          </a:prstGeom>
          <a:noFill/>
          <a:ln w="12700">
            <a:solidFill>
              <a:srgbClr val="973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sp>
        <p:nvSpPr>
          <p:cNvPr id="172" name="Ellipse 171">
            <a:extLst>
              <a:ext uri="{FF2B5EF4-FFF2-40B4-BE49-F238E27FC236}">
                <a16:creationId xmlns:a16="http://schemas.microsoft.com/office/drawing/2014/main" id="{25650BF5-6428-5F02-605D-D223A1593C86}"/>
              </a:ext>
            </a:extLst>
          </p:cNvPr>
          <p:cNvSpPr>
            <a:spLocks noGrp="1" noRot="1" noMove="1" noResize="1" noEditPoints="1" noAdjustHandles="1" noChangeArrowheads="1" noChangeShapeType="1"/>
          </p:cNvSpPr>
          <p:nvPr/>
        </p:nvSpPr>
        <p:spPr>
          <a:xfrm>
            <a:off x="9386852" y="2711412"/>
            <a:ext cx="498946" cy="498946"/>
          </a:xfrm>
          <a:prstGeom prst="ellipse">
            <a:avLst/>
          </a:prstGeom>
          <a:noFill/>
          <a:ln w="12700">
            <a:solidFill>
              <a:srgbClr val="973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sp>
        <p:nvSpPr>
          <p:cNvPr id="173" name="Ellipse 172">
            <a:extLst>
              <a:ext uri="{FF2B5EF4-FFF2-40B4-BE49-F238E27FC236}">
                <a16:creationId xmlns:a16="http://schemas.microsoft.com/office/drawing/2014/main" id="{D0B6B202-B430-BDDA-61BE-3F6AC824AB7E}"/>
              </a:ext>
            </a:extLst>
          </p:cNvPr>
          <p:cNvSpPr>
            <a:spLocks noGrp="1" noRot="1" noMove="1" noResize="1" noEditPoints="1" noAdjustHandles="1" noChangeArrowheads="1" noChangeShapeType="1"/>
          </p:cNvSpPr>
          <p:nvPr/>
        </p:nvSpPr>
        <p:spPr>
          <a:xfrm>
            <a:off x="3695934" y="3255724"/>
            <a:ext cx="498946" cy="498946"/>
          </a:xfrm>
          <a:prstGeom prst="ellipse">
            <a:avLst/>
          </a:prstGeom>
          <a:noFill/>
          <a:ln w="12700">
            <a:solidFill>
              <a:srgbClr val="95C4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sp>
        <p:nvSpPr>
          <p:cNvPr id="174" name="Ellipse 173">
            <a:extLst>
              <a:ext uri="{FF2B5EF4-FFF2-40B4-BE49-F238E27FC236}">
                <a16:creationId xmlns:a16="http://schemas.microsoft.com/office/drawing/2014/main" id="{0B27DED7-1613-88E8-E73F-76375742624C}"/>
              </a:ext>
            </a:extLst>
          </p:cNvPr>
          <p:cNvSpPr>
            <a:spLocks noGrp="1" noRot="1" noMove="1" noResize="1" noEditPoints="1" noAdjustHandles="1" noChangeArrowheads="1" noChangeShapeType="1"/>
          </p:cNvSpPr>
          <p:nvPr/>
        </p:nvSpPr>
        <p:spPr>
          <a:xfrm>
            <a:off x="4276125" y="3255724"/>
            <a:ext cx="498946" cy="498946"/>
          </a:xfrm>
          <a:prstGeom prst="ellipse">
            <a:avLst/>
          </a:prstGeom>
          <a:noFill/>
          <a:ln w="12700">
            <a:solidFill>
              <a:srgbClr val="95C4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sp>
        <p:nvSpPr>
          <p:cNvPr id="175" name="Ellipse 174">
            <a:extLst>
              <a:ext uri="{FF2B5EF4-FFF2-40B4-BE49-F238E27FC236}">
                <a16:creationId xmlns:a16="http://schemas.microsoft.com/office/drawing/2014/main" id="{A9FAC0AC-800A-7A6A-ADAC-867D20086729}"/>
              </a:ext>
            </a:extLst>
          </p:cNvPr>
          <p:cNvSpPr>
            <a:spLocks noGrp="1" noRot="1" noMove="1" noResize="1" noEditPoints="1" noAdjustHandles="1" noChangeArrowheads="1" noChangeShapeType="1"/>
          </p:cNvSpPr>
          <p:nvPr/>
        </p:nvSpPr>
        <p:spPr>
          <a:xfrm>
            <a:off x="4856316" y="3255724"/>
            <a:ext cx="498946" cy="498946"/>
          </a:xfrm>
          <a:prstGeom prst="ellipse">
            <a:avLst/>
          </a:prstGeom>
          <a:noFill/>
          <a:ln w="12700">
            <a:solidFill>
              <a:srgbClr val="95C4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sp>
        <p:nvSpPr>
          <p:cNvPr id="176" name="Ellipse 175">
            <a:extLst>
              <a:ext uri="{FF2B5EF4-FFF2-40B4-BE49-F238E27FC236}">
                <a16:creationId xmlns:a16="http://schemas.microsoft.com/office/drawing/2014/main" id="{EA1DAEE7-94D7-36FD-3BB2-846F09ABA7BA}"/>
              </a:ext>
            </a:extLst>
          </p:cNvPr>
          <p:cNvSpPr>
            <a:spLocks noGrp="1" noRot="1" noMove="1" noResize="1" noEditPoints="1" noAdjustHandles="1" noChangeArrowheads="1" noChangeShapeType="1"/>
          </p:cNvSpPr>
          <p:nvPr/>
        </p:nvSpPr>
        <p:spPr>
          <a:xfrm>
            <a:off x="5955134" y="3255724"/>
            <a:ext cx="498946" cy="498946"/>
          </a:xfrm>
          <a:prstGeom prst="ellipse">
            <a:avLst/>
          </a:prstGeom>
          <a:noFill/>
          <a:ln w="12700">
            <a:solidFill>
              <a:srgbClr val="00A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sp>
        <p:nvSpPr>
          <p:cNvPr id="177" name="Ellipse 176">
            <a:extLst>
              <a:ext uri="{FF2B5EF4-FFF2-40B4-BE49-F238E27FC236}">
                <a16:creationId xmlns:a16="http://schemas.microsoft.com/office/drawing/2014/main" id="{F4241177-C56B-038E-7565-25EC0D7DB4B3}"/>
              </a:ext>
            </a:extLst>
          </p:cNvPr>
          <p:cNvSpPr>
            <a:spLocks noGrp="1" noRot="1" noMove="1" noResize="1" noEditPoints="1" noAdjustHandles="1" noChangeArrowheads="1" noChangeShapeType="1"/>
          </p:cNvSpPr>
          <p:nvPr/>
        </p:nvSpPr>
        <p:spPr>
          <a:xfrm>
            <a:off x="6535325" y="3255724"/>
            <a:ext cx="498946" cy="498946"/>
          </a:xfrm>
          <a:prstGeom prst="ellipse">
            <a:avLst/>
          </a:prstGeom>
          <a:noFill/>
          <a:ln w="12700">
            <a:solidFill>
              <a:srgbClr val="00A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sp>
        <p:nvSpPr>
          <p:cNvPr id="178" name="Ellipse 177">
            <a:extLst>
              <a:ext uri="{FF2B5EF4-FFF2-40B4-BE49-F238E27FC236}">
                <a16:creationId xmlns:a16="http://schemas.microsoft.com/office/drawing/2014/main" id="{2DDADE28-5A36-14F9-E37A-0C108B46DAA8}"/>
              </a:ext>
            </a:extLst>
          </p:cNvPr>
          <p:cNvSpPr>
            <a:spLocks noGrp="1" noRot="1" noMove="1" noResize="1" noEditPoints="1" noAdjustHandles="1" noChangeArrowheads="1" noChangeShapeType="1"/>
          </p:cNvSpPr>
          <p:nvPr/>
        </p:nvSpPr>
        <p:spPr>
          <a:xfrm>
            <a:off x="7115516" y="3255724"/>
            <a:ext cx="498946" cy="498946"/>
          </a:xfrm>
          <a:prstGeom prst="ellipse">
            <a:avLst/>
          </a:prstGeom>
          <a:noFill/>
          <a:ln w="12700">
            <a:solidFill>
              <a:srgbClr val="00A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sp>
        <p:nvSpPr>
          <p:cNvPr id="179" name="Ellipse 178">
            <a:extLst>
              <a:ext uri="{FF2B5EF4-FFF2-40B4-BE49-F238E27FC236}">
                <a16:creationId xmlns:a16="http://schemas.microsoft.com/office/drawing/2014/main" id="{35A34FAA-6308-1913-E2C2-8D030751B93C}"/>
              </a:ext>
            </a:extLst>
          </p:cNvPr>
          <p:cNvSpPr>
            <a:spLocks noGrp="1" noRot="1" noMove="1" noResize="1" noEditPoints="1" noAdjustHandles="1" noChangeArrowheads="1" noChangeShapeType="1"/>
          </p:cNvSpPr>
          <p:nvPr/>
        </p:nvSpPr>
        <p:spPr>
          <a:xfrm>
            <a:off x="8226470" y="3255724"/>
            <a:ext cx="498946" cy="498946"/>
          </a:xfrm>
          <a:prstGeom prst="ellipse">
            <a:avLst/>
          </a:prstGeom>
          <a:noFill/>
          <a:ln w="12700">
            <a:solidFill>
              <a:srgbClr val="973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sp>
        <p:nvSpPr>
          <p:cNvPr id="180" name="Ellipse 179">
            <a:extLst>
              <a:ext uri="{FF2B5EF4-FFF2-40B4-BE49-F238E27FC236}">
                <a16:creationId xmlns:a16="http://schemas.microsoft.com/office/drawing/2014/main" id="{828D7C5C-3313-30FF-02B9-35873B74C5DE}"/>
              </a:ext>
            </a:extLst>
          </p:cNvPr>
          <p:cNvSpPr>
            <a:spLocks noGrp="1" noRot="1" noMove="1" noResize="1" noEditPoints="1" noAdjustHandles="1" noChangeArrowheads="1" noChangeShapeType="1"/>
          </p:cNvSpPr>
          <p:nvPr/>
        </p:nvSpPr>
        <p:spPr>
          <a:xfrm>
            <a:off x="8806661" y="3255724"/>
            <a:ext cx="498946" cy="498946"/>
          </a:xfrm>
          <a:prstGeom prst="ellipse">
            <a:avLst/>
          </a:prstGeom>
          <a:noFill/>
          <a:ln w="12700">
            <a:solidFill>
              <a:srgbClr val="973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sp>
        <p:nvSpPr>
          <p:cNvPr id="181" name="Ellipse 180">
            <a:extLst>
              <a:ext uri="{FF2B5EF4-FFF2-40B4-BE49-F238E27FC236}">
                <a16:creationId xmlns:a16="http://schemas.microsoft.com/office/drawing/2014/main" id="{D820EF89-F927-29B0-D277-4EC90943F6F2}"/>
              </a:ext>
            </a:extLst>
          </p:cNvPr>
          <p:cNvSpPr>
            <a:spLocks noGrp="1" noRot="1" noMove="1" noResize="1" noEditPoints="1" noAdjustHandles="1" noChangeArrowheads="1" noChangeShapeType="1"/>
          </p:cNvSpPr>
          <p:nvPr/>
        </p:nvSpPr>
        <p:spPr>
          <a:xfrm>
            <a:off x="9386852" y="3255724"/>
            <a:ext cx="498946" cy="498946"/>
          </a:xfrm>
          <a:prstGeom prst="ellipse">
            <a:avLst/>
          </a:prstGeom>
          <a:noFill/>
          <a:ln w="12700">
            <a:solidFill>
              <a:srgbClr val="973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sp>
        <p:nvSpPr>
          <p:cNvPr id="182" name="Ellipse 181">
            <a:extLst>
              <a:ext uri="{FF2B5EF4-FFF2-40B4-BE49-F238E27FC236}">
                <a16:creationId xmlns:a16="http://schemas.microsoft.com/office/drawing/2014/main" id="{772F52FC-67E6-1DCA-46E0-3698574F805A}"/>
              </a:ext>
            </a:extLst>
          </p:cNvPr>
          <p:cNvSpPr>
            <a:spLocks noGrp="1" noRot="1" noMove="1" noResize="1" noEditPoints="1" noAdjustHandles="1" noChangeArrowheads="1" noChangeShapeType="1"/>
          </p:cNvSpPr>
          <p:nvPr/>
        </p:nvSpPr>
        <p:spPr>
          <a:xfrm>
            <a:off x="3695934" y="3809709"/>
            <a:ext cx="498946" cy="498946"/>
          </a:xfrm>
          <a:prstGeom prst="ellipse">
            <a:avLst/>
          </a:prstGeom>
          <a:noFill/>
          <a:ln w="12700">
            <a:solidFill>
              <a:srgbClr val="95C4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sp>
        <p:nvSpPr>
          <p:cNvPr id="183" name="Ellipse 182">
            <a:extLst>
              <a:ext uri="{FF2B5EF4-FFF2-40B4-BE49-F238E27FC236}">
                <a16:creationId xmlns:a16="http://schemas.microsoft.com/office/drawing/2014/main" id="{7306E282-DFFD-EDD4-19B1-77C2C120C9CF}"/>
              </a:ext>
            </a:extLst>
          </p:cNvPr>
          <p:cNvSpPr>
            <a:spLocks noGrp="1" noRot="1" noMove="1" noResize="1" noEditPoints="1" noAdjustHandles="1" noChangeArrowheads="1" noChangeShapeType="1"/>
          </p:cNvSpPr>
          <p:nvPr/>
        </p:nvSpPr>
        <p:spPr>
          <a:xfrm>
            <a:off x="4276125" y="3809709"/>
            <a:ext cx="498946" cy="498946"/>
          </a:xfrm>
          <a:prstGeom prst="ellipse">
            <a:avLst/>
          </a:prstGeom>
          <a:noFill/>
          <a:ln w="12700">
            <a:solidFill>
              <a:srgbClr val="95C4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sp>
        <p:nvSpPr>
          <p:cNvPr id="184" name="Ellipse 183">
            <a:extLst>
              <a:ext uri="{FF2B5EF4-FFF2-40B4-BE49-F238E27FC236}">
                <a16:creationId xmlns:a16="http://schemas.microsoft.com/office/drawing/2014/main" id="{039DCFFC-F0F9-EE1F-D55C-C366C813F24F}"/>
              </a:ext>
            </a:extLst>
          </p:cNvPr>
          <p:cNvSpPr>
            <a:spLocks noGrp="1" noRot="1" noMove="1" noResize="1" noEditPoints="1" noAdjustHandles="1" noChangeArrowheads="1" noChangeShapeType="1"/>
          </p:cNvSpPr>
          <p:nvPr/>
        </p:nvSpPr>
        <p:spPr>
          <a:xfrm>
            <a:off x="4856316" y="3809709"/>
            <a:ext cx="498946" cy="498946"/>
          </a:xfrm>
          <a:prstGeom prst="ellipse">
            <a:avLst/>
          </a:prstGeom>
          <a:noFill/>
          <a:ln w="12700">
            <a:solidFill>
              <a:srgbClr val="95C4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sp>
        <p:nvSpPr>
          <p:cNvPr id="185" name="Ellipse 184">
            <a:extLst>
              <a:ext uri="{FF2B5EF4-FFF2-40B4-BE49-F238E27FC236}">
                <a16:creationId xmlns:a16="http://schemas.microsoft.com/office/drawing/2014/main" id="{3C50382C-0E0E-B459-4833-4EF51B4C7A23}"/>
              </a:ext>
            </a:extLst>
          </p:cNvPr>
          <p:cNvSpPr>
            <a:spLocks noGrp="1" noRot="1" noMove="1" noResize="1" noEditPoints="1" noAdjustHandles="1" noChangeArrowheads="1" noChangeShapeType="1"/>
          </p:cNvSpPr>
          <p:nvPr/>
        </p:nvSpPr>
        <p:spPr>
          <a:xfrm>
            <a:off x="5955134" y="3809709"/>
            <a:ext cx="498946" cy="498946"/>
          </a:xfrm>
          <a:prstGeom prst="ellipse">
            <a:avLst/>
          </a:prstGeom>
          <a:noFill/>
          <a:ln w="12700">
            <a:solidFill>
              <a:srgbClr val="00A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sp>
        <p:nvSpPr>
          <p:cNvPr id="186" name="Ellipse 185">
            <a:extLst>
              <a:ext uri="{FF2B5EF4-FFF2-40B4-BE49-F238E27FC236}">
                <a16:creationId xmlns:a16="http://schemas.microsoft.com/office/drawing/2014/main" id="{02BBDF72-F3DC-D2E2-CBB4-7147B557557C}"/>
              </a:ext>
            </a:extLst>
          </p:cNvPr>
          <p:cNvSpPr>
            <a:spLocks noGrp="1" noRot="1" noMove="1" noResize="1" noEditPoints="1" noAdjustHandles="1" noChangeArrowheads="1" noChangeShapeType="1"/>
          </p:cNvSpPr>
          <p:nvPr/>
        </p:nvSpPr>
        <p:spPr>
          <a:xfrm>
            <a:off x="6535325" y="3809709"/>
            <a:ext cx="498946" cy="498946"/>
          </a:xfrm>
          <a:prstGeom prst="ellipse">
            <a:avLst/>
          </a:prstGeom>
          <a:noFill/>
          <a:ln w="12700">
            <a:solidFill>
              <a:srgbClr val="00A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sp>
        <p:nvSpPr>
          <p:cNvPr id="187" name="Ellipse 186">
            <a:extLst>
              <a:ext uri="{FF2B5EF4-FFF2-40B4-BE49-F238E27FC236}">
                <a16:creationId xmlns:a16="http://schemas.microsoft.com/office/drawing/2014/main" id="{615385F8-0D6D-C9A5-DCDE-D3A85D4EC3A9}"/>
              </a:ext>
            </a:extLst>
          </p:cNvPr>
          <p:cNvSpPr>
            <a:spLocks noGrp="1" noRot="1" noMove="1" noResize="1" noEditPoints="1" noAdjustHandles="1" noChangeArrowheads="1" noChangeShapeType="1"/>
          </p:cNvSpPr>
          <p:nvPr/>
        </p:nvSpPr>
        <p:spPr>
          <a:xfrm>
            <a:off x="7115516" y="3809709"/>
            <a:ext cx="498946" cy="498946"/>
          </a:xfrm>
          <a:prstGeom prst="ellipse">
            <a:avLst/>
          </a:prstGeom>
          <a:noFill/>
          <a:ln w="12700">
            <a:solidFill>
              <a:srgbClr val="00A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sp>
        <p:nvSpPr>
          <p:cNvPr id="188" name="Ellipse 187">
            <a:extLst>
              <a:ext uri="{FF2B5EF4-FFF2-40B4-BE49-F238E27FC236}">
                <a16:creationId xmlns:a16="http://schemas.microsoft.com/office/drawing/2014/main" id="{5987588D-CC5D-3C46-DB66-32DEAFF95BA3}"/>
              </a:ext>
            </a:extLst>
          </p:cNvPr>
          <p:cNvSpPr>
            <a:spLocks noGrp="1" noRot="1" noMove="1" noResize="1" noEditPoints="1" noAdjustHandles="1" noChangeArrowheads="1" noChangeShapeType="1"/>
          </p:cNvSpPr>
          <p:nvPr/>
        </p:nvSpPr>
        <p:spPr>
          <a:xfrm>
            <a:off x="8226470" y="3809709"/>
            <a:ext cx="498946" cy="498946"/>
          </a:xfrm>
          <a:prstGeom prst="ellipse">
            <a:avLst/>
          </a:prstGeom>
          <a:noFill/>
          <a:ln w="12700">
            <a:solidFill>
              <a:srgbClr val="973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sp>
        <p:nvSpPr>
          <p:cNvPr id="189" name="Ellipse 188">
            <a:extLst>
              <a:ext uri="{FF2B5EF4-FFF2-40B4-BE49-F238E27FC236}">
                <a16:creationId xmlns:a16="http://schemas.microsoft.com/office/drawing/2014/main" id="{2199FAEC-038D-4141-260A-9FAC9814B321}"/>
              </a:ext>
            </a:extLst>
          </p:cNvPr>
          <p:cNvSpPr>
            <a:spLocks noGrp="1" noRot="1" noMove="1" noResize="1" noEditPoints="1" noAdjustHandles="1" noChangeArrowheads="1" noChangeShapeType="1"/>
          </p:cNvSpPr>
          <p:nvPr/>
        </p:nvSpPr>
        <p:spPr>
          <a:xfrm>
            <a:off x="8806661" y="3809709"/>
            <a:ext cx="498946" cy="498946"/>
          </a:xfrm>
          <a:prstGeom prst="ellipse">
            <a:avLst/>
          </a:prstGeom>
          <a:noFill/>
          <a:ln w="12700">
            <a:solidFill>
              <a:srgbClr val="973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sp>
        <p:nvSpPr>
          <p:cNvPr id="190" name="Ellipse 189">
            <a:extLst>
              <a:ext uri="{FF2B5EF4-FFF2-40B4-BE49-F238E27FC236}">
                <a16:creationId xmlns:a16="http://schemas.microsoft.com/office/drawing/2014/main" id="{AEB1FDFB-F141-E20D-DC78-67023692BD68}"/>
              </a:ext>
            </a:extLst>
          </p:cNvPr>
          <p:cNvSpPr>
            <a:spLocks noGrp="1" noRot="1" noMove="1" noResize="1" noEditPoints="1" noAdjustHandles="1" noChangeArrowheads="1" noChangeShapeType="1"/>
          </p:cNvSpPr>
          <p:nvPr/>
        </p:nvSpPr>
        <p:spPr>
          <a:xfrm>
            <a:off x="9386852" y="3809709"/>
            <a:ext cx="498946" cy="498946"/>
          </a:xfrm>
          <a:prstGeom prst="ellipse">
            <a:avLst/>
          </a:prstGeom>
          <a:noFill/>
          <a:ln w="12700">
            <a:solidFill>
              <a:srgbClr val="973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sp>
        <p:nvSpPr>
          <p:cNvPr id="191" name="Ellipse 190">
            <a:extLst>
              <a:ext uri="{FF2B5EF4-FFF2-40B4-BE49-F238E27FC236}">
                <a16:creationId xmlns:a16="http://schemas.microsoft.com/office/drawing/2014/main" id="{1D4940CA-3D56-1853-3833-1DFD0A05B35C}"/>
              </a:ext>
            </a:extLst>
          </p:cNvPr>
          <p:cNvSpPr>
            <a:spLocks noGrp="1" noRot="1" noMove="1" noResize="1" noEditPoints="1" noAdjustHandles="1" noChangeArrowheads="1" noChangeShapeType="1"/>
          </p:cNvSpPr>
          <p:nvPr/>
        </p:nvSpPr>
        <p:spPr>
          <a:xfrm>
            <a:off x="3695934" y="4350774"/>
            <a:ext cx="498946" cy="498946"/>
          </a:xfrm>
          <a:prstGeom prst="ellipse">
            <a:avLst/>
          </a:prstGeom>
          <a:noFill/>
          <a:ln w="12700">
            <a:solidFill>
              <a:srgbClr val="95C4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sp>
        <p:nvSpPr>
          <p:cNvPr id="192" name="Ellipse 191">
            <a:extLst>
              <a:ext uri="{FF2B5EF4-FFF2-40B4-BE49-F238E27FC236}">
                <a16:creationId xmlns:a16="http://schemas.microsoft.com/office/drawing/2014/main" id="{59C5543C-C1B4-C873-ED9F-7ECDBDE38539}"/>
              </a:ext>
            </a:extLst>
          </p:cNvPr>
          <p:cNvSpPr>
            <a:spLocks noGrp="1" noRot="1" noMove="1" noResize="1" noEditPoints="1" noAdjustHandles="1" noChangeArrowheads="1" noChangeShapeType="1"/>
          </p:cNvSpPr>
          <p:nvPr/>
        </p:nvSpPr>
        <p:spPr>
          <a:xfrm>
            <a:off x="4276125" y="4350774"/>
            <a:ext cx="498946" cy="498946"/>
          </a:xfrm>
          <a:prstGeom prst="ellipse">
            <a:avLst/>
          </a:prstGeom>
          <a:noFill/>
          <a:ln w="12700">
            <a:solidFill>
              <a:srgbClr val="95C4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sp>
        <p:nvSpPr>
          <p:cNvPr id="193" name="Ellipse 192">
            <a:extLst>
              <a:ext uri="{FF2B5EF4-FFF2-40B4-BE49-F238E27FC236}">
                <a16:creationId xmlns:a16="http://schemas.microsoft.com/office/drawing/2014/main" id="{CF678F66-54AD-6015-D26C-3410F1180583}"/>
              </a:ext>
            </a:extLst>
          </p:cNvPr>
          <p:cNvSpPr>
            <a:spLocks noGrp="1" noRot="1" noMove="1" noResize="1" noEditPoints="1" noAdjustHandles="1" noChangeArrowheads="1" noChangeShapeType="1"/>
          </p:cNvSpPr>
          <p:nvPr/>
        </p:nvSpPr>
        <p:spPr>
          <a:xfrm>
            <a:off x="4856316" y="4350774"/>
            <a:ext cx="498946" cy="498946"/>
          </a:xfrm>
          <a:prstGeom prst="ellipse">
            <a:avLst/>
          </a:prstGeom>
          <a:noFill/>
          <a:ln w="12700">
            <a:solidFill>
              <a:srgbClr val="95C4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sp>
        <p:nvSpPr>
          <p:cNvPr id="194" name="Ellipse 193">
            <a:extLst>
              <a:ext uri="{FF2B5EF4-FFF2-40B4-BE49-F238E27FC236}">
                <a16:creationId xmlns:a16="http://schemas.microsoft.com/office/drawing/2014/main" id="{91B49957-6F0A-C605-BD18-782AE8DA1FFD}"/>
              </a:ext>
            </a:extLst>
          </p:cNvPr>
          <p:cNvSpPr>
            <a:spLocks noGrp="1" noRot="1" noMove="1" noResize="1" noEditPoints="1" noAdjustHandles="1" noChangeArrowheads="1" noChangeShapeType="1"/>
          </p:cNvSpPr>
          <p:nvPr/>
        </p:nvSpPr>
        <p:spPr>
          <a:xfrm>
            <a:off x="5955134" y="4350774"/>
            <a:ext cx="498946" cy="498946"/>
          </a:xfrm>
          <a:prstGeom prst="ellipse">
            <a:avLst/>
          </a:prstGeom>
          <a:noFill/>
          <a:ln w="12700">
            <a:solidFill>
              <a:srgbClr val="00A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sp>
        <p:nvSpPr>
          <p:cNvPr id="195" name="Ellipse 194">
            <a:extLst>
              <a:ext uri="{FF2B5EF4-FFF2-40B4-BE49-F238E27FC236}">
                <a16:creationId xmlns:a16="http://schemas.microsoft.com/office/drawing/2014/main" id="{A6BB3B1F-393B-B233-8F81-E330BD816B6E}"/>
              </a:ext>
            </a:extLst>
          </p:cNvPr>
          <p:cNvSpPr>
            <a:spLocks noGrp="1" noRot="1" noMove="1" noResize="1" noEditPoints="1" noAdjustHandles="1" noChangeArrowheads="1" noChangeShapeType="1"/>
          </p:cNvSpPr>
          <p:nvPr/>
        </p:nvSpPr>
        <p:spPr>
          <a:xfrm>
            <a:off x="6535325" y="4350774"/>
            <a:ext cx="498946" cy="498946"/>
          </a:xfrm>
          <a:prstGeom prst="ellipse">
            <a:avLst/>
          </a:prstGeom>
          <a:noFill/>
          <a:ln w="12700">
            <a:solidFill>
              <a:srgbClr val="00A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sp>
        <p:nvSpPr>
          <p:cNvPr id="196" name="Ellipse 195">
            <a:extLst>
              <a:ext uri="{FF2B5EF4-FFF2-40B4-BE49-F238E27FC236}">
                <a16:creationId xmlns:a16="http://schemas.microsoft.com/office/drawing/2014/main" id="{54FA1F2E-203B-8D7C-4D34-AED4E18D90A2}"/>
              </a:ext>
            </a:extLst>
          </p:cNvPr>
          <p:cNvSpPr>
            <a:spLocks noGrp="1" noRot="1" noMove="1" noResize="1" noEditPoints="1" noAdjustHandles="1" noChangeArrowheads="1" noChangeShapeType="1"/>
          </p:cNvSpPr>
          <p:nvPr/>
        </p:nvSpPr>
        <p:spPr>
          <a:xfrm>
            <a:off x="7115516" y="4350774"/>
            <a:ext cx="498946" cy="498946"/>
          </a:xfrm>
          <a:prstGeom prst="ellipse">
            <a:avLst/>
          </a:prstGeom>
          <a:noFill/>
          <a:ln w="12700">
            <a:solidFill>
              <a:srgbClr val="00A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sp>
        <p:nvSpPr>
          <p:cNvPr id="197" name="Ellipse 196">
            <a:extLst>
              <a:ext uri="{FF2B5EF4-FFF2-40B4-BE49-F238E27FC236}">
                <a16:creationId xmlns:a16="http://schemas.microsoft.com/office/drawing/2014/main" id="{65A94B20-0997-9838-F5A8-4B016019CE06}"/>
              </a:ext>
            </a:extLst>
          </p:cNvPr>
          <p:cNvSpPr>
            <a:spLocks noGrp="1" noRot="1" noMove="1" noResize="1" noEditPoints="1" noAdjustHandles="1" noChangeArrowheads="1" noChangeShapeType="1"/>
          </p:cNvSpPr>
          <p:nvPr/>
        </p:nvSpPr>
        <p:spPr>
          <a:xfrm>
            <a:off x="8226470" y="4350774"/>
            <a:ext cx="498946" cy="498946"/>
          </a:xfrm>
          <a:prstGeom prst="ellipse">
            <a:avLst/>
          </a:prstGeom>
          <a:noFill/>
          <a:ln w="12700">
            <a:solidFill>
              <a:srgbClr val="973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sp>
        <p:nvSpPr>
          <p:cNvPr id="198" name="Ellipse 197">
            <a:extLst>
              <a:ext uri="{FF2B5EF4-FFF2-40B4-BE49-F238E27FC236}">
                <a16:creationId xmlns:a16="http://schemas.microsoft.com/office/drawing/2014/main" id="{9409DB1F-5C82-E6AA-4C7B-3E52525FD80B}"/>
              </a:ext>
            </a:extLst>
          </p:cNvPr>
          <p:cNvSpPr>
            <a:spLocks noGrp="1" noRot="1" noMove="1" noResize="1" noEditPoints="1" noAdjustHandles="1" noChangeArrowheads="1" noChangeShapeType="1"/>
          </p:cNvSpPr>
          <p:nvPr/>
        </p:nvSpPr>
        <p:spPr>
          <a:xfrm>
            <a:off x="8806661" y="4350774"/>
            <a:ext cx="498946" cy="498946"/>
          </a:xfrm>
          <a:prstGeom prst="ellipse">
            <a:avLst/>
          </a:prstGeom>
          <a:noFill/>
          <a:ln w="12700">
            <a:solidFill>
              <a:srgbClr val="973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sp>
        <p:nvSpPr>
          <p:cNvPr id="199" name="Ellipse 198">
            <a:extLst>
              <a:ext uri="{FF2B5EF4-FFF2-40B4-BE49-F238E27FC236}">
                <a16:creationId xmlns:a16="http://schemas.microsoft.com/office/drawing/2014/main" id="{8AB246C5-1B05-9B5D-86F2-62E98BB36140}"/>
              </a:ext>
            </a:extLst>
          </p:cNvPr>
          <p:cNvSpPr>
            <a:spLocks noGrp="1" noRot="1" noMove="1" noResize="1" noEditPoints="1" noAdjustHandles="1" noChangeArrowheads="1" noChangeShapeType="1"/>
          </p:cNvSpPr>
          <p:nvPr/>
        </p:nvSpPr>
        <p:spPr>
          <a:xfrm>
            <a:off x="9386852" y="4350774"/>
            <a:ext cx="498946" cy="498946"/>
          </a:xfrm>
          <a:prstGeom prst="ellipse">
            <a:avLst/>
          </a:prstGeom>
          <a:noFill/>
          <a:ln w="12700">
            <a:solidFill>
              <a:srgbClr val="973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sp>
        <p:nvSpPr>
          <p:cNvPr id="200" name="Ellipse 199">
            <a:extLst>
              <a:ext uri="{FF2B5EF4-FFF2-40B4-BE49-F238E27FC236}">
                <a16:creationId xmlns:a16="http://schemas.microsoft.com/office/drawing/2014/main" id="{DBEB534C-CE57-F4C9-81A8-A81D48E4A5DB}"/>
              </a:ext>
            </a:extLst>
          </p:cNvPr>
          <p:cNvSpPr>
            <a:spLocks noGrp="1" noRot="1" noMove="1" noResize="1" noEditPoints="1" noAdjustHandles="1" noChangeArrowheads="1" noChangeShapeType="1"/>
          </p:cNvSpPr>
          <p:nvPr/>
        </p:nvSpPr>
        <p:spPr>
          <a:xfrm>
            <a:off x="3695934" y="4908639"/>
            <a:ext cx="498946" cy="498946"/>
          </a:xfrm>
          <a:prstGeom prst="ellipse">
            <a:avLst/>
          </a:prstGeom>
          <a:noFill/>
          <a:ln w="12700">
            <a:solidFill>
              <a:srgbClr val="95C4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sp>
        <p:nvSpPr>
          <p:cNvPr id="201" name="Ellipse 200">
            <a:extLst>
              <a:ext uri="{FF2B5EF4-FFF2-40B4-BE49-F238E27FC236}">
                <a16:creationId xmlns:a16="http://schemas.microsoft.com/office/drawing/2014/main" id="{3506A6A4-0C89-55E2-A29B-A42C04FEC40E}"/>
              </a:ext>
            </a:extLst>
          </p:cNvPr>
          <p:cNvSpPr>
            <a:spLocks noGrp="1" noRot="1" noMove="1" noResize="1" noEditPoints="1" noAdjustHandles="1" noChangeArrowheads="1" noChangeShapeType="1"/>
          </p:cNvSpPr>
          <p:nvPr/>
        </p:nvSpPr>
        <p:spPr>
          <a:xfrm>
            <a:off x="4276125" y="4908639"/>
            <a:ext cx="498946" cy="498946"/>
          </a:xfrm>
          <a:prstGeom prst="ellipse">
            <a:avLst/>
          </a:prstGeom>
          <a:noFill/>
          <a:ln w="12700">
            <a:solidFill>
              <a:srgbClr val="95C4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sp>
        <p:nvSpPr>
          <p:cNvPr id="202" name="Ellipse 201">
            <a:extLst>
              <a:ext uri="{FF2B5EF4-FFF2-40B4-BE49-F238E27FC236}">
                <a16:creationId xmlns:a16="http://schemas.microsoft.com/office/drawing/2014/main" id="{86F618B9-8908-326A-F503-3D5202D4F587}"/>
              </a:ext>
            </a:extLst>
          </p:cNvPr>
          <p:cNvSpPr>
            <a:spLocks noGrp="1" noRot="1" noMove="1" noResize="1" noEditPoints="1" noAdjustHandles="1" noChangeArrowheads="1" noChangeShapeType="1"/>
          </p:cNvSpPr>
          <p:nvPr/>
        </p:nvSpPr>
        <p:spPr>
          <a:xfrm>
            <a:off x="4856316" y="4908639"/>
            <a:ext cx="498946" cy="498946"/>
          </a:xfrm>
          <a:prstGeom prst="ellipse">
            <a:avLst/>
          </a:prstGeom>
          <a:noFill/>
          <a:ln w="12700">
            <a:solidFill>
              <a:srgbClr val="95C4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sp>
        <p:nvSpPr>
          <p:cNvPr id="203" name="Ellipse 202">
            <a:extLst>
              <a:ext uri="{FF2B5EF4-FFF2-40B4-BE49-F238E27FC236}">
                <a16:creationId xmlns:a16="http://schemas.microsoft.com/office/drawing/2014/main" id="{5AD017E2-23EF-4587-0B69-5E1278B45079}"/>
              </a:ext>
            </a:extLst>
          </p:cNvPr>
          <p:cNvSpPr>
            <a:spLocks noGrp="1" noRot="1" noMove="1" noResize="1" noEditPoints="1" noAdjustHandles="1" noChangeArrowheads="1" noChangeShapeType="1"/>
          </p:cNvSpPr>
          <p:nvPr/>
        </p:nvSpPr>
        <p:spPr>
          <a:xfrm>
            <a:off x="5955134" y="4908639"/>
            <a:ext cx="498946" cy="498946"/>
          </a:xfrm>
          <a:prstGeom prst="ellipse">
            <a:avLst/>
          </a:prstGeom>
          <a:noFill/>
          <a:ln w="12700">
            <a:solidFill>
              <a:srgbClr val="00A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sp>
        <p:nvSpPr>
          <p:cNvPr id="204" name="Ellipse 203">
            <a:extLst>
              <a:ext uri="{FF2B5EF4-FFF2-40B4-BE49-F238E27FC236}">
                <a16:creationId xmlns:a16="http://schemas.microsoft.com/office/drawing/2014/main" id="{1C8B5A34-2768-D664-6182-3E83B7598FC5}"/>
              </a:ext>
            </a:extLst>
          </p:cNvPr>
          <p:cNvSpPr>
            <a:spLocks noGrp="1" noRot="1" noMove="1" noResize="1" noEditPoints="1" noAdjustHandles="1" noChangeArrowheads="1" noChangeShapeType="1"/>
          </p:cNvSpPr>
          <p:nvPr/>
        </p:nvSpPr>
        <p:spPr>
          <a:xfrm>
            <a:off x="6535325" y="4908639"/>
            <a:ext cx="498946" cy="498946"/>
          </a:xfrm>
          <a:prstGeom prst="ellipse">
            <a:avLst/>
          </a:prstGeom>
          <a:noFill/>
          <a:ln w="12700">
            <a:solidFill>
              <a:srgbClr val="00A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sp>
        <p:nvSpPr>
          <p:cNvPr id="205" name="Ellipse 204">
            <a:extLst>
              <a:ext uri="{FF2B5EF4-FFF2-40B4-BE49-F238E27FC236}">
                <a16:creationId xmlns:a16="http://schemas.microsoft.com/office/drawing/2014/main" id="{FEF5201F-6A02-A348-5A69-A8D71D8A1E0A}"/>
              </a:ext>
            </a:extLst>
          </p:cNvPr>
          <p:cNvSpPr>
            <a:spLocks noGrp="1" noRot="1" noMove="1" noResize="1" noEditPoints="1" noAdjustHandles="1" noChangeArrowheads="1" noChangeShapeType="1"/>
          </p:cNvSpPr>
          <p:nvPr/>
        </p:nvSpPr>
        <p:spPr>
          <a:xfrm>
            <a:off x="7115516" y="4908639"/>
            <a:ext cx="498946" cy="498946"/>
          </a:xfrm>
          <a:prstGeom prst="ellipse">
            <a:avLst/>
          </a:prstGeom>
          <a:noFill/>
          <a:ln w="12700">
            <a:solidFill>
              <a:srgbClr val="00A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sp>
        <p:nvSpPr>
          <p:cNvPr id="206" name="Ellipse 205">
            <a:extLst>
              <a:ext uri="{FF2B5EF4-FFF2-40B4-BE49-F238E27FC236}">
                <a16:creationId xmlns:a16="http://schemas.microsoft.com/office/drawing/2014/main" id="{2BDD807E-AAAB-5482-843A-0AD0E0C06C10}"/>
              </a:ext>
            </a:extLst>
          </p:cNvPr>
          <p:cNvSpPr>
            <a:spLocks noGrp="1" noRot="1" noMove="1" noResize="1" noEditPoints="1" noAdjustHandles="1" noChangeArrowheads="1" noChangeShapeType="1"/>
          </p:cNvSpPr>
          <p:nvPr/>
        </p:nvSpPr>
        <p:spPr>
          <a:xfrm>
            <a:off x="8226470" y="4908639"/>
            <a:ext cx="498946" cy="498946"/>
          </a:xfrm>
          <a:prstGeom prst="ellipse">
            <a:avLst/>
          </a:prstGeom>
          <a:noFill/>
          <a:ln w="12700">
            <a:solidFill>
              <a:srgbClr val="973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sp>
        <p:nvSpPr>
          <p:cNvPr id="207" name="Ellipse 206">
            <a:extLst>
              <a:ext uri="{FF2B5EF4-FFF2-40B4-BE49-F238E27FC236}">
                <a16:creationId xmlns:a16="http://schemas.microsoft.com/office/drawing/2014/main" id="{C1B1909C-6EEC-6740-D4B5-12F88A52B8ED}"/>
              </a:ext>
            </a:extLst>
          </p:cNvPr>
          <p:cNvSpPr>
            <a:spLocks noGrp="1" noRot="1" noMove="1" noResize="1" noEditPoints="1" noAdjustHandles="1" noChangeArrowheads="1" noChangeShapeType="1"/>
          </p:cNvSpPr>
          <p:nvPr/>
        </p:nvSpPr>
        <p:spPr>
          <a:xfrm>
            <a:off x="8806661" y="4908639"/>
            <a:ext cx="498946" cy="498946"/>
          </a:xfrm>
          <a:prstGeom prst="ellipse">
            <a:avLst/>
          </a:prstGeom>
          <a:noFill/>
          <a:ln w="12700">
            <a:solidFill>
              <a:srgbClr val="973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sp>
        <p:nvSpPr>
          <p:cNvPr id="208" name="Ellipse 207">
            <a:extLst>
              <a:ext uri="{FF2B5EF4-FFF2-40B4-BE49-F238E27FC236}">
                <a16:creationId xmlns:a16="http://schemas.microsoft.com/office/drawing/2014/main" id="{104763B4-BD0C-B4EF-9464-18F25A5223CF}"/>
              </a:ext>
            </a:extLst>
          </p:cNvPr>
          <p:cNvSpPr>
            <a:spLocks noGrp="1" noRot="1" noMove="1" noResize="1" noEditPoints="1" noAdjustHandles="1" noChangeArrowheads="1" noChangeShapeType="1"/>
          </p:cNvSpPr>
          <p:nvPr/>
        </p:nvSpPr>
        <p:spPr>
          <a:xfrm>
            <a:off x="9386852" y="4908639"/>
            <a:ext cx="498946" cy="498946"/>
          </a:xfrm>
          <a:prstGeom prst="ellipse">
            <a:avLst/>
          </a:prstGeom>
          <a:noFill/>
          <a:ln w="12700">
            <a:solidFill>
              <a:srgbClr val="973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sp>
        <p:nvSpPr>
          <p:cNvPr id="209" name="Ellipse 208">
            <a:extLst>
              <a:ext uri="{FF2B5EF4-FFF2-40B4-BE49-F238E27FC236}">
                <a16:creationId xmlns:a16="http://schemas.microsoft.com/office/drawing/2014/main" id="{E6740153-E085-BD83-6F64-6DE22DE49AF7}"/>
              </a:ext>
            </a:extLst>
          </p:cNvPr>
          <p:cNvSpPr>
            <a:spLocks noGrp="1" noRot="1" noMove="1" noResize="1" noEditPoints="1" noAdjustHandles="1" noChangeArrowheads="1" noChangeShapeType="1"/>
          </p:cNvSpPr>
          <p:nvPr/>
        </p:nvSpPr>
        <p:spPr>
          <a:xfrm>
            <a:off x="3695934" y="5480707"/>
            <a:ext cx="498946" cy="498946"/>
          </a:xfrm>
          <a:prstGeom prst="ellipse">
            <a:avLst/>
          </a:prstGeom>
          <a:noFill/>
          <a:ln w="12700">
            <a:solidFill>
              <a:srgbClr val="95C4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sp>
        <p:nvSpPr>
          <p:cNvPr id="210" name="Ellipse 209">
            <a:extLst>
              <a:ext uri="{FF2B5EF4-FFF2-40B4-BE49-F238E27FC236}">
                <a16:creationId xmlns:a16="http://schemas.microsoft.com/office/drawing/2014/main" id="{C88A1425-0962-9223-C598-95FC65B0AA81}"/>
              </a:ext>
            </a:extLst>
          </p:cNvPr>
          <p:cNvSpPr>
            <a:spLocks noGrp="1" noRot="1" noMove="1" noResize="1" noEditPoints="1" noAdjustHandles="1" noChangeArrowheads="1" noChangeShapeType="1"/>
          </p:cNvSpPr>
          <p:nvPr/>
        </p:nvSpPr>
        <p:spPr>
          <a:xfrm>
            <a:off x="4276125" y="5480707"/>
            <a:ext cx="498946" cy="498946"/>
          </a:xfrm>
          <a:prstGeom prst="ellipse">
            <a:avLst/>
          </a:prstGeom>
          <a:noFill/>
          <a:ln w="12700">
            <a:solidFill>
              <a:srgbClr val="95C4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sp>
        <p:nvSpPr>
          <p:cNvPr id="211" name="Ellipse 210">
            <a:extLst>
              <a:ext uri="{FF2B5EF4-FFF2-40B4-BE49-F238E27FC236}">
                <a16:creationId xmlns:a16="http://schemas.microsoft.com/office/drawing/2014/main" id="{4FC96C62-2767-4122-3140-3CBA7DD78CCD}"/>
              </a:ext>
            </a:extLst>
          </p:cNvPr>
          <p:cNvSpPr>
            <a:spLocks noGrp="1" noRot="1" noMove="1" noResize="1" noEditPoints="1" noAdjustHandles="1" noChangeArrowheads="1" noChangeShapeType="1"/>
          </p:cNvSpPr>
          <p:nvPr/>
        </p:nvSpPr>
        <p:spPr>
          <a:xfrm>
            <a:off x="4856316" y="5480707"/>
            <a:ext cx="498946" cy="498946"/>
          </a:xfrm>
          <a:prstGeom prst="ellipse">
            <a:avLst/>
          </a:prstGeom>
          <a:noFill/>
          <a:ln w="12700">
            <a:solidFill>
              <a:srgbClr val="95C4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sp>
        <p:nvSpPr>
          <p:cNvPr id="212" name="Ellipse 211">
            <a:extLst>
              <a:ext uri="{FF2B5EF4-FFF2-40B4-BE49-F238E27FC236}">
                <a16:creationId xmlns:a16="http://schemas.microsoft.com/office/drawing/2014/main" id="{679749C3-C21A-FA3F-380F-EC92F4A032AF}"/>
              </a:ext>
            </a:extLst>
          </p:cNvPr>
          <p:cNvSpPr>
            <a:spLocks noGrp="1" noRot="1" noMove="1" noResize="1" noEditPoints="1" noAdjustHandles="1" noChangeArrowheads="1" noChangeShapeType="1"/>
          </p:cNvSpPr>
          <p:nvPr/>
        </p:nvSpPr>
        <p:spPr>
          <a:xfrm>
            <a:off x="5955134" y="5480707"/>
            <a:ext cx="498946" cy="498946"/>
          </a:xfrm>
          <a:prstGeom prst="ellipse">
            <a:avLst/>
          </a:prstGeom>
          <a:noFill/>
          <a:ln w="12700">
            <a:solidFill>
              <a:srgbClr val="00A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sp>
        <p:nvSpPr>
          <p:cNvPr id="213" name="Ellipse 212">
            <a:extLst>
              <a:ext uri="{FF2B5EF4-FFF2-40B4-BE49-F238E27FC236}">
                <a16:creationId xmlns:a16="http://schemas.microsoft.com/office/drawing/2014/main" id="{503B2C3D-963F-AD53-CC4A-50C422F3FB01}"/>
              </a:ext>
            </a:extLst>
          </p:cNvPr>
          <p:cNvSpPr>
            <a:spLocks noGrp="1" noRot="1" noMove="1" noResize="1" noEditPoints="1" noAdjustHandles="1" noChangeArrowheads="1" noChangeShapeType="1"/>
          </p:cNvSpPr>
          <p:nvPr/>
        </p:nvSpPr>
        <p:spPr>
          <a:xfrm>
            <a:off x="6535325" y="5480707"/>
            <a:ext cx="498946" cy="498946"/>
          </a:xfrm>
          <a:prstGeom prst="ellipse">
            <a:avLst/>
          </a:prstGeom>
          <a:noFill/>
          <a:ln w="12700">
            <a:solidFill>
              <a:srgbClr val="00A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sp>
        <p:nvSpPr>
          <p:cNvPr id="214" name="Ellipse 213">
            <a:extLst>
              <a:ext uri="{FF2B5EF4-FFF2-40B4-BE49-F238E27FC236}">
                <a16:creationId xmlns:a16="http://schemas.microsoft.com/office/drawing/2014/main" id="{C7EC59F7-E0D1-A157-DF5B-CFF196BFCCC7}"/>
              </a:ext>
            </a:extLst>
          </p:cNvPr>
          <p:cNvSpPr>
            <a:spLocks noGrp="1" noRot="1" noMove="1" noResize="1" noEditPoints="1" noAdjustHandles="1" noChangeArrowheads="1" noChangeShapeType="1"/>
          </p:cNvSpPr>
          <p:nvPr/>
        </p:nvSpPr>
        <p:spPr>
          <a:xfrm>
            <a:off x="7115516" y="5480707"/>
            <a:ext cx="498946" cy="498946"/>
          </a:xfrm>
          <a:prstGeom prst="ellipse">
            <a:avLst/>
          </a:prstGeom>
          <a:noFill/>
          <a:ln w="12700">
            <a:solidFill>
              <a:srgbClr val="00A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sp>
        <p:nvSpPr>
          <p:cNvPr id="215" name="Ellipse 214">
            <a:extLst>
              <a:ext uri="{FF2B5EF4-FFF2-40B4-BE49-F238E27FC236}">
                <a16:creationId xmlns:a16="http://schemas.microsoft.com/office/drawing/2014/main" id="{61F1D028-C841-90B6-6FE5-75EE958D4910}"/>
              </a:ext>
            </a:extLst>
          </p:cNvPr>
          <p:cNvSpPr>
            <a:spLocks noGrp="1" noRot="1" noMove="1" noResize="1" noEditPoints="1" noAdjustHandles="1" noChangeArrowheads="1" noChangeShapeType="1"/>
          </p:cNvSpPr>
          <p:nvPr/>
        </p:nvSpPr>
        <p:spPr>
          <a:xfrm>
            <a:off x="8226470" y="5480707"/>
            <a:ext cx="498946" cy="498946"/>
          </a:xfrm>
          <a:prstGeom prst="ellipse">
            <a:avLst/>
          </a:prstGeom>
          <a:noFill/>
          <a:ln w="12700">
            <a:solidFill>
              <a:srgbClr val="973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sp>
        <p:nvSpPr>
          <p:cNvPr id="216" name="Ellipse 215">
            <a:extLst>
              <a:ext uri="{FF2B5EF4-FFF2-40B4-BE49-F238E27FC236}">
                <a16:creationId xmlns:a16="http://schemas.microsoft.com/office/drawing/2014/main" id="{AE01E543-7EF4-8D69-D173-C8D78D642C31}"/>
              </a:ext>
            </a:extLst>
          </p:cNvPr>
          <p:cNvSpPr>
            <a:spLocks noGrp="1" noRot="1" noMove="1" noResize="1" noEditPoints="1" noAdjustHandles="1" noChangeArrowheads="1" noChangeShapeType="1"/>
          </p:cNvSpPr>
          <p:nvPr/>
        </p:nvSpPr>
        <p:spPr>
          <a:xfrm>
            <a:off x="8806661" y="5480707"/>
            <a:ext cx="498946" cy="498946"/>
          </a:xfrm>
          <a:prstGeom prst="ellipse">
            <a:avLst/>
          </a:prstGeom>
          <a:noFill/>
          <a:ln w="12700">
            <a:solidFill>
              <a:srgbClr val="973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sp>
        <p:nvSpPr>
          <p:cNvPr id="217" name="Ellipse 216">
            <a:extLst>
              <a:ext uri="{FF2B5EF4-FFF2-40B4-BE49-F238E27FC236}">
                <a16:creationId xmlns:a16="http://schemas.microsoft.com/office/drawing/2014/main" id="{090768A1-3EBC-3EC1-458F-D63443DFD482}"/>
              </a:ext>
            </a:extLst>
          </p:cNvPr>
          <p:cNvSpPr>
            <a:spLocks noGrp="1" noRot="1" noMove="1" noResize="1" noEditPoints="1" noAdjustHandles="1" noChangeArrowheads="1" noChangeShapeType="1"/>
          </p:cNvSpPr>
          <p:nvPr/>
        </p:nvSpPr>
        <p:spPr>
          <a:xfrm>
            <a:off x="9386852" y="5480707"/>
            <a:ext cx="498946" cy="498946"/>
          </a:xfrm>
          <a:prstGeom prst="ellipse">
            <a:avLst/>
          </a:prstGeom>
          <a:noFill/>
          <a:ln w="12700">
            <a:solidFill>
              <a:srgbClr val="973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ahnschrift" panose="020B0502040204020203" pitchFamily="34" charset="0"/>
            </a:endParaRPr>
          </a:p>
        </p:txBody>
      </p:sp>
    </p:spTree>
    <p:extLst>
      <p:ext uri="{BB962C8B-B14F-4D97-AF65-F5344CB8AC3E}">
        <p14:creationId xmlns:p14="http://schemas.microsoft.com/office/powerpoint/2010/main" val="2273015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9363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046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8499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541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654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595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D91F4863-E21B-EB4D-637D-B70A3AE93D5D}"/>
              </a:ext>
            </a:extLst>
          </p:cNvPr>
          <p:cNvSpPr/>
          <p:nvPr/>
        </p:nvSpPr>
        <p:spPr>
          <a:xfrm>
            <a:off x="3080976" y="2182887"/>
            <a:ext cx="498946" cy="498946"/>
          </a:xfrm>
          <a:prstGeom prst="ellipse">
            <a:avLst/>
          </a:prstGeom>
          <a:solidFill>
            <a:srgbClr val="4650DF"/>
          </a:solidFill>
          <a:ln>
            <a:solidFill>
              <a:srgbClr val="4650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a:solidFill>
                  <a:srgbClr val="FFFFFF"/>
                </a:solidFill>
                <a:latin typeface="Bahnschrift" panose="020B0502040204020203" pitchFamily="34" charset="0"/>
                <a:cs typeface="Helvetica" panose="020B0604020202020204" pitchFamily="34" charset="0"/>
              </a:rPr>
              <a:t>1</a:t>
            </a:r>
          </a:p>
        </p:txBody>
      </p:sp>
      <p:sp>
        <p:nvSpPr>
          <p:cNvPr id="3" name="Ellipse 2">
            <a:extLst>
              <a:ext uri="{FF2B5EF4-FFF2-40B4-BE49-F238E27FC236}">
                <a16:creationId xmlns:a16="http://schemas.microsoft.com/office/drawing/2014/main" id="{727924F8-BACF-0882-7F70-B2BF16AFEC41}"/>
              </a:ext>
            </a:extLst>
          </p:cNvPr>
          <p:cNvSpPr/>
          <p:nvPr/>
        </p:nvSpPr>
        <p:spPr>
          <a:xfrm>
            <a:off x="3080976" y="2734724"/>
            <a:ext cx="498946" cy="498946"/>
          </a:xfrm>
          <a:prstGeom prst="ellipse">
            <a:avLst/>
          </a:prstGeom>
          <a:solidFill>
            <a:srgbClr val="4650DF"/>
          </a:solidFill>
          <a:ln>
            <a:solidFill>
              <a:srgbClr val="4650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a:solidFill>
                  <a:srgbClr val="FFFFFF"/>
                </a:solidFill>
                <a:latin typeface="Bahnschrift" panose="020B0502040204020203" pitchFamily="34" charset="0"/>
                <a:cs typeface="Helvetica" panose="020B0604020202020204" pitchFamily="34" charset="0"/>
              </a:rPr>
              <a:t>2</a:t>
            </a:r>
          </a:p>
        </p:txBody>
      </p:sp>
      <p:sp>
        <p:nvSpPr>
          <p:cNvPr id="4" name="Ellipse 3">
            <a:extLst>
              <a:ext uri="{FF2B5EF4-FFF2-40B4-BE49-F238E27FC236}">
                <a16:creationId xmlns:a16="http://schemas.microsoft.com/office/drawing/2014/main" id="{00BFFB5B-1C6E-3B3C-0EFF-A8843F77B748}"/>
              </a:ext>
            </a:extLst>
          </p:cNvPr>
          <p:cNvSpPr/>
          <p:nvPr/>
        </p:nvSpPr>
        <p:spPr>
          <a:xfrm>
            <a:off x="3080976" y="3273339"/>
            <a:ext cx="498946" cy="498946"/>
          </a:xfrm>
          <a:prstGeom prst="ellipse">
            <a:avLst/>
          </a:prstGeom>
          <a:solidFill>
            <a:srgbClr val="4650DF"/>
          </a:solidFill>
          <a:ln>
            <a:solidFill>
              <a:srgbClr val="4650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a:solidFill>
                  <a:srgbClr val="FFFFFF"/>
                </a:solidFill>
                <a:latin typeface="Bahnschrift" panose="020B0502040204020203" pitchFamily="34" charset="0"/>
                <a:cs typeface="Helvetica" panose="020B0604020202020204" pitchFamily="34" charset="0"/>
              </a:rPr>
              <a:t>3</a:t>
            </a:r>
          </a:p>
        </p:txBody>
      </p:sp>
      <p:sp>
        <p:nvSpPr>
          <p:cNvPr id="5" name="Ellipse 4">
            <a:extLst>
              <a:ext uri="{FF2B5EF4-FFF2-40B4-BE49-F238E27FC236}">
                <a16:creationId xmlns:a16="http://schemas.microsoft.com/office/drawing/2014/main" id="{E2AD90C5-F018-9B90-E98B-19370AC0EFF4}"/>
              </a:ext>
            </a:extLst>
          </p:cNvPr>
          <p:cNvSpPr/>
          <p:nvPr/>
        </p:nvSpPr>
        <p:spPr>
          <a:xfrm>
            <a:off x="3080976" y="3827059"/>
            <a:ext cx="498946" cy="498946"/>
          </a:xfrm>
          <a:prstGeom prst="ellipse">
            <a:avLst/>
          </a:prstGeom>
          <a:solidFill>
            <a:srgbClr val="4650DF"/>
          </a:solidFill>
          <a:ln>
            <a:solidFill>
              <a:srgbClr val="4650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a:solidFill>
                  <a:srgbClr val="FFFFFF"/>
                </a:solidFill>
                <a:latin typeface="Bahnschrift" panose="020B0502040204020203" pitchFamily="34" charset="0"/>
                <a:cs typeface="Helvetica" panose="020B0604020202020204" pitchFamily="34" charset="0"/>
              </a:rPr>
              <a:t>4</a:t>
            </a:r>
          </a:p>
        </p:txBody>
      </p:sp>
      <p:sp>
        <p:nvSpPr>
          <p:cNvPr id="6" name="Ellipse 5">
            <a:extLst>
              <a:ext uri="{FF2B5EF4-FFF2-40B4-BE49-F238E27FC236}">
                <a16:creationId xmlns:a16="http://schemas.microsoft.com/office/drawing/2014/main" id="{C6B582C5-CCD1-B432-05DC-49B8045D8A59}"/>
              </a:ext>
            </a:extLst>
          </p:cNvPr>
          <p:cNvSpPr/>
          <p:nvPr/>
        </p:nvSpPr>
        <p:spPr>
          <a:xfrm>
            <a:off x="3080976" y="4385497"/>
            <a:ext cx="498946" cy="498946"/>
          </a:xfrm>
          <a:prstGeom prst="ellipse">
            <a:avLst/>
          </a:prstGeom>
          <a:solidFill>
            <a:srgbClr val="4650DF"/>
          </a:solidFill>
          <a:ln>
            <a:solidFill>
              <a:srgbClr val="4650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a:solidFill>
                  <a:srgbClr val="FFFFFF"/>
                </a:solidFill>
                <a:latin typeface="Bahnschrift" panose="020B0502040204020203" pitchFamily="34" charset="0"/>
                <a:cs typeface="Helvetica" panose="020B0604020202020204" pitchFamily="34" charset="0"/>
              </a:rPr>
              <a:t>5</a:t>
            </a:r>
          </a:p>
        </p:txBody>
      </p:sp>
      <p:sp>
        <p:nvSpPr>
          <p:cNvPr id="7" name="Ellipse 6">
            <a:extLst>
              <a:ext uri="{FF2B5EF4-FFF2-40B4-BE49-F238E27FC236}">
                <a16:creationId xmlns:a16="http://schemas.microsoft.com/office/drawing/2014/main" id="{887EB8C2-0197-4529-CF1B-7056DDAB19F4}"/>
              </a:ext>
            </a:extLst>
          </p:cNvPr>
          <p:cNvSpPr/>
          <p:nvPr/>
        </p:nvSpPr>
        <p:spPr>
          <a:xfrm>
            <a:off x="3080976" y="4917511"/>
            <a:ext cx="498946" cy="498946"/>
          </a:xfrm>
          <a:prstGeom prst="ellipse">
            <a:avLst/>
          </a:prstGeom>
          <a:solidFill>
            <a:srgbClr val="4650DF"/>
          </a:solidFill>
          <a:ln>
            <a:solidFill>
              <a:srgbClr val="4650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a:solidFill>
                  <a:srgbClr val="FFFFFF"/>
                </a:solidFill>
                <a:latin typeface="Bahnschrift" panose="020B0502040204020203" pitchFamily="34" charset="0"/>
                <a:cs typeface="Helvetica" panose="020B0604020202020204" pitchFamily="34" charset="0"/>
              </a:rPr>
              <a:t>6</a:t>
            </a:r>
          </a:p>
        </p:txBody>
      </p:sp>
      <p:sp>
        <p:nvSpPr>
          <p:cNvPr id="8" name="Ellipse 7">
            <a:extLst>
              <a:ext uri="{FF2B5EF4-FFF2-40B4-BE49-F238E27FC236}">
                <a16:creationId xmlns:a16="http://schemas.microsoft.com/office/drawing/2014/main" id="{A5E4AC64-D0DE-ACBB-6DF0-0AEBE13D0E20}"/>
              </a:ext>
            </a:extLst>
          </p:cNvPr>
          <p:cNvSpPr/>
          <p:nvPr/>
        </p:nvSpPr>
        <p:spPr>
          <a:xfrm>
            <a:off x="3080976" y="2182887"/>
            <a:ext cx="498946" cy="498946"/>
          </a:xfrm>
          <a:prstGeom prst="ellipse">
            <a:avLst/>
          </a:prstGeom>
          <a:solidFill>
            <a:srgbClr val="4650DF"/>
          </a:solidFill>
          <a:ln>
            <a:solidFill>
              <a:srgbClr val="4650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a:solidFill>
                  <a:srgbClr val="FFFFFF"/>
                </a:solidFill>
                <a:latin typeface="Bahnschrift" panose="020B0502040204020203" pitchFamily="34" charset="0"/>
                <a:cs typeface="Helvetica" panose="020B0604020202020204" pitchFamily="34" charset="0"/>
              </a:rPr>
              <a:t>1</a:t>
            </a:r>
          </a:p>
        </p:txBody>
      </p:sp>
      <p:sp>
        <p:nvSpPr>
          <p:cNvPr id="9" name="Ellipse 8">
            <a:extLst>
              <a:ext uri="{FF2B5EF4-FFF2-40B4-BE49-F238E27FC236}">
                <a16:creationId xmlns:a16="http://schemas.microsoft.com/office/drawing/2014/main" id="{18474347-1BD1-5529-ABE0-E6FF810D8541}"/>
              </a:ext>
            </a:extLst>
          </p:cNvPr>
          <p:cNvSpPr/>
          <p:nvPr/>
        </p:nvSpPr>
        <p:spPr>
          <a:xfrm>
            <a:off x="3080976" y="2734724"/>
            <a:ext cx="498946" cy="498946"/>
          </a:xfrm>
          <a:prstGeom prst="ellipse">
            <a:avLst/>
          </a:prstGeom>
          <a:solidFill>
            <a:srgbClr val="4650DF"/>
          </a:solidFill>
          <a:ln>
            <a:solidFill>
              <a:srgbClr val="4650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a:solidFill>
                  <a:srgbClr val="FFFFFF"/>
                </a:solidFill>
                <a:latin typeface="Bahnschrift" panose="020B0502040204020203" pitchFamily="34" charset="0"/>
                <a:cs typeface="Helvetica" panose="020B0604020202020204" pitchFamily="34" charset="0"/>
              </a:rPr>
              <a:t>2</a:t>
            </a:r>
          </a:p>
        </p:txBody>
      </p:sp>
      <p:sp>
        <p:nvSpPr>
          <p:cNvPr id="10" name="Ellipse 9">
            <a:extLst>
              <a:ext uri="{FF2B5EF4-FFF2-40B4-BE49-F238E27FC236}">
                <a16:creationId xmlns:a16="http://schemas.microsoft.com/office/drawing/2014/main" id="{A38D2DE5-B85F-675F-3183-44D3B4B196D8}"/>
              </a:ext>
            </a:extLst>
          </p:cNvPr>
          <p:cNvSpPr/>
          <p:nvPr/>
        </p:nvSpPr>
        <p:spPr>
          <a:xfrm>
            <a:off x="3080976" y="3273339"/>
            <a:ext cx="498946" cy="498946"/>
          </a:xfrm>
          <a:prstGeom prst="ellipse">
            <a:avLst/>
          </a:prstGeom>
          <a:solidFill>
            <a:srgbClr val="4650DF"/>
          </a:solidFill>
          <a:ln>
            <a:solidFill>
              <a:srgbClr val="4650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a:solidFill>
                  <a:srgbClr val="FFFFFF"/>
                </a:solidFill>
                <a:latin typeface="Bahnschrift" panose="020B0502040204020203" pitchFamily="34" charset="0"/>
                <a:cs typeface="Helvetica" panose="020B0604020202020204" pitchFamily="34" charset="0"/>
              </a:rPr>
              <a:t>3</a:t>
            </a:r>
          </a:p>
        </p:txBody>
      </p:sp>
      <p:sp>
        <p:nvSpPr>
          <p:cNvPr id="11" name="Ellipse 10">
            <a:extLst>
              <a:ext uri="{FF2B5EF4-FFF2-40B4-BE49-F238E27FC236}">
                <a16:creationId xmlns:a16="http://schemas.microsoft.com/office/drawing/2014/main" id="{D475E2C6-E07C-4E8F-E143-6D53C42E3695}"/>
              </a:ext>
            </a:extLst>
          </p:cNvPr>
          <p:cNvSpPr/>
          <p:nvPr/>
        </p:nvSpPr>
        <p:spPr>
          <a:xfrm>
            <a:off x="3080976" y="3827059"/>
            <a:ext cx="498946" cy="498946"/>
          </a:xfrm>
          <a:prstGeom prst="ellipse">
            <a:avLst/>
          </a:prstGeom>
          <a:solidFill>
            <a:srgbClr val="4650DF"/>
          </a:solidFill>
          <a:ln>
            <a:solidFill>
              <a:srgbClr val="4650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a:solidFill>
                  <a:srgbClr val="FFFFFF"/>
                </a:solidFill>
                <a:latin typeface="Bahnschrift" panose="020B0502040204020203" pitchFamily="34" charset="0"/>
                <a:cs typeface="Helvetica" panose="020B0604020202020204" pitchFamily="34" charset="0"/>
              </a:rPr>
              <a:t>4</a:t>
            </a:r>
          </a:p>
        </p:txBody>
      </p:sp>
      <p:sp>
        <p:nvSpPr>
          <p:cNvPr id="12" name="Ellipse 11">
            <a:extLst>
              <a:ext uri="{FF2B5EF4-FFF2-40B4-BE49-F238E27FC236}">
                <a16:creationId xmlns:a16="http://schemas.microsoft.com/office/drawing/2014/main" id="{6AA79054-DA32-B126-50B5-60F85DE9EF04}"/>
              </a:ext>
            </a:extLst>
          </p:cNvPr>
          <p:cNvSpPr/>
          <p:nvPr/>
        </p:nvSpPr>
        <p:spPr>
          <a:xfrm>
            <a:off x="3080976" y="4385497"/>
            <a:ext cx="498946" cy="498946"/>
          </a:xfrm>
          <a:prstGeom prst="ellipse">
            <a:avLst/>
          </a:prstGeom>
          <a:solidFill>
            <a:srgbClr val="4650DF"/>
          </a:solidFill>
          <a:ln>
            <a:solidFill>
              <a:srgbClr val="4650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a:solidFill>
                  <a:srgbClr val="FFFFFF"/>
                </a:solidFill>
                <a:latin typeface="Bahnschrift" panose="020B0502040204020203" pitchFamily="34" charset="0"/>
                <a:cs typeface="Helvetica" panose="020B0604020202020204" pitchFamily="34" charset="0"/>
              </a:rPr>
              <a:t>5</a:t>
            </a:r>
          </a:p>
        </p:txBody>
      </p:sp>
      <p:sp>
        <p:nvSpPr>
          <p:cNvPr id="13" name="Ellipse 12">
            <a:extLst>
              <a:ext uri="{FF2B5EF4-FFF2-40B4-BE49-F238E27FC236}">
                <a16:creationId xmlns:a16="http://schemas.microsoft.com/office/drawing/2014/main" id="{4D4308D8-AD12-7D71-4710-2406CAC35EBF}"/>
              </a:ext>
            </a:extLst>
          </p:cNvPr>
          <p:cNvSpPr/>
          <p:nvPr/>
        </p:nvSpPr>
        <p:spPr>
          <a:xfrm>
            <a:off x="3080976" y="4917511"/>
            <a:ext cx="498946" cy="498946"/>
          </a:xfrm>
          <a:prstGeom prst="ellipse">
            <a:avLst/>
          </a:prstGeom>
          <a:solidFill>
            <a:srgbClr val="4650DF"/>
          </a:solidFill>
          <a:ln>
            <a:solidFill>
              <a:srgbClr val="4650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a:solidFill>
                  <a:srgbClr val="FFFFFF"/>
                </a:solidFill>
                <a:latin typeface="Bahnschrift" panose="020B0502040204020203" pitchFamily="34" charset="0"/>
                <a:cs typeface="Helvetica" panose="020B0604020202020204" pitchFamily="34" charset="0"/>
              </a:rPr>
              <a:t>6</a:t>
            </a:r>
          </a:p>
        </p:txBody>
      </p:sp>
    </p:spTree>
    <p:extLst>
      <p:ext uri="{BB962C8B-B14F-4D97-AF65-F5344CB8AC3E}">
        <p14:creationId xmlns:p14="http://schemas.microsoft.com/office/powerpoint/2010/main" val="764734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abgerundete Ecken 1">
            <a:extLst>
              <a:ext uri="{FF2B5EF4-FFF2-40B4-BE49-F238E27FC236}">
                <a16:creationId xmlns:a16="http://schemas.microsoft.com/office/drawing/2014/main" id="{F756F6C4-AA4D-3953-75DF-99253B13F225}"/>
              </a:ext>
            </a:extLst>
          </p:cNvPr>
          <p:cNvSpPr>
            <a:spLocks noGrp="1" noRot="1" noMove="1" noResize="1" noEditPoints="1" noAdjustHandles="1" noChangeArrowheads="1" noChangeShapeType="1"/>
          </p:cNvSpPr>
          <p:nvPr/>
        </p:nvSpPr>
        <p:spPr>
          <a:xfrm>
            <a:off x="895149" y="2002055"/>
            <a:ext cx="4063645" cy="4819159"/>
          </a:xfrm>
          <a:prstGeom prst="roundRect">
            <a:avLst>
              <a:gd name="adj" fmla="val 4489"/>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800" b="1" dirty="0">
                <a:solidFill>
                  <a:srgbClr val="91D14C"/>
                </a:solidFill>
                <a:latin typeface="Bahnschrift" panose="020B0502040204020203" pitchFamily="34" charset="0"/>
                <a:cs typeface="Helvetica" panose="020B0604020202020204" pitchFamily="34" charset="0"/>
              </a:rPr>
              <a:t>Das ist uns vom Workshop in Erinnerung geblieben: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sz="1600" b="1" dirty="0">
              <a:solidFill>
                <a:schemeClr val="bg1"/>
              </a:solidFill>
              <a:latin typeface="Bahnschrift" panose="020B0502040204020203" pitchFamily="34" charset="0"/>
              <a:cs typeface="Helvetica"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dirty="0">
                <a:solidFill>
                  <a:schemeClr val="tx1"/>
                </a:solidFill>
                <a:latin typeface="Bahnschrift" panose="020B0502040204020203" pitchFamily="34" charset="0"/>
                <a:cs typeface="Helvetica" panose="020B0604020202020204" pitchFamily="34" charset="0"/>
              </a:rPr>
              <a:t>…</a:t>
            </a:r>
          </a:p>
        </p:txBody>
      </p:sp>
      <p:sp>
        <p:nvSpPr>
          <p:cNvPr id="3" name="Rechteck: abgerundete Ecken 2">
            <a:extLst>
              <a:ext uri="{FF2B5EF4-FFF2-40B4-BE49-F238E27FC236}">
                <a16:creationId xmlns:a16="http://schemas.microsoft.com/office/drawing/2014/main" id="{7A74B3C6-407B-3700-F49E-C823416C3A3F}"/>
              </a:ext>
            </a:extLst>
          </p:cNvPr>
          <p:cNvSpPr>
            <a:spLocks noGrp="1" noRot="1" noMove="1" noResize="1" noEditPoints="1" noAdjustHandles="1" noChangeArrowheads="1" noChangeShapeType="1"/>
          </p:cNvSpPr>
          <p:nvPr/>
        </p:nvSpPr>
        <p:spPr>
          <a:xfrm>
            <a:off x="5733019" y="2002054"/>
            <a:ext cx="4063645" cy="4819159"/>
          </a:xfrm>
          <a:prstGeom prst="roundRect">
            <a:avLst>
              <a:gd name="adj" fmla="val 3971"/>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800" b="1" dirty="0">
                <a:solidFill>
                  <a:srgbClr val="91D14C"/>
                </a:solidFill>
                <a:latin typeface="Bahnschrift" panose="020B0502040204020203" pitchFamily="34" charset="0"/>
                <a:cs typeface="Helvetica" panose="020B0604020202020204" pitchFamily="34" charset="0"/>
              </a:rPr>
              <a:t>Darüber wollen wir noch mehr erfahren: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sz="1600" b="1" dirty="0">
              <a:solidFill>
                <a:schemeClr val="bg1"/>
              </a:solidFill>
              <a:latin typeface="Bahnschrift" panose="020B0502040204020203" pitchFamily="34" charset="0"/>
              <a:cs typeface="Helvetica"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dirty="0">
                <a:solidFill>
                  <a:schemeClr val="tx1"/>
                </a:solidFill>
                <a:latin typeface="Bahnschrift" panose="020B0502040204020203" pitchFamily="34" charset="0"/>
                <a:cs typeface="Helvetica" panose="020B0604020202020204" pitchFamily="34" charset="0"/>
              </a:rPr>
              <a:t>…</a:t>
            </a:r>
          </a:p>
        </p:txBody>
      </p:sp>
    </p:spTree>
    <p:extLst>
      <p:ext uri="{BB962C8B-B14F-4D97-AF65-F5344CB8AC3E}">
        <p14:creationId xmlns:p14="http://schemas.microsoft.com/office/powerpoint/2010/main" val="1060718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23990CE-B8E0-185C-FF66-38F1B3088494}"/>
              </a:ext>
            </a:extLst>
          </p:cNvPr>
          <p:cNvSpPr txBox="1">
            <a:spLocks noGrp="1" noRot="1" noMove="1" noResize="1" noEditPoints="1" noAdjustHandles="1" noChangeArrowheads="1" noChangeShapeType="1"/>
          </p:cNvSpPr>
          <p:nvPr/>
        </p:nvSpPr>
        <p:spPr>
          <a:xfrm>
            <a:off x="2620538" y="6367349"/>
            <a:ext cx="2609385" cy="307777"/>
          </a:xfrm>
          <a:prstGeom prst="rect">
            <a:avLst/>
          </a:prstGeom>
          <a:noFill/>
        </p:spPr>
        <p:txBody>
          <a:bodyPr wrap="square">
            <a:spAutoFit/>
          </a:bodyPr>
          <a:lstStyle/>
          <a:p>
            <a:r>
              <a:rPr lang="de-DE" sz="1400" dirty="0">
                <a:latin typeface="Bahnschrift" panose="020B0502040204020203" pitchFamily="34" charset="0"/>
              </a:rPr>
              <a:t>https://youtu.be/bljsN7wGFQg</a:t>
            </a:r>
          </a:p>
        </p:txBody>
      </p:sp>
      <p:sp>
        <p:nvSpPr>
          <p:cNvPr id="4" name="Textfeld 3">
            <a:extLst>
              <a:ext uri="{FF2B5EF4-FFF2-40B4-BE49-F238E27FC236}">
                <a16:creationId xmlns:a16="http://schemas.microsoft.com/office/drawing/2014/main" id="{71382803-F15E-9058-A10D-395437E8C922}"/>
              </a:ext>
            </a:extLst>
          </p:cNvPr>
          <p:cNvSpPr txBox="1">
            <a:spLocks noGrp="1" noRot="1" noMove="1" noResize="1" noEditPoints="1" noAdjustHandles="1" noChangeArrowheads="1" noChangeShapeType="1"/>
          </p:cNvSpPr>
          <p:nvPr/>
        </p:nvSpPr>
        <p:spPr>
          <a:xfrm>
            <a:off x="7757534" y="6367348"/>
            <a:ext cx="2761786" cy="307777"/>
          </a:xfrm>
          <a:prstGeom prst="rect">
            <a:avLst/>
          </a:prstGeom>
          <a:noFill/>
        </p:spPr>
        <p:txBody>
          <a:bodyPr wrap="square">
            <a:spAutoFit/>
          </a:bodyPr>
          <a:lstStyle/>
          <a:p>
            <a:r>
              <a:rPr lang="de-DE" sz="1400" dirty="0">
                <a:latin typeface="Bahnschrift" panose="020B0502040204020203" pitchFamily="34" charset="0"/>
              </a:rPr>
              <a:t>https://youtu.be/WcC2RYLEiyM</a:t>
            </a:r>
          </a:p>
        </p:txBody>
      </p:sp>
    </p:spTree>
    <p:extLst>
      <p:ext uri="{BB962C8B-B14F-4D97-AF65-F5344CB8AC3E}">
        <p14:creationId xmlns:p14="http://schemas.microsoft.com/office/powerpoint/2010/main" val="34142282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36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8D21B04-6931-CF8B-6CEB-C9EF20687942}"/>
              </a:ext>
            </a:extLst>
          </p:cNvPr>
          <p:cNvSpPr txBox="1">
            <a:spLocks noGrp="1" noRot="1" noMove="1" noResize="1" noEditPoints="1" noAdjustHandles="1" noChangeArrowheads="1" noChangeShapeType="1"/>
          </p:cNvSpPr>
          <p:nvPr/>
        </p:nvSpPr>
        <p:spPr>
          <a:xfrm>
            <a:off x="818510" y="4620389"/>
            <a:ext cx="9054791" cy="830997"/>
          </a:xfrm>
          <a:prstGeom prst="rect">
            <a:avLst/>
          </a:prstGeom>
          <a:noFill/>
        </p:spPr>
        <p:txBody>
          <a:bodyPr wrap="square">
            <a:spAutoFit/>
          </a:bodyPr>
          <a:lstStyle/>
          <a:p>
            <a:pPr marL="0" indent="0">
              <a:buFont typeface="Arial" panose="020B0604020202020204" pitchFamily="34" charset="0"/>
              <a:buNone/>
            </a:pPr>
            <a:r>
              <a:rPr lang="de-DE" sz="1600" dirty="0">
                <a:solidFill>
                  <a:schemeClr val="tx1"/>
                </a:solidFill>
                <a:latin typeface="Bahnschrift" panose="020B0502040204020203" pitchFamily="34" charset="0"/>
                <a:ea typeface="Inter" panose="020B0502030000000004" pitchFamily="34" charset="0"/>
                <a:cs typeface="Inter" panose="020B0502030000000004" pitchFamily="34" charset="0"/>
              </a:rPr>
              <a:t>○ Auto 			○ Fahrrad/E-Bike 		○ PC/Laptop 		○ Soundsystem</a:t>
            </a:r>
          </a:p>
          <a:p>
            <a:pPr marL="0" indent="0">
              <a:buFont typeface="Arial" panose="020B0604020202020204" pitchFamily="34" charset="0"/>
              <a:buNone/>
            </a:pPr>
            <a:r>
              <a:rPr lang="de-DE" sz="1600" dirty="0">
                <a:solidFill>
                  <a:schemeClr val="tx1"/>
                </a:solidFill>
                <a:latin typeface="Bahnschrift" panose="020B0502040204020203" pitchFamily="34" charset="0"/>
                <a:ea typeface="Inter" panose="020B0502030000000004" pitchFamily="34" charset="0"/>
                <a:cs typeface="Inter" panose="020B0502030000000004" pitchFamily="34" charset="0"/>
              </a:rPr>
              <a:t>○ </a:t>
            </a:r>
            <a:r>
              <a:rPr lang="de-DE" sz="1600" dirty="0" err="1">
                <a:solidFill>
                  <a:schemeClr val="tx1"/>
                </a:solidFill>
                <a:latin typeface="Bahnschrift" panose="020B0502040204020203" pitchFamily="34" charset="0"/>
                <a:ea typeface="Inter" panose="020B0502030000000004" pitchFamily="34" charset="0"/>
                <a:cs typeface="Inter" panose="020B0502030000000004" pitchFamily="34" charset="0"/>
              </a:rPr>
              <a:t>Beamer</a:t>
            </a:r>
            <a:r>
              <a:rPr lang="de-DE" sz="1600" dirty="0">
                <a:solidFill>
                  <a:schemeClr val="tx1"/>
                </a:solidFill>
                <a:latin typeface="Bahnschrift" panose="020B0502040204020203" pitchFamily="34" charset="0"/>
                <a:ea typeface="Inter" panose="020B0502030000000004" pitchFamily="34" charset="0"/>
                <a:cs typeface="Inter" panose="020B0502030000000004" pitchFamily="34" charset="0"/>
              </a:rPr>
              <a:t> 		○ Konsole 			○ Smartphone 	○ Bürostuhl/</a:t>
            </a:r>
            <a:r>
              <a:rPr lang="de-DE" sz="1600" dirty="0" err="1">
                <a:solidFill>
                  <a:schemeClr val="tx1"/>
                </a:solidFill>
                <a:latin typeface="Bahnschrift" panose="020B0502040204020203" pitchFamily="34" charset="0"/>
                <a:ea typeface="Inter" panose="020B0502030000000004" pitchFamily="34" charset="0"/>
                <a:cs typeface="Inter" panose="020B0502030000000004" pitchFamily="34" charset="0"/>
              </a:rPr>
              <a:t>Gamingstuhl</a:t>
            </a:r>
            <a:r>
              <a:rPr lang="de-DE" sz="1600" dirty="0">
                <a:solidFill>
                  <a:schemeClr val="tx1"/>
                </a:solidFill>
                <a:latin typeface="Bahnschrift" panose="020B0502040204020203" pitchFamily="34" charset="0"/>
                <a:ea typeface="Inter" panose="020B0502030000000004" pitchFamily="34" charset="0"/>
                <a:cs typeface="Inter" panose="020B0502030000000004" pitchFamily="34" charset="0"/>
              </a:rPr>
              <a:t> </a:t>
            </a:r>
          </a:p>
          <a:p>
            <a:pPr marL="0" indent="0">
              <a:buFont typeface="Arial" panose="020B0604020202020204" pitchFamily="34" charset="0"/>
              <a:buNone/>
            </a:pPr>
            <a:r>
              <a:rPr lang="de-DE" sz="1600" dirty="0">
                <a:solidFill>
                  <a:schemeClr val="tx1"/>
                </a:solidFill>
                <a:latin typeface="Bahnschrift" panose="020B0502040204020203" pitchFamily="34" charset="0"/>
                <a:ea typeface="Inter" panose="020B0502030000000004" pitchFamily="34" charset="0"/>
                <a:cs typeface="Inter" panose="020B0502030000000004" pitchFamily="34" charset="0"/>
              </a:rPr>
              <a:t>○ Bett 			○ Staubsauger		○ …				○ …</a:t>
            </a:r>
          </a:p>
        </p:txBody>
      </p:sp>
    </p:spTree>
    <p:extLst>
      <p:ext uri="{BB962C8B-B14F-4D97-AF65-F5344CB8AC3E}">
        <p14:creationId xmlns:p14="http://schemas.microsoft.com/office/powerpoint/2010/main" val="1716016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03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0538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308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2B8BF1AA-3419-F012-D224-C3F60193BC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6176" y="6570986"/>
            <a:ext cx="582837" cy="582837"/>
          </a:xfrm>
          <a:prstGeom prst="rect">
            <a:avLst/>
          </a:prstGeom>
        </p:spPr>
      </p:pic>
      <p:pic>
        <p:nvPicPr>
          <p:cNvPr id="14" name="Grafik 13">
            <a:extLst>
              <a:ext uri="{FF2B5EF4-FFF2-40B4-BE49-F238E27FC236}">
                <a16:creationId xmlns:a16="http://schemas.microsoft.com/office/drawing/2014/main" id="{5EB56888-4993-B4D7-3806-E527C6C77F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4361" y="5841159"/>
            <a:ext cx="582837" cy="582837"/>
          </a:xfrm>
          <a:prstGeom prst="rect">
            <a:avLst/>
          </a:prstGeom>
        </p:spPr>
      </p:pic>
      <p:pic>
        <p:nvPicPr>
          <p:cNvPr id="24" name="Grafik 23">
            <a:extLst>
              <a:ext uri="{FF2B5EF4-FFF2-40B4-BE49-F238E27FC236}">
                <a16:creationId xmlns:a16="http://schemas.microsoft.com/office/drawing/2014/main" id="{F64ED0CC-04F5-60C3-E5CF-C3C60B5E95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6176" y="6570986"/>
            <a:ext cx="582837" cy="582837"/>
          </a:xfrm>
          <a:prstGeom prst="rect">
            <a:avLst/>
          </a:prstGeom>
        </p:spPr>
      </p:pic>
      <p:pic>
        <p:nvPicPr>
          <p:cNvPr id="25" name="Grafik 24">
            <a:extLst>
              <a:ext uri="{FF2B5EF4-FFF2-40B4-BE49-F238E27FC236}">
                <a16:creationId xmlns:a16="http://schemas.microsoft.com/office/drawing/2014/main" id="{E067C093-53A0-0A6B-DC30-744C230048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4361" y="5841159"/>
            <a:ext cx="582837" cy="582837"/>
          </a:xfrm>
          <a:prstGeom prst="rect">
            <a:avLst/>
          </a:prstGeom>
        </p:spPr>
      </p:pic>
      <p:pic>
        <p:nvPicPr>
          <p:cNvPr id="26" name="Grafik 25">
            <a:extLst>
              <a:ext uri="{FF2B5EF4-FFF2-40B4-BE49-F238E27FC236}">
                <a16:creationId xmlns:a16="http://schemas.microsoft.com/office/drawing/2014/main" id="{421D8700-968F-68DA-81C3-8FE375B4BC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6176" y="6570986"/>
            <a:ext cx="582837" cy="582837"/>
          </a:xfrm>
          <a:prstGeom prst="rect">
            <a:avLst/>
          </a:prstGeom>
        </p:spPr>
      </p:pic>
      <p:pic>
        <p:nvPicPr>
          <p:cNvPr id="27" name="Grafik 26">
            <a:extLst>
              <a:ext uri="{FF2B5EF4-FFF2-40B4-BE49-F238E27FC236}">
                <a16:creationId xmlns:a16="http://schemas.microsoft.com/office/drawing/2014/main" id="{35375FF7-0612-D3F5-6E2A-AD26E3DC16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4361" y="5841159"/>
            <a:ext cx="582837" cy="582837"/>
          </a:xfrm>
          <a:prstGeom prst="rect">
            <a:avLst/>
          </a:prstGeom>
        </p:spPr>
      </p:pic>
      <p:pic>
        <p:nvPicPr>
          <p:cNvPr id="28" name="Grafik 27">
            <a:extLst>
              <a:ext uri="{FF2B5EF4-FFF2-40B4-BE49-F238E27FC236}">
                <a16:creationId xmlns:a16="http://schemas.microsoft.com/office/drawing/2014/main" id="{5A559824-2947-CC02-EB3B-7889597DF1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6176" y="6570986"/>
            <a:ext cx="582837" cy="582837"/>
          </a:xfrm>
          <a:prstGeom prst="rect">
            <a:avLst/>
          </a:prstGeom>
        </p:spPr>
      </p:pic>
      <p:pic>
        <p:nvPicPr>
          <p:cNvPr id="29" name="Grafik 28">
            <a:extLst>
              <a:ext uri="{FF2B5EF4-FFF2-40B4-BE49-F238E27FC236}">
                <a16:creationId xmlns:a16="http://schemas.microsoft.com/office/drawing/2014/main" id="{1561EBF6-524A-4B66-0574-E7FCA60767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4361" y="5841159"/>
            <a:ext cx="582837" cy="582837"/>
          </a:xfrm>
          <a:prstGeom prst="rect">
            <a:avLst/>
          </a:prstGeom>
        </p:spPr>
      </p:pic>
      <p:pic>
        <p:nvPicPr>
          <p:cNvPr id="30" name="Grafik 29">
            <a:extLst>
              <a:ext uri="{FF2B5EF4-FFF2-40B4-BE49-F238E27FC236}">
                <a16:creationId xmlns:a16="http://schemas.microsoft.com/office/drawing/2014/main" id="{7113D9BA-482A-66A8-E07D-AE0F1D068B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6176" y="6570986"/>
            <a:ext cx="582837" cy="582837"/>
          </a:xfrm>
          <a:prstGeom prst="rect">
            <a:avLst/>
          </a:prstGeom>
        </p:spPr>
      </p:pic>
      <p:pic>
        <p:nvPicPr>
          <p:cNvPr id="31" name="Grafik 30">
            <a:extLst>
              <a:ext uri="{FF2B5EF4-FFF2-40B4-BE49-F238E27FC236}">
                <a16:creationId xmlns:a16="http://schemas.microsoft.com/office/drawing/2014/main" id="{91283DFB-04F1-6722-1067-5C9FD9FE5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4361" y="5841159"/>
            <a:ext cx="582837" cy="582837"/>
          </a:xfrm>
          <a:prstGeom prst="rect">
            <a:avLst/>
          </a:prstGeom>
        </p:spPr>
      </p:pic>
      <p:pic>
        <p:nvPicPr>
          <p:cNvPr id="32" name="Grafik 31">
            <a:extLst>
              <a:ext uri="{FF2B5EF4-FFF2-40B4-BE49-F238E27FC236}">
                <a16:creationId xmlns:a16="http://schemas.microsoft.com/office/drawing/2014/main" id="{E715D385-7903-950C-3515-746EA85540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6176" y="6570986"/>
            <a:ext cx="582837" cy="582837"/>
          </a:xfrm>
          <a:prstGeom prst="rect">
            <a:avLst/>
          </a:prstGeom>
        </p:spPr>
      </p:pic>
      <p:pic>
        <p:nvPicPr>
          <p:cNvPr id="33" name="Grafik 32">
            <a:extLst>
              <a:ext uri="{FF2B5EF4-FFF2-40B4-BE49-F238E27FC236}">
                <a16:creationId xmlns:a16="http://schemas.microsoft.com/office/drawing/2014/main" id="{B4668955-D70B-773B-611F-9EDCEC9CA4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4361" y="5841159"/>
            <a:ext cx="582837" cy="582837"/>
          </a:xfrm>
          <a:prstGeom prst="rect">
            <a:avLst/>
          </a:prstGeom>
        </p:spPr>
      </p:pic>
      <p:pic>
        <p:nvPicPr>
          <p:cNvPr id="34" name="Grafik 33">
            <a:extLst>
              <a:ext uri="{FF2B5EF4-FFF2-40B4-BE49-F238E27FC236}">
                <a16:creationId xmlns:a16="http://schemas.microsoft.com/office/drawing/2014/main" id="{A6C586E5-5142-5BAF-C0D8-A393F1A5A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6176" y="6570986"/>
            <a:ext cx="582837" cy="582837"/>
          </a:xfrm>
          <a:prstGeom prst="rect">
            <a:avLst/>
          </a:prstGeom>
        </p:spPr>
      </p:pic>
      <p:pic>
        <p:nvPicPr>
          <p:cNvPr id="35" name="Grafik 34">
            <a:extLst>
              <a:ext uri="{FF2B5EF4-FFF2-40B4-BE49-F238E27FC236}">
                <a16:creationId xmlns:a16="http://schemas.microsoft.com/office/drawing/2014/main" id="{39B15B16-9E62-F8E0-4B92-EC4F98135A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4361" y="5841159"/>
            <a:ext cx="582837" cy="582837"/>
          </a:xfrm>
          <a:prstGeom prst="rect">
            <a:avLst/>
          </a:prstGeom>
        </p:spPr>
      </p:pic>
    </p:spTree>
    <p:extLst>
      <p:ext uri="{BB962C8B-B14F-4D97-AF65-F5344CB8AC3E}">
        <p14:creationId xmlns:p14="http://schemas.microsoft.com/office/powerpoint/2010/main" val="132494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abgerundete Ecken 1">
            <a:extLst>
              <a:ext uri="{FF2B5EF4-FFF2-40B4-BE49-F238E27FC236}">
                <a16:creationId xmlns:a16="http://schemas.microsoft.com/office/drawing/2014/main" id="{EAE3A7F0-90B3-F52E-F96C-01EAE5834400}"/>
              </a:ext>
            </a:extLst>
          </p:cNvPr>
          <p:cNvSpPr>
            <a:spLocks noGrp="1" noRot="1" noMove="1" noResize="1" noEditPoints="1" noAdjustHandles="1" noChangeArrowheads="1" noChangeShapeType="1"/>
          </p:cNvSpPr>
          <p:nvPr/>
        </p:nvSpPr>
        <p:spPr>
          <a:xfrm>
            <a:off x="678854" y="2134012"/>
            <a:ext cx="9293430" cy="1583211"/>
          </a:xfrm>
          <a:prstGeom prst="roundRect">
            <a:avLst>
              <a:gd name="adj" fmla="val 10383"/>
            </a:avLst>
          </a:prstGeom>
          <a:solidFill>
            <a:srgbClr val="F2F2F2">
              <a:alpha val="89804"/>
            </a:srgbClr>
          </a:solidFill>
          <a:ln w="6350">
            <a:solidFill>
              <a:srgbClr val="ECEEF2"/>
            </a:solidFill>
          </a:ln>
          <a:effectLst>
            <a:outerShdw blurRad="50800" dist="38100" dir="2700000" algn="tl" rotWithShape="0">
              <a:schemeClr val="bg1">
                <a:lumMod val="1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97754" rtl="0" eaLnBrk="1" latinLnBrk="0" hangingPunct="1">
              <a:defRPr sz="1960" kern="1200">
                <a:solidFill>
                  <a:schemeClr val="tx1"/>
                </a:solidFill>
                <a:latin typeface="+mn-lt"/>
                <a:ea typeface="+mn-ea"/>
                <a:cs typeface="+mn-cs"/>
              </a:defRPr>
            </a:lvl1pPr>
            <a:lvl2pPr marL="497754" algn="l" defTabSz="497754" rtl="0" eaLnBrk="1" latinLnBrk="0" hangingPunct="1">
              <a:defRPr sz="1960" kern="1200">
                <a:solidFill>
                  <a:schemeClr val="tx1"/>
                </a:solidFill>
                <a:latin typeface="+mn-lt"/>
                <a:ea typeface="+mn-ea"/>
                <a:cs typeface="+mn-cs"/>
              </a:defRPr>
            </a:lvl2pPr>
            <a:lvl3pPr marL="995507" algn="l" defTabSz="497754" rtl="0" eaLnBrk="1" latinLnBrk="0" hangingPunct="1">
              <a:defRPr sz="1960" kern="1200">
                <a:solidFill>
                  <a:schemeClr val="tx1"/>
                </a:solidFill>
                <a:latin typeface="+mn-lt"/>
                <a:ea typeface="+mn-ea"/>
                <a:cs typeface="+mn-cs"/>
              </a:defRPr>
            </a:lvl3pPr>
            <a:lvl4pPr marL="1493261" algn="l" defTabSz="497754" rtl="0" eaLnBrk="1" latinLnBrk="0" hangingPunct="1">
              <a:defRPr sz="1960" kern="1200">
                <a:solidFill>
                  <a:schemeClr val="tx1"/>
                </a:solidFill>
                <a:latin typeface="+mn-lt"/>
                <a:ea typeface="+mn-ea"/>
                <a:cs typeface="+mn-cs"/>
              </a:defRPr>
            </a:lvl4pPr>
            <a:lvl5pPr marL="1991015" algn="l" defTabSz="497754" rtl="0" eaLnBrk="1" latinLnBrk="0" hangingPunct="1">
              <a:defRPr sz="1960" kern="1200">
                <a:solidFill>
                  <a:schemeClr val="tx1"/>
                </a:solidFill>
                <a:latin typeface="+mn-lt"/>
                <a:ea typeface="+mn-ea"/>
                <a:cs typeface="+mn-cs"/>
              </a:defRPr>
            </a:lvl5pPr>
            <a:lvl6pPr marL="2488768" algn="l" defTabSz="497754" rtl="0" eaLnBrk="1" latinLnBrk="0" hangingPunct="1">
              <a:defRPr sz="1960" kern="1200">
                <a:solidFill>
                  <a:schemeClr val="tx1"/>
                </a:solidFill>
                <a:latin typeface="+mn-lt"/>
                <a:ea typeface="+mn-ea"/>
                <a:cs typeface="+mn-cs"/>
              </a:defRPr>
            </a:lvl6pPr>
            <a:lvl7pPr marL="2986522" algn="l" defTabSz="497754" rtl="0" eaLnBrk="1" latinLnBrk="0" hangingPunct="1">
              <a:defRPr sz="1960" kern="1200">
                <a:solidFill>
                  <a:schemeClr val="tx1"/>
                </a:solidFill>
                <a:latin typeface="+mn-lt"/>
                <a:ea typeface="+mn-ea"/>
                <a:cs typeface="+mn-cs"/>
              </a:defRPr>
            </a:lvl7pPr>
            <a:lvl8pPr marL="3484275" algn="l" defTabSz="497754" rtl="0" eaLnBrk="1" latinLnBrk="0" hangingPunct="1">
              <a:defRPr sz="1960" kern="1200">
                <a:solidFill>
                  <a:schemeClr val="tx1"/>
                </a:solidFill>
                <a:latin typeface="+mn-lt"/>
                <a:ea typeface="+mn-ea"/>
                <a:cs typeface="+mn-cs"/>
              </a:defRPr>
            </a:lvl8pPr>
            <a:lvl9pPr marL="3982029" algn="l" defTabSz="497754" rtl="0" eaLnBrk="1" latinLnBrk="0" hangingPunct="1">
              <a:defRPr sz="1960" kern="1200">
                <a:solidFill>
                  <a:schemeClr val="tx1"/>
                </a:solidFill>
                <a:latin typeface="+mn-lt"/>
                <a:ea typeface="+mn-ea"/>
                <a:cs typeface="+mn-cs"/>
              </a:defRPr>
            </a:lvl9pPr>
          </a:lstStyle>
          <a:p>
            <a:pPr lvl="1"/>
            <a:r>
              <a:rPr lang="de-DE" sz="2115" dirty="0">
                <a:solidFill>
                  <a:schemeClr val="tx1"/>
                </a:solidFill>
                <a:latin typeface="Ink Free" panose="03080402000500000000" pitchFamily="66" charset="0"/>
              </a:rPr>
              <a:t>Gute Gründe für Schulden …</a:t>
            </a:r>
          </a:p>
        </p:txBody>
      </p:sp>
      <p:sp>
        <p:nvSpPr>
          <p:cNvPr id="4" name="Rechteck: abgerundete Ecken 3">
            <a:extLst>
              <a:ext uri="{FF2B5EF4-FFF2-40B4-BE49-F238E27FC236}">
                <a16:creationId xmlns:a16="http://schemas.microsoft.com/office/drawing/2014/main" id="{6776A8D4-FD66-6B48-9452-FFD2514A363A}"/>
              </a:ext>
            </a:extLst>
          </p:cNvPr>
          <p:cNvSpPr>
            <a:spLocks noGrp="1" noRot="1" noMove="1" noResize="1" noEditPoints="1" noAdjustHandles="1" noChangeArrowheads="1" noChangeShapeType="1"/>
          </p:cNvSpPr>
          <p:nvPr/>
        </p:nvSpPr>
        <p:spPr>
          <a:xfrm>
            <a:off x="678854" y="3861011"/>
            <a:ext cx="9293430" cy="1583211"/>
          </a:xfrm>
          <a:prstGeom prst="roundRect">
            <a:avLst>
              <a:gd name="adj" fmla="val 11453"/>
            </a:avLst>
          </a:prstGeom>
          <a:solidFill>
            <a:srgbClr val="F2F2F2">
              <a:alpha val="89804"/>
            </a:srgbClr>
          </a:solidFill>
          <a:ln w="6350">
            <a:solidFill>
              <a:srgbClr val="ECEEF2"/>
            </a:solidFill>
          </a:ln>
          <a:effectLst>
            <a:outerShdw blurRad="50800" dist="38100" dir="2700000" algn="tl" rotWithShape="0">
              <a:schemeClr val="bg1">
                <a:lumMod val="1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97754" rtl="0" eaLnBrk="1" latinLnBrk="0" hangingPunct="1">
              <a:defRPr sz="1960" kern="1200">
                <a:solidFill>
                  <a:schemeClr val="tx1"/>
                </a:solidFill>
                <a:latin typeface="+mn-lt"/>
                <a:ea typeface="+mn-ea"/>
                <a:cs typeface="+mn-cs"/>
              </a:defRPr>
            </a:lvl1pPr>
            <a:lvl2pPr marL="497754" algn="l" defTabSz="497754" rtl="0" eaLnBrk="1" latinLnBrk="0" hangingPunct="1">
              <a:defRPr sz="1960" kern="1200">
                <a:solidFill>
                  <a:schemeClr val="tx1"/>
                </a:solidFill>
                <a:latin typeface="+mn-lt"/>
                <a:ea typeface="+mn-ea"/>
                <a:cs typeface="+mn-cs"/>
              </a:defRPr>
            </a:lvl2pPr>
            <a:lvl3pPr marL="995507" algn="l" defTabSz="497754" rtl="0" eaLnBrk="1" latinLnBrk="0" hangingPunct="1">
              <a:defRPr sz="1960" kern="1200">
                <a:solidFill>
                  <a:schemeClr val="tx1"/>
                </a:solidFill>
                <a:latin typeface="+mn-lt"/>
                <a:ea typeface="+mn-ea"/>
                <a:cs typeface="+mn-cs"/>
              </a:defRPr>
            </a:lvl3pPr>
            <a:lvl4pPr marL="1493261" algn="l" defTabSz="497754" rtl="0" eaLnBrk="1" latinLnBrk="0" hangingPunct="1">
              <a:defRPr sz="1960" kern="1200">
                <a:solidFill>
                  <a:schemeClr val="tx1"/>
                </a:solidFill>
                <a:latin typeface="+mn-lt"/>
                <a:ea typeface="+mn-ea"/>
                <a:cs typeface="+mn-cs"/>
              </a:defRPr>
            </a:lvl4pPr>
            <a:lvl5pPr marL="1991015" algn="l" defTabSz="497754" rtl="0" eaLnBrk="1" latinLnBrk="0" hangingPunct="1">
              <a:defRPr sz="1960" kern="1200">
                <a:solidFill>
                  <a:schemeClr val="tx1"/>
                </a:solidFill>
                <a:latin typeface="+mn-lt"/>
                <a:ea typeface="+mn-ea"/>
                <a:cs typeface="+mn-cs"/>
              </a:defRPr>
            </a:lvl5pPr>
            <a:lvl6pPr marL="2488768" algn="l" defTabSz="497754" rtl="0" eaLnBrk="1" latinLnBrk="0" hangingPunct="1">
              <a:defRPr sz="1960" kern="1200">
                <a:solidFill>
                  <a:schemeClr val="tx1"/>
                </a:solidFill>
                <a:latin typeface="+mn-lt"/>
                <a:ea typeface="+mn-ea"/>
                <a:cs typeface="+mn-cs"/>
              </a:defRPr>
            </a:lvl6pPr>
            <a:lvl7pPr marL="2986522" algn="l" defTabSz="497754" rtl="0" eaLnBrk="1" latinLnBrk="0" hangingPunct="1">
              <a:defRPr sz="1960" kern="1200">
                <a:solidFill>
                  <a:schemeClr val="tx1"/>
                </a:solidFill>
                <a:latin typeface="+mn-lt"/>
                <a:ea typeface="+mn-ea"/>
                <a:cs typeface="+mn-cs"/>
              </a:defRPr>
            </a:lvl7pPr>
            <a:lvl8pPr marL="3484275" algn="l" defTabSz="497754" rtl="0" eaLnBrk="1" latinLnBrk="0" hangingPunct="1">
              <a:defRPr sz="1960" kern="1200">
                <a:solidFill>
                  <a:schemeClr val="tx1"/>
                </a:solidFill>
                <a:latin typeface="+mn-lt"/>
                <a:ea typeface="+mn-ea"/>
                <a:cs typeface="+mn-cs"/>
              </a:defRPr>
            </a:lvl8pPr>
            <a:lvl9pPr marL="3982029" algn="l" defTabSz="497754" rtl="0" eaLnBrk="1" latinLnBrk="0" hangingPunct="1">
              <a:defRPr sz="1960" kern="1200">
                <a:solidFill>
                  <a:schemeClr val="tx1"/>
                </a:solidFill>
                <a:latin typeface="+mn-lt"/>
                <a:ea typeface="+mn-ea"/>
                <a:cs typeface="+mn-cs"/>
              </a:defRPr>
            </a:lvl9pPr>
          </a:lstStyle>
          <a:p>
            <a:pPr lvl="1"/>
            <a:r>
              <a:rPr lang="de-DE" sz="2115">
                <a:solidFill>
                  <a:schemeClr val="tx1"/>
                </a:solidFill>
                <a:latin typeface="Ink Free" panose="03080402000500000000" pitchFamily="66" charset="0"/>
              </a:rPr>
              <a:t>Schlechte Gründe für Schulden …</a:t>
            </a:r>
          </a:p>
        </p:txBody>
      </p:sp>
      <p:pic>
        <p:nvPicPr>
          <p:cNvPr id="5" name="Grafik 4">
            <a:extLst>
              <a:ext uri="{FF2B5EF4-FFF2-40B4-BE49-F238E27FC236}">
                <a16:creationId xmlns:a16="http://schemas.microsoft.com/office/drawing/2014/main" id="{D8BEC159-71ED-BD79-BC15-B82639385AEB}"/>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778979" y="4458338"/>
            <a:ext cx="388558" cy="388558"/>
          </a:xfrm>
          <a:prstGeom prst="rect">
            <a:avLst/>
          </a:prstGeom>
        </p:spPr>
      </p:pic>
      <p:pic>
        <p:nvPicPr>
          <p:cNvPr id="6" name="Grafik 5">
            <a:extLst>
              <a:ext uri="{FF2B5EF4-FFF2-40B4-BE49-F238E27FC236}">
                <a16:creationId xmlns:a16="http://schemas.microsoft.com/office/drawing/2014/main" id="{91C3C72A-162E-F2D0-4DD5-173274F4D3D0}"/>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778979" y="2732392"/>
            <a:ext cx="388558" cy="388558"/>
          </a:xfrm>
          <a:prstGeom prst="rect">
            <a:avLst/>
          </a:prstGeom>
        </p:spPr>
      </p:pic>
    </p:spTree>
    <p:extLst>
      <p:ext uri="{BB962C8B-B14F-4D97-AF65-F5344CB8AC3E}">
        <p14:creationId xmlns:p14="http://schemas.microsoft.com/office/powerpoint/2010/main" val="2341153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4373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75836"/>
      </p:ext>
    </p:extLst>
  </p:cSld>
  <p:clrMapOvr>
    <a:masterClrMapping/>
  </p:clrMapOvr>
</p:sld>
</file>

<file path=ppt/theme/theme1.xml><?xml version="1.0" encoding="utf-8"?>
<a:theme xmlns:a="http://schemas.openxmlformats.org/drawingml/2006/main" name="Office">
  <a:themeElements>
    <a:clrScheme name="Finanztip">
      <a:dk1>
        <a:srgbClr val="243039"/>
      </a:dk1>
      <a:lt1>
        <a:srgbClr val="FFFFFF"/>
      </a:lt1>
      <a:dk2>
        <a:srgbClr val="FC6E44"/>
      </a:dk2>
      <a:lt2>
        <a:srgbClr val="F5F5F5"/>
      </a:lt2>
      <a:accent1>
        <a:srgbClr val="CCF6E5"/>
      </a:accent1>
      <a:accent2>
        <a:srgbClr val="EBB5C5"/>
      </a:accent2>
      <a:accent3>
        <a:srgbClr val="54183E"/>
      </a:accent3>
      <a:accent4>
        <a:srgbClr val="CDE9FF"/>
      </a:accent4>
      <a:accent5>
        <a:srgbClr val="FAB347"/>
      </a:accent5>
      <a:accent6>
        <a:srgbClr val="006E78"/>
      </a:accent6>
      <a:hlink>
        <a:srgbClr val="243039"/>
      </a:hlink>
      <a:folHlink>
        <a:srgbClr val="243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4e3e585-18c1-444e-a2b2-7bdbe51b187b">
      <Terms xmlns="http://schemas.microsoft.com/office/infopath/2007/PartnerControls"/>
    </lcf76f155ced4ddcb4097134ff3c332f>
    <TaxCatchAll xmlns="436f5ecc-5095-4337-8a5c-a427a102b95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8BA7B89BE078A48A6AD3D2A71A87705" ma:contentTypeVersion="16" ma:contentTypeDescription="Ein neues Dokument erstellen." ma:contentTypeScope="" ma:versionID="90396efd7769842602e8a7d9fb1a44c4">
  <xsd:schema xmlns:xsd="http://www.w3.org/2001/XMLSchema" xmlns:xs="http://www.w3.org/2001/XMLSchema" xmlns:p="http://schemas.microsoft.com/office/2006/metadata/properties" xmlns:ns2="14e3e585-18c1-444e-a2b2-7bdbe51b187b" xmlns:ns3="436f5ecc-5095-4337-8a5c-a427a102b955" targetNamespace="http://schemas.microsoft.com/office/2006/metadata/properties" ma:root="true" ma:fieldsID="87cfb989a3765ed6db2cba152cf9779f" ns2:_="" ns3:_="">
    <xsd:import namespace="14e3e585-18c1-444e-a2b2-7bdbe51b187b"/>
    <xsd:import namespace="436f5ecc-5095-4337-8a5c-a427a102b95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bjectDetectorVersions"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e3e585-18c1-444e-a2b2-7bdbe51b18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Bildmarkierungen" ma:readOnly="false" ma:fieldId="{5cf76f15-5ced-4ddc-b409-7134ff3c332f}" ma:taxonomyMulti="true" ma:sspId="716ac760-1a2c-4294-b1ae-1042d393056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6f5ecc-5095-4337-8a5c-a427a102b95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bd20f98-f235-4af3-b20d-66000ab2e8a4}" ma:internalName="TaxCatchAll" ma:showField="CatchAllData" ma:web="436f5ecc-5095-4337-8a5c-a427a102b95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C08F55-355C-4A67-8283-FDBD86EE182E}">
  <ds:schemaRefs>
    <ds:schemaRef ds:uri="http://purl.org/dc/dcmitype/"/>
    <ds:schemaRef ds:uri="http://schemas.microsoft.com/office/2006/documentManagement/types"/>
    <ds:schemaRef ds:uri="http://www.w3.org/XML/1998/namespace"/>
    <ds:schemaRef ds:uri="http://schemas.microsoft.com/office/infopath/2007/PartnerControls"/>
    <ds:schemaRef ds:uri="http://purl.org/dc/elements/1.1/"/>
    <ds:schemaRef ds:uri="http://schemas.openxmlformats.org/package/2006/metadata/core-properties"/>
    <ds:schemaRef ds:uri="436f5ecc-5095-4337-8a5c-a427a102b955"/>
    <ds:schemaRef ds:uri="14e3e585-18c1-444e-a2b2-7bdbe51b187b"/>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7C9808E2-4832-4417-BFC6-6654D3A66755}">
  <ds:schemaRefs>
    <ds:schemaRef ds:uri="http://schemas.microsoft.com/sharepoint/v3/contenttype/forms"/>
  </ds:schemaRefs>
</ds:datastoreItem>
</file>

<file path=customXml/itemProps3.xml><?xml version="1.0" encoding="utf-8"?>
<ds:datastoreItem xmlns:ds="http://schemas.openxmlformats.org/officeDocument/2006/customXml" ds:itemID="{C2460A4C-DF06-4480-BEE7-580B39E211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e3e585-18c1-444e-a2b2-7bdbe51b187b"/>
    <ds:schemaRef ds:uri="436f5ecc-5095-4337-8a5c-a427a102b9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155</Words>
  <Application>Microsoft Office PowerPoint</Application>
  <PresentationFormat>Benutzerdefiniert</PresentationFormat>
  <Paragraphs>44</Paragraphs>
  <Slides>33</Slides>
  <Notes>5</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33</vt:i4>
      </vt:variant>
    </vt:vector>
  </HeadingPairs>
  <TitlesOfParts>
    <vt:vector size="41" baseType="lpstr">
      <vt:lpstr>Arial</vt:lpstr>
      <vt:lpstr>Bahnschrift</vt:lpstr>
      <vt:lpstr>Calibri</vt:lpstr>
      <vt:lpstr>GT America Rg</vt:lpstr>
      <vt:lpstr>Helvetica</vt:lpstr>
      <vt:lpstr>Ink Free</vt:lpstr>
      <vt:lpstr>Inter</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cp:lastModifiedBy>Franziska Händschel</cp:lastModifiedBy>
  <cp:revision>1</cp:revision>
  <dcterms:modified xsi:type="dcterms:W3CDTF">2024-04-22T08:55:23Z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0x01010008BA7B89BE078A48A6AD3D2A71A87705</vt:lpwstr>
  </property>
</Properties>
</file>